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2"/>
  </p:notesMasterIdLst>
  <p:sldIdLst>
    <p:sldId id="258" r:id="rId2"/>
    <p:sldId id="259" r:id="rId3"/>
    <p:sldId id="260" r:id="rId4"/>
    <p:sldId id="261" r:id="rId5"/>
    <p:sldId id="343" r:id="rId6"/>
    <p:sldId id="262" r:id="rId7"/>
    <p:sldId id="263" r:id="rId8"/>
    <p:sldId id="264" r:id="rId9"/>
    <p:sldId id="342" r:id="rId10"/>
    <p:sldId id="266" r:id="rId11"/>
    <p:sldId id="267" r:id="rId12"/>
    <p:sldId id="268" r:id="rId13"/>
    <p:sldId id="269" r:id="rId14"/>
    <p:sldId id="277" r:id="rId15"/>
    <p:sldId id="278" r:id="rId16"/>
    <p:sldId id="272" r:id="rId17"/>
    <p:sldId id="273" r:id="rId18"/>
    <p:sldId id="274" r:id="rId19"/>
    <p:sldId id="275" r:id="rId20"/>
    <p:sldId id="276" r:id="rId21"/>
    <p:sldId id="279" r:id="rId22"/>
    <p:sldId id="280" r:id="rId23"/>
    <p:sldId id="281" r:id="rId24"/>
    <p:sldId id="282" r:id="rId25"/>
    <p:sldId id="283" r:id="rId26"/>
    <p:sldId id="284" r:id="rId27"/>
    <p:sldId id="285" r:id="rId28"/>
    <p:sldId id="286" r:id="rId29"/>
    <p:sldId id="320" r:id="rId30"/>
    <p:sldId id="287" r:id="rId31"/>
    <p:sldId id="288" r:id="rId32"/>
    <p:sldId id="321" r:id="rId33"/>
    <p:sldId id="322" r:id="rId34"/>
    <p:sldId id="323" r:id="rId35"/>
    <p:sldId id="324" r:id="rId36"/>
    <p:sldId id="289" r:id="rId37"/>
    <p:sldId id="292" r:id="rId38"/>
    <p:sldId id="291" r:id="rId39"/>
    <p:sldId id="293" r:id="rId40"/>
    <p:sldId id="294" r:id="rId41"/>
    <p:sldId id="295" r:id="rId42"/>
    <p:sldId id="325" r:id="rId43"/>
    <p:sldId id="297" r:id="rId44"/>
    <p:sldId id="298" r:id="rId45"/>
    <p:sldId id="299" r:id="rId46"/>
    <p:sldId id="300" r:id="rId47"/>
    <p:sldId id="301" r:id="rId48"/>
    <p:sldId id="302" r:id="rId49"/>
    <p:sldId id="329" r:id="rId50"/>
    <p:sldId id="330" r:id="rId51"/>
    <p:sldId id="326" r:id="rId52"/>
    <p:sldId id="327" r:id="rId53"/>
    <p:sldId id="333" r:id="rId54"/>
    <p:sldId id="303" r:id="rId55"/>
    <p:sldId id="304" r:id="rId56"/>
    <p:sldId id="305" r:id="rId57"/>
    <p:sldId id="335" r:id="rId58"/>
    <p:sldId id="306" r:id="rId59"/>
    <p:sldId id="307" r:id="rId60"/>
    <p:sldId id="308" r:id="rId61"/>
    <p:sldId id="309" r:id="rId62"/>
    <p:sldId id="311" r:id="rId63"/>
    <p:sldId id="312" r:id="rId64"/>
    <p:sldId id="336" r:id="rId65"/>
    <p:sldId id="337" r:id="rId66"/>
    <p:sldId id="338" r:id="rId67"/>
    <p:sldId id="339" r:id="rId68"/>
    <p:sldId id="340" r:id="rId69"/>
    <p:sldId id="313" r:id="rId70"/>
    <p:sldId id="376" r:id="rId71"/>
    <p:sldId id="344" r:id="rId72"/>
    <p:sldId id="345" r:id="rId73"/>
    <p:sldId id="346" r:id="rId74"/>
    <p:sldId id="347" r:id="rId75"/>
    <p:sldId id="348" r:id="rId76"/>
    <p:sldId id="349" r:id="rId77"/>
    <p:sldId id="350" r:id="rId78"/>
    <p:sldId id="351" r:id="rId79"/>
    <p:sldId id="352" r:id="rId80"/>
    <p:sldId id="353" r:id="rId81"/>
    <p:sldId id="356" r:id="rId82"/>
    <p:sldId id="357" r:id="rId83"/>
    <p:sldId id="358" r:id="rId84"/>
    <p:sldId id="359" r:id="rId85"/>
    <p:sldId id="360" r:id="rId86"/>
    <p:sldId id="361" r:id="rId87"/>
    <p:sldId id="362" r:id="rId88"/>
    <p:sldId id="363" r:id="rId89"/>
    <p:sldId id="364" r:id="rId90"/>
    <p:sldId id="365" r:id="rId91"/>
    <p:sldId id="366" r:id="rId92"/>
    <p:sldId id="367" r:id="rId93"/>
    <p:sldId id="368" r:id="rId94"/>
    <p:sldId id="369" r:id="rId95"/>
    <p:sldId id="370" r:id="rId96"/>
    <p:sldId id="371" r:id="rId97"/>
    <p:sldId id="372" r:id="rId98"/>
    <p:sldId id="373" r:id="rId99"/>
    <p:sldId id="374" r:id="rId100"/>
    <p:sldId id="341" r:id="rId10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67" autoAdjust="0"/>
  </p:normalViewPr>
  <p:slideViewPr>
    <p:cSldViewPr snapToGrid="0">
      <p:cViewPr varScale="1">
        <p:scale>
          <a:sx n="59" d="100"/>
          <a:sy n="59" d="100"/>
        </p:scale>
        <p:origin x="258"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emf"/><Relationship Id="rId5" Type="http://schemas.openxmlformats.org/officeDocument/2006/relationships/image" Target="../media/image31.wmf"/><Relationship Id="rId10" Type="http://schemas.openxmlformats.org/officeDocument/2006/relationships/image" Target="../media/image36.wmf"/><Relationship Id="rId4" Type="http://schemas.openxmlformats.org/officeDocument/2006/relationships/image" Target="../media/image30.wmf"/><Relationship Id="rId9"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 Id="rId4" Type="http://schemas.openxmlformats.org/officeDocument/2006/relationships/image" Target="../media/image5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64935-0DE7-4DEB-91CA-277E283EFBCB}" type="datetimeFigureOut">
              <a:rPr lang="zh-CN" altLang="en-US" smtClean="0"/>
              <a:t>2021/9/13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031EC2-A0EF-4D09-AABB-4150E29A2BC9}" type="slidenum">
              <a:rPr lang="zh-CN" altLang="en-US" smtClean="0"/>
              <a:t>‹#›</a:t>
            </a:fld>
            <a:endParaRPr lang="zh-CN" altLang="en-US"/>
          </a:p>
        </p:txBody>
      </p:sp>
    </p:spTree>
    <p:extLst>
      <p:ext uri="{BB962C8B-B14F-4D97-AF65-F5344CB8AC3E}">
        <p14:creationId xmlns:p14="http://schemas.microsoft.com/office/powerpoint/2010/main" val="392259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因此，物理实验既是物理学理论的源泉，又是检验物理理论正确性的最终标准。</a:t>
            </a:r>
          </a:p>
          <a:p>
            <a:r>
              <a:rPr lang="zh-CN" altLang="en-US"/>
              <a:t>作用：掌握基本的实验思想和方法，为以后接受专业实验课奠定坚实的基础。是培养序数理论联系实际的独立的工作能力和良好的科学作风的重要途径。</a:t>
            </a:r>
          </a:p>
          <a:p>
            <a:r>
              <a:rPr lang="zh-CN" altLang="en-US">
                <a:solidFill>
                  <a:schemeClr val="accent2"/>
                </a:solidFill>
                <a:latin typeface="黑体" panose="02010609060101010101" pitchFamily="49" charset="-122"/>
                <a:ea typeface="黑体" panose="02010609060101010101" pitchFamily="49" charset="-122"/>
              </a:rPr>
              <a:t>实验成果可以很快得奖，而理论成果要经过至少两个实验的检验。</a:t>
            </a:r>
            <a:endParaRPr lang="zh-CN" altLang="en-US"/>
          </a:p>
          <a:p>
            <a:endParaRPr lang="zh-CN" altLang="en-US"/>
          </a:p>
        </p:txBody>
      </p:sp>
    </p:spTree>
    <p:extLst>
      <p:ext uri="{BB962C8B-B14F-4D97-AF65-F5344CB8AC3E}">
        <p14:creationId xmlns:p14="http://schemas.microsoft.com/office/powerpoint/2010/main" val="1868452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因此，物理实验既是物理学理论的源泉，又是检验物理理论正确性的最终标准。</a:t>
            </a:r>
          </a:p>
          <a:p>
            <a:r>
              <a:rPr lang="zh-CN" altLang="en-US" dirty="0"/>
              <a:t>作用：掌握基本的实验思想和方法，为以后接受专业实验课奠定坚实的基础。是培养序数理论联系实际的独立的工作能力和良好的科学作风的重要途径。</a:t>
            </a:r>
          </a:p>
          <a:p>
            <a:r>
              <a:rPr lang="zh-CN" altLang="en-US" dirty="0">
                <a:solidFill>
                  <a:schemeClr val="accent2"/>
                </a:solidFill>
                <a:latin typeface="黑体" panose="02010609060101010101" pitchFamily="49" charset="-122"/>
                <a:ea typeface="黑体" panose="02010609060101010101" pitchFamily="49" charset="-122"/>
              </a:rPr>
              <a:t>实验成果可以很快得奖，而理论成果要经过至少两个实验的检验。</a:t>
            </a:r>
            <a:endParaRPr lang="zh-CN" altLang="en-US" dirty="0"/>
          </a:p>
          <a:p>
            <a:endParaRPr lang="zh-CN" altLang="en-US" dirty="0"/>
          </a:p>
        </p:txBody>
      </p:sp>
    </p:spTree>
    <p:extLst>
      <p:ext uri="{BB962C8B-B14F-4D97-AF65-F5344CB8AC3E}">
        <p14:creationId xmlns:p14="http://schemas.microsoft.com/office/powerpoint/2010/main" val="1770443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特征值</a:t>
            </a:r>
            <a:r>
              <a:rPr lang="en-US" altLang="zh-CN" dirty="0" smtClean="0"/>
              <a:t>——</a:t>
            </a:r>
            <a:r>
              <a:rPr lang="zh-CN" altLang="en-US" dirty="0" smtClean="0"/>
              <a:t>标准偏差（其平方为方差），是用来度量随机变量和其数学期望（即均值）之间的偏离程度。</a:t>
            </a:r>
            <a:endParaRPr lang="zh-CN" altLang="en-US" dirty="0"/>
          </a:p>
        </p:txBody>
      </p:sp>
      <p:sp>
        <p:nvSpPr>
          <p:cNvPr id="4" name="灯片编号占位符 3"/>
          <p:cNvSpPr>
            <a:spLocks noGrp="1"/>
          </p:cNvSpPr>
          <p:nvPr>
            <p:ph type="sldNum" sz="quarter" idx="10"/>
          </p:nvPr>
        </p:nvSpPr>
        <p:spPr/>
        <p:txBody>
          <a:bodyPr/>
          <a:lstStyle/>
          <a:p>
            <a:fld id="{B8031EC2-A0EF-4D09-AABB-4150E29A2BC9}" type="slidenum">
              <a:rPr lang="zh-CN" altLang="en-US" smtClean="0"/>
              <a:t>37</a:t>
            </a:fld>
            <a:endParaRPr lang="zh-CN" altLang="en-US"/>
          </a:p>
        </p:txBody>
      </p:sp>
    </p:spTree>
    <p:extLst>
      <p:ext uri="{BB962C8B-B14F-4D97-AF65-F5344CB8AC3E}">
        <p14:creationId xmlns:p14="http://schemas.microsoft.com/office/powerpoint/2010/main" val="210374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描述的是</a:t>
            </a:r>
            <a:r>
              <a:rPr lang="en-US" altLang="zh-CN" dirty="0" smtClean="0"/>
              <a:t>n</a:t>
            </a:r>
            <a:r>
              <a:rPr lang="zh-CN" altLang="en-US" dirty="0" smtClean="0"/>
              <a:t>次测量中随便某次结果相对于这</a:t>
            </a:r>
            <a:r>
              <a:rPr lang="en-US" altLang="zh-CN" dirty="0" smtClean="0"/>
              <a:t>n</a:t>
            </a:r>
            <a:r>
              <a:rPr lang="zh-CN" altLang="en-US" dirty="0" smtClean="0"/>
              <a:t>次测量的平均值的分散程度。</a:t>
            </a:r>
            <a:endParaRPr lang="zh-CN" altLang="en-US" dirty="0"/>
          </a:p>
        </p:txBody>
      </p:sp>
      <p:sp>
        <p:nvSpPr>
          <p:cNvPr id="4" name="灯片编号占位符 3"/>
          <p:cNvSpPr>
            <a:spLocks noGrp="1"/>
          </p:cNvSpPr>
          <p:nvPr>
            <p:ph type="sldNum" sz="quarter" idx="10"/>
          </p:nvPr>
        </p:nvSpPr>
        <p:spPr/>
        <p:txBody>
          <a:bodyPr/>
          <a:lstStyle/>
          <a:p>
            <a:fld id="{B8031EC2-A0EF-4D09-AABB-4150E29A2BC9}" type="slidenum">
              <a:rPr lang="zh-CN" altLang="en-US" smtClean="0"/>
              <a:t>43</a:t>
            </a:fld>
            <a:endParaRPr lang="zh-CN" altLang="en-US"/>
          </a:p>
        </p:txBody>
      </p:sp>
    </p:spTree>
    <p:extLst>
      <p:ext uri="{BB962C8B-B14F-4D97-AF65-F5344CB8AC3E}">
        <p14:creationId xmlns:p14="http://schemas.microsoft.com/office/powerpoint/2010/main" val="148760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描述的是这</a:t>
            </a:r>
            <a:r>
              <a:rPr lang="en-US" altLang="zh-CN" dirty="0" smtClean="0"/>
              <a:t>n</a:t>
            </a:r>
            <a:r>
              <a:rPr lang="zh-CN" altLang="en-US" dirty="0" smtClean="0"/>
              <a:t>次测量所得到的</a:t>
            </a:r>
            <a:r>
              <a:rPr lang="en-US" altLang="zh-CN" dirty="0" smtClean="0"/>
              <a:t>1</a:t>
            </a:r>
            <a:r>
              <a:rPr lang="zh-CN" altLang="en-US" smtClean="0"/>
              <a:t>个平均值相对于真值的分散程度，可用于一定程度上评估测量结果的好坏。</a:t>
            </a:r>
            <a:endParaRPr lang="zh-CN" altLang="en-US"/>
          </a:p>
        </p:txBody>
      </p:sp>
      <p:sp>
        <p:nvSpPr>
          <p:cNvPr id="4" name="灯片编号占位符 3"/>
          <p:cNvSpPr>
            <a:spLocks noGrp="1"/>
          </p:cNvSpPr>
          <p:nvPr>
            <p:ph type="sldNum" sz="quarter" idx="10"/>
          </p:nvPr>
        </p:nvSpPr>
        <p:spPr/>
        <p:txBody>
          <a:bodyPr/>
          <a:lstStyle/>
          <a:p>
            <a:fld id="{B8031EC2-A0EF-4D09-AABB-4150E29A2BC9}" type="slidenum">
              <a:rPr lang="zh-CN" altLang="en-US" smtClean="0"/>
              <a:t>44</a:t>
            </a:fld>
            <a:endParaRPr lang="zh-CN" altLang="en-US"/>
          </a:p>
        </p:txBody>
      </p:sp>
    </p:spTree>
    <p:extLst>
      <p:ext uri="{BB962C8B-B14F-4D97-AF65-F5344CB8AC3E}">
        <p14:creationId xmlns:p14="http://schemas.microsoft.com/office/powerpoint/2010/main" val="896702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3434190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172040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CC8687-187F-47F7-8F76-8CDF3C7DE409}"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06106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4041126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CC8687-187F-47F7-8F76-8CDF3C7DE409}"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85420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2429634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1475877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2061149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4048261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1241210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293479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3274842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2062885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200631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2971319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A835EFF-647C-4CD9-9534-1B1B92D78DDD}" type="datetimeFigureOut">
              <a:rPr lang="zh-CN" altLang="en-US" smtClean="0"/>
              <a:t>2021/9/13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276321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835EFF-647C-4CD9-9534-1B1B92D78DDD}" type="datetimeFigureOut">
              <a:rPr lang="zh-CN" altLang="en-US" smtClean="0"/>
              <a:t>2021/9/13</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CCC8687-187F-47F7-8F76-8CDF3C7DE409}" type="slidenum">
              <a:rPr lang="zh-CN" altLang="en-US" smtClean="0"/>
              <a:t>‹#›</a:t>
            </a:fld>
            <a:endParaRPr lang="zh-CN" altLang="en-US"/>
          </a:p>
        </p:txBody>
      </p:sp>
    </p:spTree>
    <p:extLst>
      <p:ext uri="{BB962C8B-B14F-4D97-AF65-F5344CB8AC3E}">
        <p14:creationId xmlns:p14="http://schemas.microsoft.com/office/powerpoint/2010/main" val="363142580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202.114.87.199/&#35838;&#34920;/&#29289;&#29702;&#23454;&#39564;&#25253;&#21578;&#33539;&#20363;.doc"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emf"/><Relationship Id="rId5" Type="http://schemas.openxmlformats.org/officeDocument/2006/relationships/oleObject" Target="../embeddings/oleObject6.bin"/><Relationship Id="rId4" Type="http://schemas.openxmlformats.org/officeDocument/2006/relationships/image" Target="../media/image1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xml"/><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15.emf"/><Relationship Id="rId10" Type="http://schemas.openxmlformats.org/officeDocument/2006/relationships/image" Target="../media/image18.png"/><Relationship Id="rId4" Type="http://schemas.openxmlformats.org/officeDocument/2006/relationships/oleObject" Target="../embeddings/oleObject7.bin"/><Relationship Id="rId9" Type="http://schemas.openxmlformats.org/officeDocument/2006/relationships/image" Target="../media/image17.e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slideLayout" Target="../slideLayouts/slideLayout2.xml"/><Relationship Id="rId7" Type="http://schemas.openxmlformats.org/officeDocument/2006/relationships/image" Target="../media/image20.w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19.wmf"/><Relationship Id="rId4" Type="http://schemas.openxmlformats.org/officeDocument/2006/relationships/oleObject" Target="../embeddings/oleObject10.bin"/><Relationship Id="rId9" Type="http://schemas.openxmlformats.org/officeDocument/2006/relationships/image" Target="../media/image21.wm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4.wmf"/><Relationship Id="rId5" Type="http://schemas.openxmlformats.org/officeDocument/2006/relationships/oleObject" Target="../embeddings/oleObject14.bin"/><Relationship Id="rId4" Type="http://schemas.openxmlformats.org/officeDocument/2006/relationships/image" Target="../media/image23.w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5.wmf"/><Relationship Id="rId5" Type="http://schemas.openxmlformats.org/officeDocument/2006/relationships/oleObject" Target="../embeddings/oleObject15.bin"/><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31.wmf"/><Relationship Id="rId18" Type="http://schemas.openxmlformats.org/officeDocument/2006/relationships/image" Target="../media/image33.wmf"/><Relationship Id="rId26" Type="http://schemas.openxmlformats.org/officeDocument/2006/relationships/image" Target="../media/image36.wmf"/><Relationship Id="rId3" Type="http://schemas.openxmlformats.org/officeDocument/2006/relationships/notesSlide" Target="../notesSlides/notesSlide5.xml"/><Relationship Id="rId21" Type="http://schemas.openxmlformats.org/officeDocument/2006/relationships/oleObject" Target="../embeddings/oleObject25.bin"/><Relationship Id="rId7" Type="http://schemas.openxmlformats.org/officeDocument/2006/relationships/image" Target="../media/image28.wmf"/><Relationship Id="rId12" Type="http://schemas.openxmlformats.org/officeDocument/2006/relationships/oleObject" Target="../embeddings/oleObject20.bin"/><Relationship Id="rId17" Type="http://schemas.openxmlformats.org/officeDocument/2006/relationships/oleObject" Target="../embeddings/oleObject23.bin"/><Relationship Id="rId25" Type="http://schemas.openxmlformats.org/officeDocument/2006/relationships/oleObject" Target="../embeddings/oleObject28.bin"/><Relationship Id="rId2" Type="http://schemas.openxmlformats.org/officeDocument/2006/relationships/slideLayout" Target="../slideLayouts/slideLayout2.xml"/><Relationship Id="rId16" Type="http://schemas.openxmlformats.org/officeDocument/2006/relationships/oleObject" Target="../embeddings/oleObject22.bin"/><Relationship Id="rId20" Type="http://schemas.openxmlformats.org/officeDocument/2006/relationships/image" Target="../media/image34.wmf"/><Relationship Id="rId1" Type="http://schemas.openxmlformats.org/officeDocument/2006/relationships/vmlDrawing" Target="../drawings/vmlDrawing10.vml"/><Relationship Id="rId6" Type="http://schemas.openxmlformats.org/officeDocument/2006/relationships/oleObject" Target="../embeddings/oleObject17.bin"/><Relationship Id="rId11" Type="http://schemas.openxmlformats.org/officeDocument/2006/relationships/image" Target="../media/image30.wmf"/><Relationship Id="rId24" Type="http://schemas.openxmlformats.org/officeDocument/2006/relationships/oleObject" Target="../embeddings/oleObject27.bin"/><Relationship Id="rId5" Type="http://schemas.openxmlformats.org/officeDocument/2006/relationships/image" Target="../media/image27.wmf"/><Relationship Id="rId15" Type="http://schemas.openxmlformats.org/officeDocument/2006/relationships/image" Target="../media/image32.emf"/><Relationship Id="rId23" Type="http://schemas.openxmlformats.org/officeDocument/2006/relationships/image" Target="../media/image35.wmf"/><Relationship Id="rId10" Type="http://schemas.openxmlformats.org/officeDocument/2006/relationships/oleObject" Target="../embeddings/oleObject19.bin"/><Relationship Id="rId19" Type="http://schemas.openxmlformats.org/officeDocument/2006/relationships/oleObject" Target="../embeddings/oleObject24.bin"/><Relationship Id="rId4" Type="http://schemas.openxmlformats.org/officeDocument/2006/relationships/oleObject" Target="../embeddings/oleObject16.bin"/><Relationship Id="rId9" Type="http://schemas.openxmlformats.org/officeDocument/2006/relationships/image" Target="../media/image29.wmf"/><Relationship Id="rId14" Type="http://schemas.openxmlformats.org/officeDocument/2006/relationships/oleObject" Target="../embeddings/oleObject21.bin"/><Relationship Id="rId22" Type="http://schemas.openxmlformats.org/officeDocument/2006/relationships/oleObject" Target="../embeddings/oleObject26.bin"/></Relationships>
</file>

<file path=ppt/slides/_rels/slide45.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41.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8.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32.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9.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48.emf"/><Relationship Id="rId5" Type="http://schemas.openxmlformats.org/officeDocument/2006/relationships/oleObject" Target="../embeddings/oleObject36.bin"/><Relationship Id="rId10" Type="http://schemas.openxmlformats.org/officeDocument/2006/relationships/image" Target="../media/image50.emf"/><Relationship Id="rId4" Type="http://schemas.openxmlformats.org/officeDocument/2006/relationships/image" Target="../media/image47.emf"/><Relationship Id="rId9" Type="http://schemas.openxmlformats.org/officeDocument/2006/relationships/oleObject" Target="../embeddings/oleObject38.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52.emf"/></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2.emf"/><Relationship Id="rId5" Type="http://schemas.openxmlformats.org/officeDocument/2006/relationships/oleObject" Target="../embeddings/oleObject41.bin"/><Relationship Id="rId4" Type="http://schemas.openxmlformats.org/officeDocument/2006/relationships/image" Target="../media/image6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8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3.jpeg"/><Relationship Id="rId5" Type="http://schemas.openxmlformats.org/officeDocument/2006/relationships/image" Target="../media/image69.png"/><Relationship Id="rId4" Type="http://schemas.openxmlformats.org/officeDocument/2006/relationships/image" Target="../media/image68.wmf"/></Relationships>
</file>

<file path=ppt/slides/_rels/slide9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2208213" y="1778000"/>
            <a:ext cx="7772400" cy="1143000"/>
          </a:xfrm>
        </p:spPr>
        <p:txBody>
          <a:bodyPr/>
          <a:lstStyle/>
          <a:p>
            <a:pPr eaLnBrk="1" hangingPunct="1"/>
            <a:r>
              <a:rPr lang="zh-CN" altLang="en-US" b="1"/>
              <a:t>大学物理实验绪论</a:t>
            </a:r>
          </a:p>
        </p:txBody>
      </p:sp>
      <p:pic>
        <p:nvPicPr>
          <p:cNvPr id="19459" name="Picture 8" descr="PE07677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6313" y="285751"/>
            <a:ext cx="1712912"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p:cNvSpPr>
            <a:spLocks noChangeArrowheads="1"/>
          </p:cNvSpPr>
          <p:nvPr/>
        </p:nvSpPr>
        <p:spPr bwMode="auto">
          <a:xfrm>
            <a:off x="6311900" y="4138613"/>
            <a:ext cx="40465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ts val="1200"/>
              </a:spcBef>
              <a:buNone/>
              <a:defRPr/>
            </a:pPr>
            <a:r>
              <a:rPr lang="zh-CN" altLang="en-US" sz="3600" b="1" dirty="0">
                <a:solidFill>
                  <a:schemeClr val="folHlink"/>
                </a:solidFill>
                <a:effectLst>
                  <a:outerShdw blurRad="38100" dist="38100" dir="2700000" algn="tl">
                    <a:srgbClr val="000000"/>
                  </a:outerShdw>
                </a:effectLst>
                <a:ea typeface="楷体_GB2312" pitchFamily="49" charset="-122"/>
              </a:rPr>
              <a:t>指导教师：唐曦</a:t>
            </a:r>
            <a:endParaRPr lang="en-US" altLang="zh-CN" sz="3600" b="1" dirty="0">
              <a:solidFill>
                <a:schemeClr val="folHlink"/>
              </a:solidFill>
              <a:effectLst>
                <a:outerShdw blurRad="38100" dist="38100" dir="2700000" algn="tl">
                  <a:srgbClr val="000000"/>
                </a:outerShdw>
              </a:effectLst>
              <a:ea typeface="楷体_GB2312" pitchFamily="49" charset="-122"/>
            </a:endParaRPr>
          </a:p>
        </p:txBody>
      </p:sp>
      <p:sp>
        <p:nvSpPr>
          <p:cNvPr id="19461" name="Rectangle 3"/>
          <p:cNvSpPr>
            <a:spLocks noChangeArrowheads="1"/>
          </p:cNvSpPr>
          <p:nvPr/>
        </p:nvSpPr>
        <p:spPr bwMode="auto">
          <a:xfrm>
            <a:off x="6472238" y="5084764"/>
            <a:ext cx="3725862"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lnSpc>
                <a:spcPct val="130000"/>
              </a:lnSpc>
              <a:spcBef>
                <a:spcPts val="1200"/>
              </a:spcBef>
              <a:buClr>
                <a:schemeClr val="accent2"/>
              </a:buClr>
              <a:buSzPct val="80000"/>
              <a:buNone/>
            </a:pPr>
            <a:r>
              <a:rPr kumimoji="1" lang="zh-CN" altLang="en-US" sz="2000" b="1" dirty="0">
                <a:solidFill>
                  <a:schemeClr val="tx1"/>
                </a:solidFill>
                <a:latin typeface="Times New Roman" panose="02020603050405020304" pitchFamily="18" charset="0"/>
                <a:ea typeface="楷体_GB2312" pitchFamily="49" charset="-122"/>
              </a:rPr>
              <a:t>西南大学  物理科学与技术学院</a:t>
            </a:r>
            <a:endParaRPr kumimoji="1" lang="en-US" altLang="zh-CN" sz="2000" b="1" dirty="0">
              <a:solidFill>
                <a:schemeClr val="tx1"/>
              </a:solidFill>
              <a:latin typeface="Times New Roman" panose="02020603050405020304" pitchFamily="18" charset="0"/>
              <a:ea typeface="楷体_GB2312" pitchFamily="49" charset="-122"/>
            </a:endParaRPr>
          </a:p>
          <a:p>
            <a:pPr algn="r">
              <a:lnSpc>
                <a:spcPct val="130000"/>
              </a:lnSpc>
              <a:spcBef>
                <a:spcPts val="1200"/>
              </a:spcBef>
              <a:buClr>
                <a:schemeClr val="accent2"/>
              </a:buClr>
              <a:buSzPct val="80000"/>
              <a:buNone/>
            </a:pPr>
            <a:r>
              <a:rPr kumimoji="1" lang="zh-CN" altLang="en-US" sz="2000" b="1" dirty="0">
                <a:solidFill>
                  <a:schemeClr val="tx1"/>
                </a:solidFill>
                <a:latin typeface="Times New Roman" panose="02020603050405020304" pitchFamily="18" charset="0"/>
                <a:ea typeface="楷体_GB2312" pitchFamily="49" charset="-122"/>
              </a:rPr>
              <a:t> </a:t>
            </a:r>
            <a:r>
              <a:rPr kumimoji="1" lang="en-US" altLang="zh-CN" sz="2000" b="1" dirty="0">
                <a:solidFill>
                  <a:schemeClr val="tx1"/>
                </a:solidFill>
                <a:latin typeface="Times New Roman" panose="02020603050405020304" pitchFamily="18" charset="0"/>
                <a:ea typeface="楷体_GB2312" pitchFamily="49" charset="-122"/>
              </a:rPr>
              <a:t>18282201@qq.com</a:t>
            </a:r>
          </a:p>
          <a:p>
            <a:pPr algn="r">
              <a:lnSpc>
                <a:spcPct val="130000"/>
              </a:lnSpc>
              <a:spcBef>
                <a:spcPts val="1200"/>
              </a:spcBef>
              <a:buClr>
                <a:schemeClr val="accent2"/>
              </a:buClr>
              <a:buSzPct val="80000"/>
              <a:buNone/>
            </a:pPr>
            <a:endParaRPr kumimoji="1" lang="zh-CN" altLang="en-US" sz="2000" b="1" dirty="0">
              <a:solidFill>
                <a:schemeClr val="tx1"/>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2779908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1725853" y="660461"/>
            <a:ext cx="8286750" cy="911225"/>
          </a:xfrm>
          <a:extLst>
            <a:ext uri="{91240B29-F687-4F45-9708-019B960494DF}">
              <a14:hiddenLine xmlns:a14="http://schemas.microsoft.com/office/drawing/2010/main" w="9525">
                <a:solidFill>
                  <a:schemeClr val="hlink"/>
                </a:solidFill>
                <a:miter lim="800000"/>
                <a:headEnd/>
                <a:tailEnd/>
              </a14:hiddenLine>
            </a:ext>
          </a:extLst>
        </p:spPr>
        <p:txBody>
          <a:bodyPr rtlCol="0">
            <a:normAutofit/>
          </a:bodyPr>
          <a:lstStyle/>
          <a:p>
            <a:pPr algn="just">
              <a:buNone/>
              <a:defRPr/>
            </a:pPr>
            <a:r>
              <a:rPr lang="en-US" altLang="zh-CN" sz="3600" b="1" dirty="0">
                <a:solidFill>
                  <a:schemeClr val="tx1">
                    <a:lumMod val="85000"/>
                    <a:lumOff val="15000"/>
                  </a:schemeClr>
                </a:solidFill>
                <a:latin typeface="+mj-lt"/>
                <a:ea typeface="+mj-ea"/>
                <a:cs typeface="+mj-cs"/>
              </a:rPr>
              <a:t>2.1</a:t>
            </a:r>
            <a:r>
              <a:rPr lang="en-US" altLang="zh-CN" sz="3600" b="1" dirty="0">
                <a:effectLst>
                  <a:outerShdw blurRad="38100" dist="38100" dir="2700000" algn="tl">
                    <a:srgbClr val="000000"/>
                  </a:outerShdw>
                </a:effectLst>
              </a:rPr>
              <a:t> </a:t>
            </a:r>
            <a:r>
              <a:rPr lang="zh-CN" altLang="en-US" sz="3600" b="1" dirty="0">
                <a:solidFill>
                  <a:schemeClr val="tx1">
                    <a:lumMod val="85000"/>
                    <a:lumOff val="15000"/>
                  </a:schemeClr>
                </a:solidFill>
                <a:latin typeface="+mj-lt"/>
                <a:ea typeface="+mj-ea"/>
                <a:cs typeface="+mj-cs"/>
              </a:rPr>
              <a:t>课前预习</a:t>
            </a:r>
          </a:p>
        </p:txBody>
      </p:sp>
      <p:sp>
        <p:nvSpPr>
          <p:cNvPr id="2" name="Rectangle 3"/>
          <p:cNvSpPr>
            <a:spLocks noChangeArrowheads="1"/>
          </p:cNvSpPr>
          <p:nvPr/>
        </p:nvSpPr>
        <p:spPr bwMode="auto">
          <a:xfrm>
            <a:off x="1595498" y="1571686"/>
            <a:ext cx="10084668" cy="46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Lst>
        </p:spPr>
        <p:txBody>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buClr>
                <a:srgbClr val="FFC000"/>
              </a:buClr>
              <a:buFont typeface="Wingdings" panose="05000000000000000000" pitchFamily="2" charset="2"/>
              <a:buChar char="u"/>
              <a:defRPr/>
            </a:pPr>
            <a:r>
              <a:rPr lang="zh-CN" altLang="en-US" dirty="0">
                <a:effectLst>
                  <a:outerShdw blurRad="38100" dist="38100" dir="2700000" algn="tl">
                    <a:srgbClr val="000000"/>
                  </a:outerShdw>
                </a:effectLst>
                <a:ea typeface="楷体_GB2312" pitchFamily="49" charset="-122"/>
              </a:rPr>
              <a:t>认真阅读实验教材，明确实验目的和原理，初步了解实验方法和关键步骤。</a:t>
            </a:r>
            <a:endParaRPr lang="en-US" altLang="zh-CN" dirty="0">
              <a:effectLst>
                <a:outerShdw blurRad="38100" dist="38100" dir="2700000" algn="tl">
                  <a:srgbClr val="000000"/>
                </a:outerShdw>
              </a:effectLst>
              <a:ea typeface="楷体_GB2312" pitchFamily="49" charset="-122"/>
            </a:endParaRPr>
          </a:p>
          <a:p>
            <a:pPr algn="just" eaLnBrk="1" hangingPunct="1">
              <a:lnSpc>
                <a:spcPct val="120000"/>
              </a:lnSpc>
              <a:buClr>
                <a:srgbClr val="FFC000"/>
              </a:buClr>
              <a:buFont typeface="Wingdings" panose="05000000000000000000" pitchFamily="2" charset="2"/>
              <a:buChar char="u"/>
              <a:defRPr/>
            </a:pPr>
            <a:r>
              <a:rPr lang="zh-CN" altLang="en-US" dirty="0">
                <a:effectLst>
                  <a:outerShdw blurRad="38100" dist="38100" dir="2700000" algn="tl">
                    <a:srgbClr val="000000"/>
                  </a:outerShdw>
                </a:effectLst>
                <a:ea typeface="楷体_GB2312" pitchFamily="49" charset="-122"/>
              </a:rPr>
              <a:t>在统一的实验报告纸上认真书写</a:t>
            </a:r>
            <a:r>
              <a:rPr lang="zh-CN" altLang="en-US" u="sng" dirty="0">
                <a:solidFill>
                  <a:schemeClr val="folHlink"/>
                </a:solidFill>
                <a:effectLst>
                  <a:outerShdw blurRad="38100" dist="38100" dir="2700000" algn="tl">
                    <a:srgbClr val="000000"/>
                  </a:outerShdw>
                </a:effectLst>
                <a:ea typeface="楷体_GB2312" pitchFamily="49" charset="-122"/>
              </a:rPr>
              <a:t>预习报告</a:t>
            </a:r>
            <a:r>
              <a:rPr lang="zh-CN" altLang="en-US" dirty="0">
                <a:effectLst>
                  <a:outerShdw blurRad="38100" dist="38100" dir="2700000" algn="tl">
                    <a:srgbClr val="000000"/>
                  </a:outerShdw>
                </a:effectLst>
                <a:ea typeface="楷体_GB2312" pitchFamily="49" charset="-122"/>
              </a:rPr>
              <a:t>（实验名称、实验目的、实验内容），要求简明扼要。</a:t>
            </a:r>
            <a:endParaRPr lang="en-US" altLang="zh-CN" dirty="0">
              <a:effectLst>
                <a:outerShdw blurRad="38100" dist="38100" dir="2700000" algn="tl">
                  <a:srgbClr val="000000"/>
                </a:outerShdw>
              </a:effectLst>
              <a:ea typeface="楷体_GB2312" pitchFamily="49" charset="-122"/>
            </a:endParaRPr>
          </a:p>
          <a:p>
            <a:pPr algn="just" eaLnBrk="1" hangingPunct="1">
              <a:lnSpc>
                <a:spcPct val="120000"/>
              </a:lnSpc>
              <a:buClr>
                <a:srgbClr val="FFC000"/>
              </a:buClr>
              <a:buFont typeface="Wingdings" panose="05000000000000000000" pitchFamily="2" charset="2"/>
              <a:buChar char="u"/>
              <a:defRPr/>
            </a:pPr>
            <a:r>
              <a:rPr lang="zh-CN" altLang="en-US" dirty="0">
                <a:effectLst>
                  <a:outerShdw blurRad="38100" dist="38100" dir="2700000" algn="tl">
                    <a:srgbClr val="000000"/>
                  </a:outerShdw>
                </a:effectLst>
                <a:ea typeface="楷体_GB2312" pitchFamily="49" charset="-122"/>
                <a:hlinkClick r:id="rId2"/>
              </a:rPr>
              <a:t>实验器材、实验装置线路图、实验现象与数据记录处空着。</a:t>
            </a:r>
            <a:r>
              <a:rPr lang="en-US" altLang="zh-CN" dirty="0">
                <a:effectLst>
                  <a:outerShdw blurRad="38100" dist="38100" dir="2700000" algn="tl">
                    <a:srgbClr val="000000"/>
                  </a:outerShdw>
                </a:effectLst>
                <a:ea typeface="楷体_GB2312" pitchFamily="49" charset="-122"/>
                <a:hlinkClick r:id="rId2"/>
              </a:rPr>
              <a:t> </a:t>
            </a:r>
            <a:endParaRPr lang="en-US" altLang="zh-CN" dirty="0">
              <a:effectLst>
                <a:outerShdw blurRad="38100" dist="38100" dir="2700000" algn="tl">
                  <a:srgbClr val="000000"/>
                </a:outerShdw>
              </a:effectLst>
              <a:ea typeface="楷体_GB2312" pitchFamily="49" charset="-122"/>
            </a:endParaRPr>
          </a:p>
        </p:txBody>
      </p:sp>
    </p:spTree>
    <p:extLst>
      <p:ext uri="{BB962C8B-B14F-4D97-AF65-F5344CB8AC3E}">
        <p14:creationId xmlns:p14="http://schemas.microsoft.com/office/powerpoint/2010/main" val="115286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892878" y="2502581"/>
            <a:ext cx="596265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9600" b="1" dirty="0">
                <a:solidFill>
                  <a:schemeClr val="accent2">
                    <a:lumMod val="50000"/>
                  </a:schemeClr>
                </a:solidFill>
                <a:latin typeface="华文新魏" panose="02010800040101010101" pitchFamily="2" charset="-122"/>
                <a:ea typeface="华文新魏" panose="02010800040101010101" pitchFamily="2" charset="-122"/>
              </a:rPr>
              <a:t>   </a:t>
            </a:r>
            <a:r>
              <a:rPr kumimoji="1" lang="zh-CN" altLang="en-US" sz="9600" b="1" dirty="0">
                <a:solidFill>
                  <a:schemeClr val="accent2">
                    <a:lumMod val="50000"/>
                  </a:schemeClr>
                </a:solidFill>
                <a:latin typeface="华文新魏" panose="02010800040101010101" pitchFamily="2" charset="-122"/>
                <a:ea typeface="华文新魏" panose="02010800040101010101" pitchFamily="2" charset="-122"/>
              </a:rPr>
              <a:t>谢　谢！</a:t>
            </a:r>
          </a:p>
        </p:txBody>
      </p:sp>
    </p:spTree>
    <p:extLst>
      <p:ext uri="{BB962C8B-B14F-4D97-AF65-F5344CB8AC3E}">
        <p14:creationId xmlns:p14="http://schemas.microsoft.com/office/powerpoint/2010/main" val="15380215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1803491" y="600076"/>
            <a:ext cx="5400675" cy="911225"/>
          </a:xfrm>
          <a:extLst>
            <a:ext uri="{91240B29-F687-4F45-9708-019B960494DF}">
              <a14:hiddenLine xmlns:a14="http://schemas.microsoft.com/office/drawing/2010/main" w="9525">
                <a:solidFill>
                  <a:schemeClr val="hlink"/>
                </a:solidFill>
                <a:miter lim="800000"/>
                <a:headEnd/>
                <a:tailEnd/>
              </a14:hiddenLine>
            </a:ext>
          </a:extLst>
        </p:spPr>
        <p:txBody>
          <a:bodyPr rtlCol="0">
            <a:normAutofit/>
          </a:bodyPr>
          <a:lstStyle/>
          <a:p>
            <a:pPr algn="just">
              <a:buNone/>
              <a:defRPr/>
            </a:pPr>
            <a:r>
              <a:rPr lang="en-US" altLang="zh-CN" sz="3600" b="1" dirty="0">
                <a:solidFill>
                  <a:schemeClr val="tx1">
                    <a:lumMod val="85000"/>
                    <a:lumOff val="15000"/>
                  </a:schemeClr>
                </a:solidFill>
                <a:latin typeface="+mj-lt"/>
                <a:ea typeface="+mj-ea"/>
                <a:cs typeface="+mj-cs"/>
              </a:rPr>
              <a:t>2.2</a:t>
            </a:r>
            <a:r>
              <a:rPr lang="en-US" altLang="zh-CN" sz="4000" b="1" dirty="0">
                <a:effectLst>
                  <a:outerShdw blurRad="38100" dist="38100" dir="2700000" algn="tl">
                    <a:srgbClr val="000000"/>
                  </a:outerShdw>
                </a:effectLst>
              </a:rPr>
              <a:t> </a:t>
            </a:r>
            <a:r>
              <a:rPr lang="zh-CN" altLang="en-US" sz="3600" b="1" dirty="0">
                <a:solidFill>
                  <a:schemeClr val="tx1">
                    <a:lumMod val="85000"/>
                    <a:lumOff val="15000"/>
                  </a:schemeClr>
                </a:solidFill>
                <a:latin typeface="+mj-lt"/>
                <a:ea typeface="+mj-ea"/>
                <a:cs typeface="+mj-cs"/>
              </a:rPr>
              <a:t>课堂学习</a:t>
            </a:r>
          </a:p>
        </p:txBody>
      </p:sp>
      <p:sp>
        <p:nvSpPr>
          <p:cNvPr id="4" name="副标题 2"/>
          <p:cNvSpPr txBox="1">
            <a:spLocks/>
          </p:cNvSpPr>
          <p:nvPr/>
        </p:nvSpPr>
        <p:spPr>
          <a:xfrm>
            <a:off x="310243" y="1236535"/>
            <a:ext cx="11697726" cy="5522912"/>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fontAlgn="auto">
              <a:lnSpc>
                <a:spcPct val="110000"/>
              </a:lnSpc>
              <a:buClr>
                <a:schemeClr val="tx2"/>
              </a:buClr>
              <a:buFont typeface="Wingdings" pitchFamily="2" charset="2"/>
              <a:buChar char="u"/>
              <a:defRPr/>
            </a:pPr>
            <a:r>
              <a:rPr lang="zh-CN" altLang="en-US" sz="3200" b="1" dirty="0">
                <a:latin typeface="楷体_GB2312" pitchFamily="49" charset="-122"/>
                <a:ea typeface="楷体_GB2312" pitchFamily="49" charset="-122"/>
              </a:rPr>
              <a:t>应</a:t>
            </a:r>
            <a:r>
              <a:rPr lang="zh-CN" altLang="en-US" sz="3200" b="1" dirty="0">
                <a:solidFill>
                  <a:schemeClr val="folHlink"/>
                </a:solidFill>
                <a:effectLst>
                  <a:outerShdw blurRad="38100" dist="38100" dir="2700000" algn="tl">
                    <a:srgbClr val="000000"/>
                  </a:outerShdw>
                </a:effectLst>
                <a:latin typeface="楷体_GB2312" pitchFamily="49" charset="-122"/>
                <a:ea typeface="楷体_GB2312" pitchFamily="49" charset="-122"/>
              </a:rPr>
              <a:t>准时</a:t>
            </a:r>
            <a:r>
              <a:rPr lang="zh-CN" altLang="en-US" sz="3200" b="1" dirty="0">
                <a:latin typeface="楷体_GB2312" pitchFamily="49" charset="-122"/>
                <a:ea typeface="楷体_GB2312" pitchFamily="49" charset="-122"/>
              </a:rPr>
              <a:t>来到实验室（</a:t>
            </a:r>
            <a:r>
              <a:rPr lang="zh-CN" altLang="en-US" sz="3200" b="1" dirty="0">
                <a:solidFill>
                  <a:schemeClr val="hlink"/>
                </a:solidFill>
                <a:latin typeface="楷体_GB2312" pitchFamily="49" charset="-122"/>
                <a:ea typeface="楷体_GB2312" pitchFamily="49" charset="-122"/>
              </a:rPr>
              <a:t>提前</a:t>
            </a:r>
            <a:r>
              <a:rPr lang="en-US" altLang="zh-CN" sz="3200" b="1" dirty="0">
                <a:solidFill>
                  <a:schemeClr val="hlink"/>
                </a:solidFill>
                <a:latin typeface="楷体_GB2312" pitchFamily="49" charset="-122"/>
                <a:ea typeface="楷体_GB2312" pitchFamily="49" charset="-122"/>
              </a:rPr>
              <a:t>5</a:t>
            </a:r>
            <a:r>
              <a:rPr lang="zh-CN" altLang="en-US" sz="3200" b="1" dirty="0">
                <a:solidFill>
                  <a:schemeClr val="hlink"/>
                </a:solidFill>
                <a:latin typeface="楷体_GB2312" pitchFamily="49" charset="-122"/>
                <a:ea typeface="楷体_GB2312" pitchFamily="49" charset="-122"/>
              </a:rPr>
              <a:t>分钟</a:t>
            </a:r>
            <a:r>
              <a:rPr lang="en-US" altLang="zh-CN" sz="3200" b="1" dirty="0">
                <a:solidFill>
                  <a:schemeClr val="hlink"/>
                </a:solidFill>
                <a:latin typeface="楷体_GB2312" pitchFamily="49" charset="-122"/>
                <a:ea typeface="楷体_GB2312" pitchFamily="49" charset="-122"/>
              </a:rPr>
              <a:t>,</a:t>
            </a:r>
            <a:r>
              <a:rPr lang="zh-CN" altLang="en-US" sz="3200" b="1" u="sng" dirty="0">
                <a:solidFill>
                  <a:srgbClr val="FF0000"/>
                </a:solidFill>
                <a:latin typeface="楷体_GB2312" pitchFamily="49" charset="-122"/>
                <a:ea typeface="楷体_GB2312" pitchFamily="49" charset="-122"/>
              </a:rPr>
              <a:t>携带预习报告</a:t>
            </a:r>
            <a:r>
              <a:rPr lang="zh-CN" altLang="en-US" sz="3200" b="1" dirty="0">
                <a:latin typeface="楷体_GB2312" pitchFamily="49" charset="-122"/>
                <a:ea typeface="楷体_GB2312" pitchFamily="49" charset="-122"/>
              </a:rPr>
              <a:t>）。</a:t>
            </a:r>
            <a:endParaRPr lang="en-US" altLang="zh-CN" sz="3200" b="1" dirty="0">
              <a:latin typeface="楷体_GB2312" pitchFamily="49" charset="-122"/>
              <a:ea typeface="楷体_GB2312" pitchFamily="49" charset="-122"/>
            </a:endParaRPr>
          </a:p>
          <a:p>
            <a:pPr algn="just" fontAlgn="auto">
              <a:lnSpc>
                <a:spcPct val="110000"/>
              </a:lnSpc>
              <a:buClr>
                <a:schemeClr val="tx2"/>
              </a:buClr>
              <a:buFont typeface="Wingdings" pitchFamily="2" charset="2"/>
              <a:buChar char="u"/>
              <a:defRPr/>
            </a:pPr>
            <a:r>
              <a:rPr lang="zh-CN" altLang="en-US" sz="3200" b="1" dirty="0">
                <a:latin typeface="楷体_GB2312" pitchFamily="49" charset="-122"/>
                <a:ea typeface="楷体_GB2312" pitchFamily="49" charset="-122"/>
              </a:rPr>
              <a:t>注意仪表仪态（</a:t>
            </a:r>
            <a:r>
              <a:rPr lang="zh-CN" altLang="en-US" sz="3200" b="1" dirty="0">
                <a:solidFill>
                  <a:schemeClr val="hlink"/>
                </a:solidFill>
                <a:latin typeface="楷体_GB2312" pitchFamily="49" charset="-122"/>
                <a:ea typeface="楷体_GB2312" pitchFamily="49" charset="-122"/>
              </a:rPr>
              <a:t>禁止穿拖鞋背心，手机应该静音或者关机</a:t>
            </a:r>
            <a:r>
              <a:rPr lang="zh-CN" altLang="en-US" sz="3200" b="1" dirty="0">
                <a:latin typeface="楷体_GB2312" pitchFamily="49" charset="-122"/>
                <a:ea typeface="楷体_GB2312" pitchFamily="49" charset="-122"/>
              </a:rPr>
              <a:t>）。</a:t>
            </a:r>
          </a:p>
          <a:p>
            <a:pPr algn="just" fontAlgn="auto">
              <a:lnSpc>
                <a:spcPct val="110000"/>
              </a:lnSpc>
              <a:buClr>
                <a:schemeClr val="tx2"/>
              </a:buClr>
              <a:buFont typeface="Wingdings" pitchFamily="2" charset="2"/>
              <a:buChar char="u"/>
              <a:defRPr/>
            </a:pPr>
            <a:r>
              <a:rPr lang="zh-CN" altLang="en-US" sz="3200" b="1" dirty="0">
                <a:latin typeface="楷体_GB2312" pitchFamily="49" charset="-122"/>
                <a:ea typeface="楷体_GB2312" pitchFamily="49" charset="-122"/>
              </a:rPr>
              <a:t>对照教材</a:t>
            </a:r>
            <a:r>
              <a:rPr lang="zh-CN" altLang="en-US" sz="3200" b="1" dirty="0">
                <a:effectLst>
                  <a:outerShdw blurRad="38100" dist="38100" dir="2700000" algn="tl">
                    <a:srgbClr val="000000"/>
                  </a:outerShdw>
                </a:effectLst>
                <a:latin typeface="楷体_GB2312" pitchFamily="49" charset="-122"/>
                <a:ea typeface="楷体_GB2312" pitchFamily="49" charset="-122"/>
              </a:rPr>
              <a:t>检查</a:t>
            </a:r>
            <a:r>
              <a:rPr lang="zh-CN" altLang="en-US" sz="3200" b="1" dirty="0">
                <a:latin typeface="楷体_GB2312" pitchFamily="49" charset="-122"/>
                <a:ea typeface="楷体_GB2312" pitchFamily="49" charset="-122"/>
              </a:rPr>
              <a:t>实验仪器。</a:t>
            </a:r>
            <a:r>
              <a:rPr lang="zh-CN" altLang="en-US" sz="3200" b="1" dirty="0">
                <a:solidFill>
                  <a:schemeClr val="folHlink"/>
                </a:solidFill>
                <a:effectLst>
                  <a:outerShdw blurRad="38100" dist="38100" dir="2700000" algn="tl">
                    <a:srgbClr val="000000"/>
                  </a:outerShdw>
                </a:effectLst>
                <a:latin typeface="楷体_GB2312" pitchFamily="49" charset="-122"/>
                <a:ea typeface="楷体_GB2312" pitchFamily="49" charset="-122"/>
              </a:rPr>
              <a:t>禁止盲目动手操作</a:t>
            </a:r>
            <a:r>
              <a:rPr lang="zh-CN" altLang="en-US" sz="3200" b="1" dirty="0">
                <a:latin typeface="楷体_GB2312" pitchFamily="49" charset="-122"/>
                <a:ea typeface="楷体_GB2312" pitchFamily="49" charset="-122"/>
              </a:rPr>
              <a:t>。</a:t>
            </a:r>
            <a:endParaRPr lang="en-US" altLang="zh-CN" sz="3200" b="1" dirty="0">
              <a:latin typeface="楷体_GB2312" pitchFamily="49" charset="-122"/>
              <a:ea typeface="楷体_GB2312" pitchFamily="49" charset="-122"/>
            </a:endParaRPr>
          </a:p>
          <a:p>
            <a:pPr algn="just" fontAlgn="auto">
              <a:lnSpc>
                <a:spcPct val="110000"/>
              </a:lnSpc>
              <a:buClr>
                <a:schemeClr val="tx2"/>
              </a:buClr>
              <a:buFont typeface="Wingdings" pitchFamily="2" charset="2"/>
              <a:buChar char="u"/>
              <a:defRPr/>
            </a:pPr>
            <a:r>
              <a:rPr lang="zh-CN" altLang="en-US" sz="3200" b="1" dirty="0">
                <a:latin typeface="楷体_GB2312" pitchFamily="49" charset="-122"/>
                <a:ea typeface="楷体_GB2312" pitchFamily="49" charset="-122"/>
              </a:rPr>
              <a:t>认真听讲，按照要求</a:t>
            </a:r>
            <a:r>
              <a:rPr lang="zh-CN" altLang="en-US" sz="3200" b="1" dirty="0">
                <a:solidFill>
                  <a:schemeClr val="folHlink"/>
                </a:solidFill>
                <a:effectLst>
                  <a:outerShdw blurRad="38100" dist="38100" dir="2700000" algn="tl">
                    <a:srgbClr val="000000"/>
                  </a:outerShdw>
                </a:effectLst>
                <a:latin typeface="楷体_GB2312" pitchFamily="49" charset="-122"/>
                <a:ea typeface="楷体_GB2312" pitchFamily="49" charset="-122"/>
              </a:rPr>
              <a:t>调整实验仪器，观察实验现象</a:t>
            </a:r>
            <a:r>
              <a:rPr lang="zh-CN" altLang="en-US" sz="3200" b="1" dirty="0">
                <a:latin typeface="楷体_GB2312" pitchFamily="49" charset="-122"/>
                <a:ea typeface="楷体_GB2312" pitchFamily="49" charset="-122"/>
              </a:rPr>
              <a:t>，实事求是地</a:t>
            </a:r>
            <a:r>
              <a:rPr lang="zh-CN" altLang="en-US" sz="3200" b="1" dirty="0">
                <a:solidFill>
                  <a:schemeClr val="folHlink"/>
                </a:solidFill>
                <a:effectLst>
                  <a:outerShdw blurRad="38100" dist="38100" dir="2700000" algn="tl">
                    <a:srgbClr val="000000"/>
                  </a:outerShdw>
                </a:effectLst>
                <a:latin typeface="楷体_GB2312" pitchFamily="49" charset="-122"/>
                <a:ea typeface="楷体_GB2312" pitchFamily="49" charset="-122"/>
              </a:rPr>
              <a:t>记录测量数据</a:t>
            </a:r>
            <a:r>
              <a:rPr lang="zh-CN" altLang="en-US" sz="3200" b="1" dirty="0">
                <a:latin typeface="楷体_GB2312" pitchFamily="49" charset="-122"/>
                <a:ea typeface="楷体_GB2312" pitchFamily="49" charset="-122"/>
              </a:rPr>
              <a:t>。</a:t>
            </a:r>
            <a:endParaRPr lang="en-US" altLang="zh-CN" sz="3200" b="1" dirty="0">
              <a:latin typeface="楷体_GB2312" pitchFamily="49" charset="-122"/>
              <a:ea typeface="楷体_GB2312" pitchFamily="49" charset="-122"/>
            </a:endParaRPr>
          </a:p>
          <a:p>
            <a:pPr algn="just" fontAlgn="auto">
              <a:lnSpc>
                <a:spcPct val="110000"/>
              </a:lnSpc>
              <a:buClr>
                <a:schemeClr val="tx2"/>
              </a:buClr>
              <a:buFont typeface="Wingdings" pitchFamily="2" charset="2"/>
              <a:buChar char="u"/>
              <a:defRPr/>
            </a:pPr>
            <a:r>
              <a:rPr lang="zh-CN" altLang="en-US" sz="3200" b="1" dirty="0">
                <a:solidFill>
                  <a:schemeClr val="folHlink"/>
                </a:solidFill>
                <a:effectLst>
                  <a:outerShdw blurRad="38100" dist="38100" dir="2700000" algn="tl">
                    <a:srgbClr val="000000"/>
                  </a:outerShdw>
                </a:effectLst>
                <a:latin typeface="楷体_GB2312" pitchFamily="49" charset="-122"/>
                <a:ea typeface="楷体_GB2312" pitchFamily="49" charset="-122"/>
              </a:rPr>
              <a:t>整理好实验仪器、打扫桌面、摆放好凳子（恢复原样）</a:t>
            </a:r>
            <a:r>
              <a:rPr lang="zh-CN" altLang="en-US" sz="3200" b="1" dirty="0">
                <a:latin typeface="楷体_GB2312" pitchFamily="49" charset="-122"/>
                <a:ea typeface="楷体_GB2312" pitchFamily="49" charset="-122"/>
              </a:rPr>
              <a:t>、实验数据经教师</a:t>
            </a:r>
            <a:r>
              <a:rPr lang="zh-CN" altLang="en-US" sz="3200" b="1" u="sng" dirty="0">
                <a:solidFill>
                  <a:schemeClr val="folHlink"/>
                </a:solidFill>
                <a:effectLst>
                  <a:outerShdw blurRad="38100" dist="38100" dir="2700000" algn="tl">
                    <a:srgbClr val="000000"/>
                  </a:outerShdw>
                </a:effectLst>
                <a:latin typeface="楷体_GB2312" pitchFamily="49" charset="-122"/>
                <a:ea typeface="楷体_GB2312" pitchFamily="49" charset="-122"/>
              </a:rPr>
              <a:t>检查签字</a:t>
            </a:r>
            <a:r>
              <a:rPr lang="zh-CN" altLang="en-US" sz="3200" dirty="0">
                <a:solidFill>
                  <a:schemeClr val="tx1"/>
                </a:solidFill>
                <a:effectLst>
                  <a:outerShdw blurRad="38100" dist="38100" dir="2700000" algn="tl">
                    <a:srgbClr val="000000"/>
                  </a:outerShdw>
                </a:effectLst>
                <a:latin typeface="楷体_GB2312" pitchFamily="49" charset="-122"/>
                <a:ea typeface="楷体_GB2312" pitchFamily="49" charset="-122"/>
              </a:rPr>
              <a:t>后</a:t>
            </a:r>
            <a:r>
              <a:rPr lang="zh-CN" altLang="en-US" sz="3200" b="1" dirty="0">
                <a:latin typeface="楷体_GB2312" pitchFamily="49" charset="-122"/>
                <a:ea typeface="楷体_GB2312" pitchFamily="49" charset="-122"/>
              </a:rPr>
              <a:t>，方可离开实验室。</a:t>
            </a:r>
            <a:endParaRPr lang="en-US" altLang="zh-CN" sz="3200" b="1" dirty="0">
              <a:latin typeface="楷体_GB2312" pitchFamily="49" charset="-122"/>
              <a:ea typeface="楷体_GB2312" pitchFamily="49" charset="-122"/>
            </a:endParaRPr>
          </a:p>
          <a:p>
            <a:pPr algn="just" fontAlgn="auto">
              <a:lnSpc>
                <a:spcPct val="110000"/>
              </a:lnSpc>
              <a:buClr>
                <a:schemeClr val="tx2"/>
              </a:buClr>
              <a:buFont typeface="Wingdings" pitchFamily="2" charset="2"/>
              <a:buChar char="u"/>
              <a:defRPr/>
            </a:pPr>
            <a:r>
              <a:rPr lang="zh-CN" altLang="en-US" sz="3200" b="1" u="sng" dirty="0">
                <a:solidFill>
                  <a:srgbClr val="FF0000"/>
                </a:solidFill>
                <a:latin typeface="楷体_GB2312" pitchFamily="49" charset="-122"/>
                <a:ea typeface="楷体_GB2312" pitchFamily="49" charset="-122"/>
              </a:rPr>
              <a:t>安排</a:t>
            </a:r>
            <a:r>
              <a:rPr lang="en-US" altLang="zh-CN" sz="3200" b="1" u="sng" dirty="0">
                <a:solidFill>
                  <a:srgbClr val="FF0000"/>
                </a:solidFill>
                <a:latin typeface="楷体_GB2312" pitchFamily="49" charset="-122"/>
                <a:ea typeface="楷体_GB2312" pitchFamily="49" charset="-122"/>
              </a:rPr>
              <a:t>2-3</a:t>
            </a:r>
            <a:r>
              <a:rPr lang="zh-CN" altLang="en-US" sz="3200" b="1" u="sng" dirty="0">
                <a:solidFill>
                  <a:srgbClr val="FF0000"/>
                </a:solidFill>
                <a:latin typeface="楷体_GB2312" pitchFamily="49" charset="-122"/>
                <a:ea typeface="楷体_GB2312" pitchFamily="49" charset="-122"/>
              </a:rPr>
              <a:t>人轮流做清洁（实验仪器、桌面、凳子、地面、水、电、门）。</a:t>
            </a:r>
            <a:endParaRPr lang="en-US" altLang="zh-CN" sz="3200" b="1" u="sng" dirty="0">
              <a:solidFill>
                <a:srgbClr val="FF0000"/>
              </a:solidFill>
              <a:latin typeface="楷体_GB2312" pitchFamily="49" charset="-122"/>
              <a:ea typeface="楷体_GB2312" pitchFamily="49" charset="-122"/>
            </a:endParaRPr>
          </a:p>
          <a:p>
            <a:pPr algn="just" fontAlgn="auto">
              <a:lnSpc>
                <a:spcPct val="110000"/>
              </a:lnSpc>
              <a:buClr>
                <a:schemeClr val="tx2"/>
              </a:buClr>
              <a:buFont typeface="Wingdings" pitchFamily="2" charset="2"/>
              <a:buChar char="u"/>
              <a:defRPr/>
            </a:pPr>
            <a:r>
              <a:rPr lang="zh-CN" altLang="en-US" sz="3200" b="1" dirty="0">
                <a:latin typeface="楷体_GB2312" pitchFamily="49" charset="-122"/>
                <a:ea typeface="楷体_GB2312" pitchFamily="49" charset="-122"/>
              </a:rPr>
              <a:t>下次实验课交</a:t>
            </a:r>
            <a:r>
              <a:rPr lang="zh-CN" altLang="en-US" sz="3200" b="1" dirty="0">
                <a:solidFill>
                  <a:srgbClr val="FF0000"/>
                </a:solidFill>
                <a:latin typeface="楷体_GB2312" pitchFamily="49" charset="-122"/>
                <a:ea typeface="楷体_GB2312" pitchFamily="49" charset="-122"/>
              </a:rPr>
              <a:t>上一次</a:t>
            </a:r>
            <a:r>
              <a:rPr lang="zh-CN" altLang="en-US" sz="3200" b="1" dirty="0">
                <a:latin typeface="楷体_GB2312" pitchFamily="49" charset="-122"/>
                <a:ea typeface="楷体_GB2312" pitchFamily="49" charset="-122"/>
              </a:rPr>
              <a:t>的</a:t>
            </a:r>
            <a:r>
              <a:rPr lang="zh-CN" altLang="en-US" sz="3200" b="1" dirty="0">
                <a:solidFill>
                  <a:srgbClr val="FF0000"/>
                </a:solidFill>
                <a:latin typeface="楷体_GB2312" pitchFamily="49" charset="-122"/>
                <a:ea typeface="楷体_GB2312" pitchFamily="49" charset="-122"/>
              </a:rPr>
              <a:t>实验报告以及预习报告</a:t>
            </a:r>
            <a:r>
              <a:rPr lang="zh-CN" altLang="en-US" sz="3200" b="1" dirty="0">
                <a:latin typeface="楷体_GB2312" pitchFamily="49" charset="-122"/>
                <a:ea typeface="楷体_GB2312" pitchFamily="49" charset="-122"/>
              </a:rPr>
              <a:t>，请学委按学生学号排好交给指导老师。</a:t>
            </a:r>
            <a:endParaRPr lang="en-US" altLang="zh-CN" sz="3200" b="1" dirty="0">
              <a:latin typeface="楷体_GB2312" pitchFamily="49" charset="-122"/>
              <a:ea typeface="楷体_GB2312" pitchFamily="49" charset="-122"/>
            </a:endParaRPr>
          </a:p>
          <a:p>
            <a:pPr algn="just" fontAlgn="auto">
              <a:lnSpc>
                <a:spcPct val="110000"/>
              </a:lnSpc>
              <a:buClr>
                <a:schemeClr val="tx2"/>
              </a:buClr>
              <a:buFont typeface="Wingdings" pitchFamily="2" charset="2"/>
              <a:buChar char="u"/>
              <a:defRPr/>
            </a:pPr>
            <a:r>
              <a:rPr lang="zh-CN" altLang="en-US" sz="3200" b="1" dirty="0">
                <a:latin typeface="楷体_GB2312" pitchFamily="49" charset="-122"/>
                <a:ea typeface="楷体_GB2312" pitchFamily="49" charset="-122"/>
              </a:rPr>
              <a:t>三次无故缺席该门课程以零分计！！！</a:t>
            </a:r>
            <a:endParaRPr lang="en-US" altLang="zh-CN" sz="3200" b="1" dirty="0">
              <a:latin typeface="楷体_GB2312" pitchFamily="49" charset="-122"/>
              <a:ea typeface="楷体_GB2312" pitchFamily="49" charset="-122"/>
            </a:endParaRPr>
          </a:p>
          <a:p>
            <a:pPr algn="just" fontAlgn="auto">
              <a:lnSpc>
                <a:spcPct val="110000"/>
              </a:lnSpc>
              <a:buClr>
                <a:schemeClr val="tx2"/>
              </a:buClr>
              <a:buFont typeface="Wingdings" pitchFamily="2" charset="2"/>
              <a:buChar char="u"/>
              <a:defRPr/>
            </a:pPr>
            <a:r>
              <a:rPr lang="zh-CN" altLang="en-US" sz="3200" b="1" dirty="0">
                <a:latin typeface="楷体_GB2312" pitchFamily="49" charset="-122"/>
                <a:ea typeface="楷体_GB2312" pitchFamily="49" charset="-122"/>
              </a:rPr>
              <a:t>有事或生病请假要有手续！！！</a:t>
            </a:r>
          </a:p>
        </p:txBody>
      </p:sp>
    </p:spTree>
    <p:extLst>
      <p:ext uri="{BB962C8B-B14F-4D97-AF65-F5344CB8AC3E}">
        <p14:creationId xmlns:p14="http://schemas.microsoft.com/office/powerpoint/2010/main" val="424900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1760360" y="298450"/>
            <a:ext cx="5400675" cy="911225"/>
          </a:xfrm>
          <a:extLst>
            <a:ext uri="{91240B29-F687-4F45-9708-019B960494DF}">
              <a14:hiddenLine xmlns:a14="http://schemas.microsoft.com/office/drawing/2010/main" w="9525">
                <a:solidFill>
                  <a:schemeClr val="hlink"/>
                </a:solidFill>
                <a:miter lim="800000"/>
                <a:headEnd/>
                <a:tailEnd/>
              </a14:hiddenLine>
            </a:ext>
          </a:extLst>
        </p:spPr>
        <p:txBody>
          <a:bodyPr rtlCol="0">
            <a:normAutofit/>
          </a:bodyPr>
          <a:lstStyle/>
          <a:p>
            <a:pPr algn="just">
              <a:buNone/>
              <a:defRPr/>
            </a:pPr>
            <a:r>
              <a:rPr lang="en-US" altLang="zh-CN" sz="3600" b="1" dirty="0">
                <a:solidFill>
                  <a:schemeClr val="tx1">
                    <a:lumMod val="85000"/>
                    <a:lumOff val="15000"/>
                  </a:schemeClr>
                </a:solidFill>
                <a:latin typeface="+mj-lt"/>
                <a:ea typeface="+mj-ea"/>
                <a:cs typeface="+mj-cs"/>
              </a:rPr>
              <a:t>2.3</a:t>
            </a:r>
            <a:r>
              <a:rPr lang="en-US" altLang="zh-CN" sz="4000" b="1" dirty="0">
                <a:effectLst>
                  <a:outerShdw blurRad="38100" dist="38100" dir="2700000" algn="tl">
                    <a:srgbClr val="000000"/>
                  </a:outerShdw>
                </a:effectLst>
              </a:rPr>
              <a:t> </a:t>
            </a:r>
            <a:r>
              <a:rPr lang="zh-CN" altLang="en-US" sz="3600" b="1" dirty="0">
                <a:solidFill>
                  <a:schemeClr val="tx1">
                    <a:lumMod val="85000"/>
                    <a:lumOff val="15000"/>
                  </a:schemeClr>
                </a:solidFill>
                <a:latin typeface="+mj-lt"/>
                <a:ea typeface="+mj-ea"/>
                <a:cs typeface="+mj-cs"/>
              </a:rPr>
              <a:t>课后撰写实验报告 </a:t>
            </a:r>
          </a:p>
        </p:txBody>
      </p:sp>
      <p:sp>
        <p:nvSpPr>
          <p:cNvPr id="5" name="副标题 2"/>
          <p:cNvSpPr txBox="1">
            <a:spLocks/>
          </p:cNvSpPr>
          <p:nvPr/>
        </p:nvSpPr>
        <p:spPr>
          <a:xfrm>
            <a:off x="1216416" y="1209675"/>
            <a:ext cx="9342316" cy="557212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fontAlgn="auto">
              <a:lnSpc>
                <a:spcPct val="90000"/>
              </a:lnSpc>
              <a:defRPr/>
            </a:pPr>
            <a:r>
              <a:rPr lang="zh-CN" altLang="en-US" sz="3200" b="1" dirty="0">
                <a:solidFill>
                  <a:schemeClr val="folHlink"/>
                </a:solidFill>
                <a:effectLst>
                  <a:outerShdw blurRad="38100" dist="38100" dir="2700000" algn="tl">
                    <a:srgbClr val="000000"/>
                  </a:outerShdw>
                </a:effectLst>
                <a:latin typeface="楷体_GB2312" pitchFamily="49" charset="-122"/>
                <a:ea typeface="楷体_GB2312" pitchFamily="49" charset="-122"/>
              </a:rPr>
              <a:t>完整的实验报告</a:t>
            </a:r>
            <a:r>
              <a:rPr lang="zh-CN" altLang="en-US" sz="3200" b="1" dirty="0"/>
              <a:t>应包含以下几个内容：</a:t>
            </a:r>
          </a:p>
          <a:p>
            <a:pPr algn="just" fontAlgn="auto">
              <a:lnSpc>
                <a:spcPct val="90000"/>
              </a:lnSpc>
              <a:buClr>
                <a:srgbClr val="FFFF00"/>
              </a:buClr>
              <a:buFont typeface="Wingdings" pitchFamily="2" charset="2"/>
              <a:buChar char="u"/>
              <a:defRPr/>
            </a:pPr>
            <a:r>
              <a:rPr lang="zh-CN" altLang="en-US" sz="3200" b="1" u="sng" dirty="0">
                <a:solidFill>
                  <a:schemeClr val="hlink"/>
                </a:solidFill>
                <a:latin typeface="楷体_GB2312" pitchFamily="49" charset="-122"/>
                <a:ea typeface="楷体_GB2312" pitchFamily="49" charset="-122"/>
              </a:rPr>
              <a:t>大名</a:t>
            </a:r>
            <a:r>
              <a:rPr lang="zh-CN" altLang="en-US" sz="3200" b="1" dirty="0">
                <a:solidFill>
                  <a:schemeClr val="hlink"/>
                </a:solidFill>
                <a:latin typeface="楷体_GB2312" pitchFamily="49" charset="-122"/>
                <a:ea typeface="楷体_GB2312" pitchFamily="49" charset="-122"/>
              </a:rPr>
              <a:t>、</a:t>
            </a:r>
            <a:r>
              <a:rPr lang="zh-CN" altLang="en-US" sz="3200" b="1" u="sng" dirty="0">
                <a:solidFill>
                  <a:schemeClr val="hlink"/>
                </a:solidFill>
                <a:latin typeface="楷体_GB2312" pitchFamily="49" charset="-122"/>
                <a:ea typeface="楷体_GB2312" pitchFamily="49" charset="-122"/>
              </a:rPr>
              <a:t>学号</a:t>
            </a:r>
            <a:r>
              <a:rPr lang="zh-CN" altLang="en-US" sz="3200" b="1" dirty="0">
                <a:solidFill>
                  <a:schemeClr val="hlink"/>
                </a:solidFill>
                <a:latin typeface="楷体_GB2312" pitchFamily="49" charset="-122"/>
                <a:ea typeface="楷体_GB2312" pitchFamily="49" charset="-122"/>
              </a:rPr>
              <a:t>和</a:t>
            </a:r>
            <a:r>
              <a:rPr lang="zh-CN" altLang="en-US" sz="3200" b="1" u="sng" dirty="0">
                <a:solidFill>
                  <a:schemeClr val="hlink"/>
                </a:solidFill>
                <a:latin typeface="楷体_GB2312" pitchFamily="49" charset="-122"/>
                <a:ea typeface="楷体_GB2312" pitchFamily="49" charset="-122"/>
              </a:rPr>
              <a:t>班级</a:t>
            </a:r>
          </a:p>
          <a:p>
            <a:pPr algn="just" fontAlgn="auto">
              <a:lnSpc>
                <a:spcPct val="90000"/>
              </a:lnSpc>
              <a:buClr>
                <a:srgbClr val="FFFF00"/>
              </a:buClr>
              <a:buFont typeface="Wingdings" pitchFamily="2" charset="2"/>
              <a:buChar char="u"/>
              <a:defRPr/>
            </a:pPr>
            <a:r>
              <a:rPr lang="zh-CN" altLang="en-US" sz="3200" b="1" dirty="0">
                <a:latin typeface="楷体_GB2312" pitchFamily="49" charset="-122"/>
                <a:ea typeface="楷体_GB2312" pitchFamily="49" charset="-122"/>
              </a:rPr>
              <a:t>实验名称</a:t>
            </a:r>
            <a:endParaRPr lang="en-US" altLang="zh-CN" sz="3200" b="1" dirty="0">
              <a:latin typeface="楷体_GB2312" pitchFamily="49" charset="-122"/>
              <a:ea typeface="楷体_GB2312" pitchFamily="49" charset="-122"/>
            </a:endParaRPr>
          </a:p>
          <a:p>
            <a:pPr algn="just" fontAlgn="auto">
              <a:lnSpc>
                <a:spcPct val="90000"/>
              </a:lnSpc>
              <a:buClr>
                <a:srgbClr val="FFFF00"/>
              </a:buClr>
              <a:buFont typeface="Wingdings" pitchFamily="2" charset="2"/>
              <a:buChar char="u"/>
              <a:defRPr/>
            </a:pPr>
            <a:r>
              <a:rPr lang="zh-CN" altLang="en-US" sz="3200" b="1" dirty="0">
                <a:solidFill>
                  <a:schemeClr val="tx1"/>
                </a:solidFill>
                <a:latin typeface="楷体_GB2312" pitchFamily="49" charset="-122"/>
                <a:ea typeface="楷体_GB2312" pitchFamily="49" charset="-122"/>
                <a:hlinkClick r:id="rId2" action="ppaction://hlinksldjump"/>
              </a:rPr>
              <a:t>实验</a:t>
            </a:r>
            <a:r>
              <a:rPr lang="zh-CN" altLang="en-US" sz="3200" b="1" dirty="0">
                <a:solidFill>
                  <a:schemeClr val="accent5">
                    <a:lumMod val="75000"/>
                  </a:schemeClr>
                </a:solidFill>
                <a:latin typeface="楷体_GB2312" pitchFamily="49" charset="-122"/>
                <a:ea typeface="楷体_GB2312" pitchFamily="49" charset="-122"/>
                <a:hlinkClick r:id="rId2" action="ppaction://hlinksldjump"/>
              </a:rPr>
              <a:t>原理</a:t>
            </a:r>
            <a:r>
              <a:rPr lang="zh-CN" altLang="en-US" sz="3200" b="1" dirty="0">
                <a:latin typeface="楷体_GB2312" pitchFamily="49" charset="-122"/>
                <a:ea typeface="楷体_GB2312" pitchFamily="49" charset="-122"/>
              </a:rPr>
              <a:t>（</a:t>
            </a:r>
            <a:r>
              <a:rPr lang="zh-CN" altLang="en-US" sz="3200" b="1" dirty="0">
                <a:solidFill>
                  <a:schemeClr val="hlink"/>
                </a:solidFill>
                <a:latin typeface="楷体_GB2312" pitchFamily="49" charset="-122"/>
                <a:ea typeface="楷体_GB2312" pitchFamily="49" charset="-122"/>
              </a:rPr>
              <a:t>不要照抄教材</a:t>
            </a:r>
            <a:r>
              <a:rPr lang="zh-CN" altLang="en-US" sz="3200" b="1" dirty="0">
                <a:latin typeface="楷体_GB2312" pitchFamily="49" charset="-122"/>
                <a:ea typeface="楷体_GB2312" pitchFamily="49" charset="-122"/>
              </a:rPr>
              <a:t>）</a:t>
            </a:r>
            <a:endParaRPr lang="en-US" altLang="zh-CN" sz="3200" b="1" dirty="0">
              <a:latin typeface="楷体_GB2312" pitchFamily="49" charset="-122"/>
              <a:ea typeface="楷体_GB2312" pitchFamily="49" charset="-122"/>
            </a:endParaRPr>
          </a:p>
          <a:p>
            <a:pPr algn="just" fontAlgn="auto">
              <a:lnSpc>
                <a:spcPct val="90000"/>
              </a:lnSpc>
              <a:buClr>
                <a:srgbClr val="FFFF00"/>
              </a:buClr>
              <a:buFont typeface="Wingdings" pitchFamily="2" charset="2"/>
              <a:buChar char="u"/>
              <a:defRPr/>
            </a:pPr>
            <a:r>
              <a:rPr lang="zh-CN" altLang="en-US" sz="3200" b="1" dirty="0">
                <a:latin typeface="楷体_GB2312" pitchFamily="49" charset="-122"/>
                <a:ea typeface="楷体_GB2312" pitchFamily="49" charset="-122"/>
              </a:rPr>
              <a:t>实验步骤（</a:t>
            </a:r>
            <a:r>
              <a:rPr lang="zh-CN" altLang="en-US" sz="3200" b="1" dirty="0">
                <a:solidFill>
                  <a:schemeClr val="hlink"/>
                </a:solidFill>
                <a:latin typeface="楷体_GB2312" pitchFamily="49" charset="-122"/>
                <a:ea typeface="楷体_GB2312" pitchFamily="49" charset="-122"/>
              </a:rPr>
              <a:t>与实际操作一致</a:t>
            </a:r>
            <a:r>
              <a:rPr lang="zh-CN" altLang="en-US" sz="3200" b="1" dirty="0">
                <a:latin typeface="楷体_GB2312" pitchFamily="49" charset="-122"/>
                <a:ea typeface="楷体_GB2312" pitchFamily="49" charset="-122"/>
              </a:rPr>
              <a:t>）</a:t>
            </a:r>
            <a:endParaRPr lang="en-US" altLang="zh-CN" sz="3200" b="1" dirty="0">
              <a:latin typeface="楷体_GB2312" pitchFamily="49" charset="-122"/>
              <a:ea typeface="楷体_GB2312" pitchFamily="49" charset="-122"/>
            </a:endParaRPr>
          </a:p>
          <a:p>
            <a:pPr algn="just" fontAlgn="auto">
              <a:lnSpc>
                <a:spcPct val="90000"/>
              </a:lnSpc>
              <a:buClr>
                <a:srgbClr val="FFFF00"/>
              </a:buClr>
              <a:buFont typeface="Wingdings" pitchFamily="2" charset="2"/>
              <a:buChar char="u"/>
              <a:defRPr/>
            </a:pPr>
            <a:r>
              <a:rPr lang="zh-CN" altLang="en-US" sz="3200" b="1" dirty="0">
                <a:solidFill>
                  <a:schemeClr val="folHlink"/>
                </a:solidFill>
                <a:effectLst>
                  <a:outerShdw blurRad="38100" dist="38100" dir="2700000" algn="tl">
                    <a:srgbClr val="000000"/>
                  </a:outerShdw>
                </a:effectLst>
                <a:latin typeface="楷体_GB2312" pitchFamily="49" charset="-122"/>
                <a:ea typeface="楷体_GB2312" pitchFamily="49" charset="-122"/>
                <a:hlinkClick r:id="rId3" action="ppaction://hlinksldjump"/>
              </a:rPr>
              <a:t>数据记录与处理</a:t>
            </a:r>
            <a:r>
              <a:rPr lang="en-US" altLang="zh-CN" sz="3200" b="1" dirty="0">
                <a:latin typeface="楷体_GB2312" pitchFamily="49" charset="-122"/>
                <a:ea typeface="楷体_GB2312" pitchFamily="49" charset="-122"/>
              </a:rPr>
              <a:t>(</a:t>
            </a:r>
            <a:r>
              <a:rPr lang="zh-CN" altLang="en-US" sz="3200" b="1" dirty="0">
                <a:solidFill>
                  <a:schemeClr val="hlink"/>
                </a:solidFill>
                <a:latin typeface="楷体_GB2312" pitchFamily="49" charset="-122"/>
                <a:ea typeface="楷体_GB2312" pitchFamily="49" charset="-122"/>
              </a:rPr>
              <a:t>不用铅笔记录数据</a:t>
            </a:r>
            <a:r>
              <a:rPr lang="en-US" altLang="zh-CN" sz="3200" b="1" dirty="0">
                <a:latin typeface="楷体_GB2312" pitchFamily="49" charset="-122"/>
                <a:ea typeface="楷体_GB2312" pitchFamily="49" charset="-122"/>
              </a:rPr>
              <a:t>)</a:t>
            </a:r>
          </a:p>
          <a:p>
            <a:pPr algn="just" fontAlgn="auto">
              <a:lnSpc>
                <a:spcPct val="90000"/>
              </a:lnSpc>
              <a:buClr>
                <a:srgbClr val="FFFF00"/>
              </a:buClr>
              <a:buFont typeface="Wingdings" pitchFamily="2" charset="2"/>
              <a:buChar char="u"/>
              <a:defRPr/>
            </a:pPr>
            <a:r>
              <a:rPr lang="zh-CN" altLang="en-US" sz="3200" b="1" u="sng" dirty="0">
                <a:solidFill>
                  <a:schemeClr val="folHlink"/>
                </a:solidFill>
                <a:effectLst>
                  <a:outerShdw blurRad="38100" dist="38100" dir="2700000" algn="tl">
                    <a:srgbClr val="000000"/>
                  </a:outerShdw>
                </a:effectLst>
                <a:latin typeface="楷体_GB2312" pitchFamily="49" charset="-122"/>
                <a:ea typeface="楷体_GB2312" pitchFamily="49" charset="-122"/>
              </a:rPr>
              <a:t>误差分析（必要！！！）</a:t>
            </a:r>
            <a:endParaRPr lang="en-US" altLang="zh-CN" sz="3200" b="1" u="sng" dirty="0">
              <a:solidFill>
                <a:schemeClr val="folHlink"/>
              </a:solidFill>
              <a:effectLst>
                <a:outerShdw blurRad="38100" dist="38100" dir="2700000" algn="tl">
                  <a:srgbClr val="000000"/>
                </a:outerShdw>
              </a:effectLst>
              <a:latin typeface="楷体_GB2312" pitchFamily="49" charset="-122"/>
              <a:ea typeface="楷体_GB2312" pitchFamily="49" charset="-122"/>
            </a:endParaRPr>
          </a:p>
          <a:p>
            <a:pPr algn="just" fontAlgn="auto">
              <a:lnSpc>
                <a:spcPct val="90000"/>
              </a:lnSpc>
              <a:buClr>
                <a:srgbClr val="FFFF00"/>
              </a:buClr>
              <a:buFont typeface="Wingdings" pitchFamily="2" charset="2"/>
              <a:buChar char="u"/>
              <a:defRPr/>
            </a:pPr>
            <a:r>
              <a:rPr lang="zh-CN" altLang="en-US" sz="3200" b="1" u="sng" dirty="0">
                <a:solidFill>
                  <a:schemeClr val="folHlink"/>
                </a:solidFill>
                <a:effectLst>
                  <a:outerShdw blurRad="38100" dist="38100" dir="2700000" algn="tl">
                    <a:srgbClr val="000000"/>
                  </a:outerShdw>
                </a:effectLst>
                <a:latin typeface="楷体_GB2312" pitchFamily="49" charset="-122"/>
                <a:ea typeface="楷体_GB2312" pitchFamily="49" charset="-122"/>
              </a:rPr>
              <a:t>实验结论（必要！！！）</a:t>
            </a:r>
          </a:p>
          <a:p>
            <a:pPr algn="just" fontAlgn="auto">
              <a:lnSpc>
                <a:spcPct val="90000"/>
              </a:lnSpc>
              <a:buClr>
                <a:srgbClr val="FFFF00"/>
              </a:buClr>
              <a:buFont typeface="Wingdings" pitchFamily="2" charset="2"/>
              <a:buChar char="u"/>
              <a:defRPr/>
            </a:pPr>
            <a:r>
              <a:rPr lang="zh-CN" altLang="en-US" sz="3200" b="1" dirty="0">
                <a:effectLst>
                  <a:outerShdw blurRad="38100" dist="38100" dir="2700000" algn="tl">
                    <a:srgbClr val="000000"/>
                  </a:outerShdw>
                </a:effectLst>
                <a:latin typeface="楷体_GB2312" pitchFamily="49" charset="-122"/>
                <a:ea typeface="楷体_GB2312" pitchFamily="49" charset="-122"/>
              </a:rPr>
              <a:t>回答问题或讨论、实验感想（</a:t>
            </a:r>
            <a:r>
              <a:rPr lang="zh-CN" altLang="en-US" sz="3200" b="1" dirty="0">
                <a:solidFill>
                  <a:schemeClr val="hlink"/>
                </a:solidFill>
                <a:latin typeface="楷体_GB2312" pitchFamily="49" charset="-122"/>
                <a:ea typeface="楷体_GB2312" pitchFamily="49" charset="-122"/>
              </a:rPr>
              <a:t>选做</a:t>
            </a:r>
            <a:r>
              <a:rPr lang="zh-CN" altLang="en-US" sz="3200" b="1" dirty="0">
                <a:effectLst>
                  <a:outerShdw blurRad="38100" dist="38100" dir="2700000" algn="tl">
                    <a:srgbClr val="000000"/>
                  </a:outerShdw>
                </a:effectLst>
                <a:latin typeface="楷体_GB2312" pitchFamily="49" charset="-122"/>
                <a:ea typeface="楷体_GB2312" pitchFamily="49" charset="-122"/>
              </a:rPr>
              <a:t>）</a:t>
            </a:r>
          </a:p>
          <a:p>
            <a:pPr algn="just" fontAlgn="auto">
              <a:lnSpc>
                <a:spcPct val="90000"/>
              </a:lnSpc>
              <a:buClr>
                <a:srgbClr val="FFFF00"/>
              </a:buClr>
              <a:buFont typeface="Wingdings" pitchFamily="2" charset="2"/>
              <a:buChar char="u"/>
              <a:defRPr/>
            </a:pPr>
            <a:r>
              <a:rPr lang="zh-CN" altLang="en-US" sz="3200" b="1" dirty="0">
                <a:latin typeface="楷体_GB2312" pitchFamily="49" charset="-122"/>
                <a:ea typeface="楷体_GB2312" pitchFamily="49" charset="-122"/>
              </a:rPr>
              <a:t>最后实验报告和预习报告一起上交</a:t>
            </a:r>
            <a:endParaRPr lang="en-US" altLang="zh-CN" sz="3200" b="1" dirty="0">
              <a:latin typeface="楷体_GB2312" pitchFamily="49" charset="-122"/>
              <a:ea typeface="楷体_GB2312" pitchFamily="49" charset="-122"/>
            </a:endParaRPr>
          </a:p>
        </p:txBody>
      </p:sp>
    </p:spTree>
    <p:extLst>
      <p:ext uri="{BB962C8B-B14F-4D97-AF65-F5344CB8AC3E}">
        <p14:creationId xmlns:p14="http://schemas.microsoft.com/office/powerpoint/2010/main" val="28409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ctrTitle"/>
          </p:nvPr>
        </p:nvSpPr>
        <p:spPr>
          <a:xfrm>
            <a:off x="1880558" y="2403686"/>
            <a:ext cx="9604885" cy="857250"/>
          </a:xfrm>
        </p:spPr>
        <p:txBody>
          <a:bodyPr>
            <a:noAutofit/>
          </a:bodyPr>
          <a:lstStyle/>
          <a:p>
            <a:pPr eaLnBrk="1" hangingPunct="1"/>
            <a:r>
              <a:rPr lang="zh-CN" altLang="en-US" sz="6600" b="1" u="sng" dirty="0">
                <a:solidFill>
                  <a:schemeClr val="tx1"/>
                </a:solidFill>
                <a:latin typeface="Times New Roman" panose="02020603050405020304" pitchFamily="18" charset="0"/>
              </a:rPr>
              <a:t>怎样才是一份好的报告？ </a:t>
            </a:r>
            <a:endParaRPr lang="zh-CN" altLang="en-US" sz="6600" u="sng" dirty="0">
              <a:solidFill>
                <a:schemeClr val="tx1"/>
              </a:solidFill>
            </a:endParaRPr>
          </a:p>
        </p:txBody>
      </p:sp>
    </p:spTree>
    <p:extLst>
      <p:ext uri="{BB962C8B-B14F-4D97-AF65-F5344CB8AC3E}">
        <p14:creationId xmlns:p14="http://schemas.microsoft.com/office/powerpoint/2010/main" val="503207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9229" y="0"/>
            <a:ext cx="11674927" cy="6746049"/>
          </a:xfrm>
          <a:prstGeom prst="rect">
            <a:avLst/>
          </a:prstGeom>
        </p:spPr>
      </p:pic>
    </p:spTree>
    <p:extLst>
      <p:ext uri="{BB962C8B-B14F-4D97-AF65-F5344CB8AC3E}">
        <p14:creationId xmlns:p14="http://schemas.microsoft.com/office/powerpoint/2010/main" val="4265149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3913" y="0"/>
            <a:ext cx="11740243" cy="6858000"/>
          </a:xfrm>
          <a:prstGeom prst="rect">
            <a:avLst/>
          </a:prstGeom>
        </p:spPr>
      </p:pic>
    </p:spTree>
    <p:extLst>
      <p:ext uri="{BB962C8B-B14F-4D97-AF65-F5344CB8AC3E}">
        <p14:creationId xmlns:p14="http://schemas.microsoft.com/office/powerpoint/2010/main" val="30929883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4295775" y="115888"/>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u="sng">
                <a:solidFill>
                  <a:schemeClr val="folHlink"/>
                </a:solidFill>
                <a:effectLst>
                  <a:outerShdw blurRad="38100" dist="38100" dir="2700000" algn="tl">
                    <a:srgbClr val="000000"/>
                  </a:outerShdw>
                </a:effectLst>
              </a:rPr>
              <a:t>预习报告范例</a:t>
            </a:r>
            <a:endParaRPr lang="en-US" altLang="zh-CN" u="sng">
              <a:solidFill>
                <a:schemeClr val="folHlink"/>
              </a:solidFill>
              <a:effectLst>
                <a:outerShdw blurRad="38100" dist="38100" dir="2700000" algn="tl">
                  <a:srgbClr val="000000"/>
                </a:outerShdw>
              </a:effectLst>
            </a:endParaRPr>
          </a:p>
        </p:txBody>
      </p:sp>
      <p:pic>
        <p:nvPicPr>
          <p:cNvPr id="32771" name="Picture 3" descr="P10003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49" y="0"/>
            <a:ext cx="1193033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091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P10003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06" y="1"/>
            <a:ext cx="11821064"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982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P10003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02" y="-11113"/>
            <a:ext cx="11921705" cy="699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4"/>
          <p:cNvSpPr txBox="1">
            <a:spLocks noChangeArrowheads="1"/>
          </p:cNvSpPr>
          <p:nvPr/>
        </p:nvSpPr>
        <p:spPr bwMode="auto">
          <a:xfrm>
            <a:off x="3792538" y="2565401"/>
            <a:ext cx="1028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zh-CN" altLang="en-US" sz="4000">
                <a:solidFill>
                  <a:schemeClr val="hlink"/>
                </a:solidFill>
                <a:latin typeface="Times New Roman" panose="02020603050405020304" pitchFamily="18" charset="0"/>
                <a:ea typeface="宋体" panose="02010600030101010101" pitchFamily="2" charset="-122"/>
              </a:rPr>
              <a:t>？</a:t>
            </a:r>
          </a:p>
        </p:txBody>
      </p:sp>
      <p:sp>
        <p:nvSpPr>
          <p:cNvPr id="34821" name="Text Box 5"/>
          <p:cNvSpPr txBox="1">
            <a:spLocks noChangeArrowheads="1"/>
          </p:cNvSpPr>
          <p:nvPr/>
        </p:nvSpPr>
        <p:spPr bwMode="auto">
          <a:xfrm>
            <a:off x="3287713" y="5607051"/>
            <a:ext cx="1028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zh-CN" altLang="en-US" sz="4000">
                <a:solidFill>
                  <a:schemeClr val="hlink"/>
                </a:solidFill>
                <a:latin typeface="Times New Roman" panose="02020603050405020304" pitchFamily="18" charset="0"/>
                <a:ea typeface="宋体" panose="02010600030101010101" pitchFamily="2" charset="-122"/>
              </a:rPr>
              <a:t>？</a:t>
            </a:r>
          </a:p>
        </p:txBody>
      </p:sp>
      <p:sp>
        <p:nvSpPr>
          <p:cNvPr id="34822" name="Text Box 6"/>
          <p:cNvSpPr txBox="1">
            <a:spLocks noChangeArrowheads="1"/>
          </p:cNvSpPr>
          <p:nvPr/>
        </p:nvSpPr>
        <p:spPr bwMode="auto">
          <a:xfrm>
            <a:off x="7947025" y="836614"/>
            <a:ext cx="1028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zh-CN" altLang="en-US" sz="4000">
                <a:solidFill>
                  <a:schemeClr val="hlink"/>
                </a:solidFill>
                <a:latin typeface="Times New Roman" panose="02020603050405020304" pitchFamily="18" charset="0"/>
                <a:ea typeface="宋体" panose="02010600030101010101" pitchFamily="2" charset="-122"/>
              </a:rPr>
              <a:t>？</a:t>
            </a:r>
          </a:p>
        </p:txBody>
      </p:sp>
      <p:sp>
        <p:nvSpPr>
          <p:cNvPr id="34823" name="Text Box 7"/>
          <p:cNvSpPr txBox="1">
            <a:spLocks noChangeArrowheads="1"/>
          </p:cNvSpPr>
          <p:nvPr/>
        </p:nvSpPr>
        <p:spPr bwMode="auto">
          <a:xfrm>
            <a:off x="7967663" y="2565401"/>
            <a:ext cx="1028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zh-CN" altLang="en-US" sz="4000">
                <a:solidFill>
                  <a:schemeClr val="hlink"/>
                </a:solidFill>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10372411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1973036" y="492578"/>
            <a:ext cx="7772400" cy="1143000"/>
          </a:xfrm>
        </p:spPr>
        <p:txBody>
          <a:bodyPr/>
          <a:lstStyle/>
          <a:p>
            <a:pPr eaLnBrk="1" hangingPunct="1"/>
            <a:r>
              <a:rPr lang="zh-CN" altLang="en-US" sz="4800" b="1" dirty="0"/>
              <a:t>绪论课的主要内容</a:t>
            </a:r>
          </a:p>
        </p:txBody>
      </p:sp>
      <p:sp>
        <p:nvSpPr>
          <p:cNvPr id="11267" name="Rectangle 3"/>
          <p:cNvSpPr>
            <a:spLocks noGrp="1" noChangeArrowheads="1"/>
          </p:cNvSpPr>
          <p:nvPr>
            <p:ph type="body" idx="4294967295"/>
          </p:nvPr>
        </p:nvSpPr>
        <p:spPr>
          <a:xfrm>
            <a:off x="1377043" y="1883910"/>
            <a:ext cx="7886700" cy="4019550"/>
          </a:xfrm>
        </p:spPr>
        <p:txBody>
          <a:bodyPr rtlCol="0">
            <a:normAutofit fontScale="92500"/>
          </a:bodyPr>
          <a:lstStyle/>
          <a:p>
            <a:pPr>
              <a:lnSpc>
                <a:spcPct val="150000"/>
              </a:lnSpc>
              <a:defRPr/>
            </a:pPr>
            <a:r>
              <a:rPr lang="en-US" altLang="zh-CN" sz="4400" b="1" dirty="0"/>
              <a:t>1 </a:t>
            </a:r>
            <a:r>
              <a:rPr lang="zh-CN" altLang="en-US" sz="4400" b="1" dirty="0"/>
              <a:t>物理实验的地位、作用和目标</a:t>
            </a:r>
          </a:p>
          <a:p>
            <a:pPr>
              <a:defRPr/>
            </a:pPr>
            <a:r>
              <a:rPr lang="en-US" altLang="zh-CN" sz="4400" b="1" dirty="0">
                <a:solidFill>
                  <a:schemeClr val="tx1"/>
                </a:solidFill>
              </a:rPr>
              <a:t>2 </a:t>
            </a:r>
            <a:r>
              <a:rPr lang="zh-CN" altLang="en-US" sz="4400" b="1" dirty="0">
                <a:solidFill>
                  <a:schemeClr val="tx1"/>
                </a:solidFill>
              </a:rPr>
              <a:t>物理实验课的基本要求</a:t>
            </a:r>
            <a:endParaRPr lang="en-US" altLang="zh-CN" sz="4400" b="1" dirty="0">
              <a:solidFill>
                <a:schemeClr val="tx1"/>
              </a:solidFill>
            </a:endParaRPr>
          </a:p>
          <a:p>
            <a:pPr>
              <a:defRPr/>
            </a:pPr>
            <a:r>
              <a:rPr lang="en-US" altLang="zh-CN" sz="4400" b="1" dirty="0">
                <a:solidFill>
                  <a:srgbClr val="FF0000"/>
                </a:solidFill>
              </a:rPr>
              <a:t>3 </a:t>
            </a:r>
            <a:r>
              <a:rPr lang="zh-CN" altLang="en-US" sz="4400" b="1" dirty="0">
                <a:solidFill>
                  <a:srgbClr val="FF0000"/>
                </a:solidFill>
              </a:rPr>
              <a:t>物理实验课程的考核</a:t>
            </a:r>
          </a:p>
          <a:p>
            <a:pPr>
              <a:defRPr/>
            </a:pPr>
            <a:r>
              <a:rPr lang="en-US" altLang="zh-CN" sz="4400" b="1" dirty="0"/>
              <a:t>4 </a:t>
            </a:r>
            <a:r>
              <a:rPr lang="zh-CN" altLang="en-US" sz="4400" b="1" dirty="0"/>
              <a:t>物理实验的基础知识</a:t>
            </a:r>
          </a:p>
        </p:txBody>
      </p:sp>
    </p:spTree>
    <p:extLst>
      <p:ext uri="{BB962C8B-B14F-4D97-AF65-F5344CB8AC3E}">
        <p14:creationId xmlns:p14="http://schemas.microsoft.com/office/powerpoint/2010/main" val="40569101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736906" y="550117"/>
            <a:ext cx="6589713" cy="1281113"/>
          </a:xfrm>
        </p:spPr>
        <p:txBody>
          <a:bodyPr/>
          <a:lstStyle/>
          <a:p>
            <a:pPr eaLnBrk="1" hangingPunct="1"/>
            <a:r>
              <a:rPr lang="zh-CN" altLang="en-US" sz="4800" b="1" dirty="0"/>
              <a:t>绪论课的主要内容</a:t>
            </a:r>
          </a:p>
        </p:txBody>
      </p:sp>
      <p:sp>
        <p:nvSpPr>
          <p:cNvPr id="5123" name="Rectangle 3"/>
          <p:cNvSpPr>
            <a:spLocks noGrp="1" noChangeArrowheads="1"/>
          </p:cNvSpPr>
          <p:nvPr>
            <p:ph idx="1"/>
          </p:nvPr>
        </p:nvSpPr>
        <p:spPr>
          <a:xfrm>
            <a:off x="1210303" y="1900238"/>
            <a:ext cx="9201779" cy="4019550"/>
          </a:xfrm>
        </p:spPr>
        <p:txBody>
          <a:bodyPr rtlCol="0">
            <a:normAutofit/>
          </a:bodyPr>
          <a:lstStyle/>
          <a:p>
            <a:pPr>
              <a:lnSpc>
                <a:spcPct val="150000"/>
              </a:lnSpc>
              <a:buFont typeface="Wingdings 3" charset="2"/>
              <a:buChar char=""/>
              <a:defRPr/>
            </a:pPr>
            <a:r>
              <a:rPr lang="en-US" altLang="zh-CN" sz="4400" b="1" dirty="0">
                <a:solidFill>
                  <a:schemeClr val="tx1">
                    <a:lumMod val="75000"/>
                    <a:lumOff val="25000"/>
                  </a:schemeClr>
                </a:solidFill>
              </a:rPr>
              <a:t>1</a:t>
            </a:r>
            <a:r>
              <a:rPr lang="zh-CN" altLang="en-US" sz="4400" b="1" dirty="0">
                <a:solidFill>
                  <a:schemeClr val="tx1">
                    <a:lumMod val="75000"/>
                    <a:lumOff val="25000"/>
                  </a:schemeClr>
                </a:solidFill>
              </a:rPr>
              <a:t> 物理实验的地位、作用和目标</a:t>
            </a:r>
          </a:p>
          <a:p>
            <a:pPr>
              <a:buFont typeface="Wingdings 3" charset="2"/>
              <a:buChar char=""/>
              <a:defRPr/>
            </a:pPr>
            <a:r>
              <a:rPr lang="en-US" altLang="zh-CN" sz="4400" b="1" dirty="0">
                <a:solidFill>
                  <a:schemeClr val="tx1">
                    <a:lumMod val="75000"/>
                    <a:lumOff val="25000"/>
                  </a:schemeClr>
                </a:solidFill>
              </a:rPr>
              <a:t>2 </a:t>
            </a:r>
            <a:r>
              <a:rPr lang="zh-CN" altLang="en-US" sz="4400" b="1" dirty="0">
                <a:solidFill>
                  <a:schemeClr val="tx1">
                    <a:lumMod val="75000"/>
                    <a:lumOff val="25000"/>
                  </a:schemeClr>
                </a:solidFill>
              </a:rPr>
              <a:t>物理实验课的基本要求</a:t>
            </a:r>
            <a:endParaRPr lang="en-US" altLang="zh-CN" sz="4400" b="1" dirty="0">
              <a:solidFill>
                <a:schemeClr val="tx1">
                  <a:lumMod val="75000"/>
                  <a:lumOff val="25000"/>
                </a:schemeClr>
              </a:solidFill>
            </a:endParaRPr>
          </a:p>
          <a:p>
            <a:pPr>
              <a:buFont typeface="Wingdings 3" charset="2"/>
              <a:buChar char=""/>
              <a:defRPr/>
            </a:pPr>
            <a:r>
              <a:rPr lang="en-US" altLang="zh-CN" sz="4400" b="1" dirty="0">
                <a:solidFill>
                  <a:schemeClr val="tx1">
                    <a:lumMod val="75000"/>
                    <a:lumOff val="25000"/>
                  </a:schemeClr>
                </a:solidFill>
              </a:rPr>
              <a:t>3 </a:t>
            </a:r>
            <a:r>
              <a:rPr lang="zh-CN" altLang="en-US" sz="4400" b="1" dirty="0">
                <a:solidFill>
                  <a:schemeClr val="tx1">
                    <a:lumMod val="75000"/>
                    <a:lumOff val="25000"/>
                  </a:schemeClr>
                </a:solidFill>
              </a:rPr>
              <a:t>物理实验课程的考核</a:t>
            </a:r>
          </a:p>
          <a:p>
            <a:pPr>
              <a:buFont typeface="Wingdings 3" charset="2"/>
              <a:buChar char=""/>
              <a:defRPr/>
            </a:pPr>
            <a:r>
              <a:rPr lang="en-US" altLang="zh-CN" sz="4400" b="1" dirty="0">
                <a:solidFill>
                  <a:schemeClr val="tx1">
                    <a:lumMod val="75000"/>
                    <a:lumOff val="25000"/>
                  </a:schemeClr>
                </a:solidFill>
              </a:rPr>
              <a:t>4 </a:t>
            </a:r>
            <a:r>
              <a:rPr lang="zh-CN" altLang="en-US" sz="4400" b="1" dirty="0">
                <a:solidFill>
                  <a:schemeClr val="tx1">
                    <a:lumMod val="75000"/>
                    <a:lumOff val="25000"/>
                  </a:schemeClr>
                </a:solidFill>
              </a:rPr>
              <a:t>物理实验的基础知识</a:t>
            </a:r>
          </a:p>
        </p:txBody>
      </p:sp>
    </p:spTree>
    <p:extLst>
      <p:ext uri="{BB962C8B-B14F-4D97-AF65-F5344CB8AC3E}">
        <p14:creationId xmlns:p14="http://schemas.microsoft.com/office/powerpoint/2010/main" val="2870620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1589314" y="335530"/>
            <a:ext cx="7886700" cy="1214437"/>
          </a:xfrm>
        </p:spPr>
        <p:txBody>
          <a:bodyPr/>
          <a:lstStyle/>
          <a:p>
            <a:pPr eaLnBrk="1" hangingPunct="1"/>
            <a:r>
              <a:rPr lang="en-US" altLang="zh-CN" b="1" dirty="0"/>
              <a:t>3 </a:t>
            </a:r>
            <a:r>
              <a:rPr lang="zh-CN" altLang="en-US" b="1" dirty="0"/>
              <a:t>物理实验课程的考核</a:t>
            </a:r>
            <a:endParaRPr lang="zh-CN" altLang="en-US" dirty="0"/>
          </a:p>
        </p:txBody>
      </p:sp>
      <p:sp>
        <p:nvSpPr>
          <p:cNvPr id="10243" name="内容占位符 2"/>
          <p:cNvSpPr>
            <a:spLocks noGrp="1"/>
          </p:cNvSpPr>
          <p:nvPr>
            <p:ph idx="1"/>
          </p:nvPr>
        </p:nvSpPr>
        <p:spPr>
          <a:xfrm>
            <a:off x="1431926" y="4325486"/>
            <a:ext cx="9710058" cy="1163410"/>
          </a:xfrm>
        </p:spPr>
        <p:txBody>
          <a:bodyPr rtlCol="0">
            <a:normAutofit fontScale="92500"/>
          </a:bodyPr>
          <a:lstStyle/>
          <a:p>
            <a:pPr algn="just">
              <a:lnSpc>
                <a:spcPct val="110000"/>
              </a:lnSpc>
              <a:buClr>
                <a:schemeClr val="tx2"/>
              </a:buClr>
              <a:buFont typeface="Wingdings" panose="05000000000000000000" pitchFamily="2" charset="2"/>
              <a:buChar char="u"/>
              <a:defRPr/>
            </a:pPr>
            <a:r>
              <a:rPr lang="zh-CN" altLang="en-US" sz="3600" dirty="0">
                <a:effectLst>
                  <a:outerShdw blurRad="38100" dist="38100" dir="2700000" algn="tl">
                    <a:srgbClr val="000000"/>
                  </a:outerShdw>
                </a:effectLst>
                <a:latin typeface="楷体_GB2312" pitchFamily="49" charset="-122"/>
                <a:ea typeface="楷体_GB2312" pitchFamily="49" charset="-122"/>
              </a:rPr>
              <a:t>实验成绩是平时成绩和期末考试成绩的综合评价。</a:t>
            </a:r>
          </a:p>
        </p:txBody>
      </p:sp>
      <p:sp>
        <p:nvSpPr>
          <p:cNvPr id="3" name="内容占位符 2"/>
          <p:cNvSpPr>
            <a:spLocks/>
          </p:cNvSpPr>
          <p:nvPr/>
        </p:nvSpPr>
        <p:spPr bwMode="auto">
          <a:xfrm>
            <a:off x="1974851" y="5020811"/>
            <a:ext cx="9393917" cy="153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0000"/>
              </a:lnSpc>
              <a:buClr>
                <a:schemeClr val="tx2"/>
              </a:buClr>
              <a:buNone/>
              <a:defRPr/>
            </a:pPr>
            <a:r>
              <a:rPr lang="zh-CN" altLang="en-US" sz="2800" b="1" dirty="0">
                <a:latin typeface="楷体_GB2312" pitchFamily="49" charset="-122"/>
                <a:ea typeface="楷体_GB2312" pitchFamily="49" charset="-122"/>
              </a:rPr>
              <a:t>平时成绩：</a:t>
            </a:r>
            <a:r>
              <a:rPr lang="zh-CN" altLang="en-US" sz="2800" b="1" dirty="0">
                <a:solidFill>
                  <a:schemeClr val="folHlink"/>
                </a:solidFill>
                <a:latin typeface="楷体_GB2312" pitchFamily="49" charset="-122"/>
                <a:ea typeface="楷体_GB2312" pitchFamily="49" charset="-122"/>
              </a:rPr>
              <a:t>出勤</a:t>
            </a:r>
            <a:r>
              <a:rPr lang="zh-CN" altLang="en-US" sz="2800" b="1" dirty="0">
                <a:latin typeface="楷体_GB2312" pitchFamily="49" charset="-122"/>
                <a:ea typeface="楷体_GB2312" pitchFamily="49" charset="-122"/>
              </a:rPr>
              <a:t>、</a:t>
            </a:r>
            <a:r>
              <a:rPr lang="zh-CN" altLang="en-US" sz="2800" b="1" dirty="0">
                <a:solidFill>
                  <a:schemeClr val="folHlink"/>
                </a:solidFill>
                <a:latin typeface="楷体_GB2312" pitchFamily="49" charset="-122"/>
                <a:ea typeface="楷体_GB2312" pitchFamily="49" charset="-122"/>
              </a:rPr>
              <a:t>课堂表现</a:t>
            </a:r>
            <a:r>
              <a:rPr lang="zh-CN" altLang="en-US" sz="2800" b="1" dirty="0">
                <a:latin typeface="楷体_GB2312" pitchFamily="49" charset="-122"/>
                <a:ea typeface="楷体_GB2312" pitchFamily="49" charset="-122"/>
              </a:rPr>
              <a:t>和</a:t>
            </a:r>
            <a:r>
              <a:rPr lang="zh-CN" altLang="en-US" sz="2800" b="1" dirty="0">
                <a:solidFill>
                  <a:schemeClr val="folHlink"/>
                </a:solidFill>
                <a:latin typeface="楷体_GB2312" pitchFamily="49" charset="-122"/>
                <a:ea typeface="楷体_GB2312" pitchFamily="49" charset="-122"/>
              </a:rPr>
              <a:t>实验报告</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60%</a:t>
            </a:r>
            <a:endParaRPr lang="en-US" altLang="zh-CN" sz="2800" b="1" dirty="0">
              <a:latin typeface="楷体_GB2312" pitchFamily="49" charset="-122"/>
              <a:ea typeface="楷体_GB2312" pitchFamily="49" charset="-122"/>
            </a:endParaRPr>
          </a:p>
          <a:p>
            <a:pPr algn="just">
              <a:lnSpc>
                <a:spcPct val="110000"/>
              </a:lnSpc>
              <a:buClr>
                <a:schemeClr val="tx2"/>
              </a:buClr>
              <a:buNone/>
              <a:defRPr/>
            </a:pPr>
            <a:r>
              <a:rPr lang="zh-CN" altLang="en-US" sz="2800" b="1" dirty="0">
                <a:latin typeface="楷体_GB2312" pitchFamily="49" charset="-122"/>
                <a:ea typeface="楷体_GB2312" pitchFamily="49" charset="-122"/>
              </a:rPr>
              <a:t>期末考试：期末考试为</a:t>
            </a:r>
            <a:r>
              <a:rPr lang="zh-CN" altLang="en-US" sz="2800" b="1" dirty="0">
                <a:solidFill>
                  <a:schemeClr val="folHlink"/>
                </a:solidFill>
                <a:latin typeface="楷体_GB2312" pitchFamily="49" charset="-122"/>
                <a:ea typeface="楷体_GB2312" pitchFamily="49" charset="-122"/>
              </a:rPr>
              <a:t>笔试</a:t>
            </a:r>
            <a:r>
              <a:rPr lang="en-US" altLang="zh-CN" sz="2800" b="1" dirty="0">
                <a:latin typeface="楷体_GB2312" pitchFamily="49" charset="-122"/>
                <a:ea typeface="楷体_GB2312" pitchFamily="49" charset="-122"/>
              </a:rPr>
              <a:t>+</a:t>
            </a:r>
            <a:r>
              <a:rPr lang="zh-CN" altLang="en-US" sz="2800" b="1" dirty="0">
                <a:solidFill>
                  <a:schemeClr val="folHlink"/>
                </a:solidFill>
                <a:latin typeface="楷体_GB2312" pitchFamily="49" charset="-122"/>
                <a:ea typeface="楷体_GB2312" pitchFamily="49" charset="-122"/>
              </a:rPr>
              <a:t>操作</a:t>
            </a:r>
            <a:r>
              <a:rPr lang="en-US" altLang="zh-CN" sz="2800" b="1" dirty="0">
                <a:solidFill>
                  <a:schemeClr val="folHlink"/>
                </a:solidFill>
                <a:latin typeface="楷体_GB2312" pitchFamily="49" charset="-122"/>
                <a:ea typeface="楷体_GB2312" pitchFamily="49" charset="-122"/>
              </a:rPr>
              <a:t>——</a:t>
            </a:r>
            <a:r>
              <a:rPr lang="zh-CN" altLang="en-US" sz="2800" b="1" dirty="0">
                <a:latin typeface="楷体_GB2312" pitchFamily="49" charset="-122"/>
                <a:ea typeface="楷体_GB2312" pitchFamily="49" charset="-122"/>
              </a:rPr>
              <a:t>40%</a:t>
            </a:r>
            <a:endParaRPr lang="zh-CN" altLang="en-US" sz="3600" dirty="0">
              <a:latin typeface="楷体_GB2312" pitchFamily="49" charset="-122"/>
              <a:ea typeface="楷体_GB2312" pitchFamily="49" charset="-122"/>
            </a:endParaRPr>
          </a:p>
        </p:txBody>
      </p:sp>
      <p:sp>
        <p:nvSpPr>
          <p:cNvPr id="5" name="Rectangle 4"/>
          <p:cNvSpPr>
            <a:spLocks noChangeArrowheads="1"/>
          </p:cNvSpPr>
          <p:nvPr/>
        </p:nvSpPr>
        <p:spPr bwMode="auto">
          <a:xfrm>
            <a:off x="1589314" y="1290411"/>
            <a:ext cx="8367712" cy="281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eaLnBrk="0" hangingPunct="0">
              <a:spcBef>
                <a:spcPct val="50000"/>
              </a:spcBef>
              <a:buFont typeface="Wingdings" panose="05000000000000000000" pitchFamily="2" charset="2"/>
              <a:buChar char="u"/>
            </a:pPr>
            <a:r>
              <a:rPr lang="zh-CN" altLang="en-US" sz="3300" dirty="0">
                <a:solidFill>
                  <a:schemeClr val="tx1">
                    <a:lumMod val="75000"/>
                    <a:lumOff val="25000"/>
                  </a:schemeClr>
                </a:solidFill>
                <a:effectLst>
                  <a:outerShdw blurRad="38100" dist="38100" dir="2700000" algn="tl">
                    <a:srgbClr val="000000"/>
                  </a:outerShdw>
                </a:effectLst>
                <a:latin typeface="楷体_GB2312" pitchFamily="49" charset="-122"/>
                <a:ea typeface="楷体_GB2312" pitchFamily="49" charset="-122"/>
              </a:rPr>
              <a:t>教学安排</a:t>
            </a:r>
          </a:p>
          <a:p>
            <a:pPr eaLnBrk="0" hangingPunct="0">
              <a:spcBef>
                <a:spcPct val="50000"/>
              </a:spcBef>
            </a:pPr>
            <a:r>
              <a:rPr kumimoji="1" lang="zh-CN" altLang="en-US" sz="3200" b="1" dirty="0">
                <a:latin typeface="楷体_GB2312" pitchFamily="49" charset="-122"/>
                <a:ea typeface="楷体_GB2312" pitchFamily="49" charset="-122"/>
              </a:rPr>
              <a:t>       绪论：  </a:t>
            </a:r>
            <a:r>
              <a:rPr kumimoji="1" lang="zh-CN" altLang="en-US" sz="3200" b="1" dirty="0" smtClean="0">
                <a:latin typeface="楷体_GB2312" pitchFamily="49" charset="-122"/>
                <a:ea typeface="楷体_GB2312" pitchFamily="49" charset="-122"/>
              </a:rPr>
              <a:t>第</a:t>
            </a:r>
            <a:r>
              <a:rPr kumimoji="1" lang="en-US" altLang="zh-CN" sz="3200" b="1" dirty="0">
                <a:solidFill>
                  <a:srgbClr val="FF0000"/>
                </a:solidFill>
                <a:latin typeface="楷体_GB2312" pitchFamily="49" charset="-122"/>
                <a:ea typeface="楷体_GB2312" pitchFamily="49" charset="-122"/>
              </a:rPr>
              <a:t>2</a:t>
            </a:r>
            <a:r>
              <a:rPr kumimoji="1" lang="zh-CN" altLang="en-US" sz="3200" b="1" dirty="0" smtClean="0">
                <a:latin typeface="楷体_GB2312" pitchFamily="49" charset="-122"/>
                <a:ea typeface="楷体_GB2312" pitchFamily="49" charset="-122"/>
              </a:rPr>
              <a:t>周</a:t>
            </a:r>
            <a:endParaRPr kumimoji="1" lang="en-US" altLang="zh-CN" sz="3200" b="1" dirty="0">
              <a:latin typeface="楷体_GB2312" pitchFamily="49" charset="-122"/>
              <a:ea typeface="楷体_GB2312" pitchFamily="49" charset="-122"/>
            </a:endParaRPr>
          </a:p>
          <a:p>
            <a:pPr eaLnBrk="0" hangingPunct="0">
              <a:spcBef>
                <a:spcPct val="50000"/>
              </a:spcBef>
            </a:pPr>
            <a:r>
              <a:rPr kumimoji="1" lang="zh-CN" altLang="en-US" sz="3200" b="1" dirty="0">
                <a:latin typeface="楷体_GB2312" pitchFamily="49" charset="-122"/>
                <a:ea typeface="楷体_GB2312" pitchFamily="49" charset="-122"/>
              </a:rPr>
              <a:t>   实验操作：  </a:t>
            </a:r>
            <a:r>
              <a:rPr kumimoji="1" lang="zh-CN" altLang="en-US" sz="3200" b="1" dirty="0" smtClean="0">
                <a:latin typeface="楷体_GB2312" pitchFamily="49" charset="-122"/>
                <a:ea typeface="楷体_GB2312" pitchFamily="49" charset="-122"/>
              </a:rPr>
              <a:t>第</a:t>
            </a:r>
            <a:r>
              <a:rPr kumimoji="1" lang="en-US" altLang="zh-CN" sz="3200" b="1" dirty="0">
                <a:solidFill>
                  <a:srgbClr val="FF0066"/>
                </a:solidFill>
                <a:latin typeface="楷体_GB2312" pitchFamily="49" charset="-122"/>
                <a:ea typeface="楷体_GB2312" pitchFamily="49" charset="-122"/>
              </a:rPr>
              <a:t>3</a:t>
            </a:r>
            <a:r>
              <a:rPr kumimoji="1" lang="zh-CN" altLang="en-US" sz="3200" b="1" dirty="0" smtClean="0">
                <a:latin typeface="楷体_GB2312" pitchFamily="49" charset="-122"/>
                <a:ea typeface="楷体_GB2312" pitchFamily="49" charset="-122"/>
              </a:rPr>
              <a:t>周</a:t>
            </a:r>
            <a:r>
              <a:rPr kumimoji="1" lang="en-US" altLang="zh-CN" sz="3200" b="1" dirty="0">
                <a:latin typeface="Times New Roman" panose="02020603050405020304" pitchFamily="18" charset="0"/>
                <a:ea typeface="楷体_GB2312" pitchFamily="49" charset="-122"/>
              </a:rPr>
              <a:t>—</a:t>
            </a:r>
            <a:r>
              <a:rPr kumimoji="1" lang="zh-CN" altLang="en-US" sz="3200" b="1" dirty="0">
                <a:latin typeface="楷体_GB2312" pitchFamily="49" charset="-122"/>
                <a:ea typeface="楷体_GB2312" pitchFamily="49" charset="-122"/>
              </a:rPr>
              <a:t>第</a:t>
            </a:r>
            <a:r>
              <a:rPr kumimoji="1" lang="en-US" altLang="zh-CN" sz="3200" b="1" dirty="0" smtClean="0">
                <a:solidFill>
                  <a:srgbClr val="FF0066"/>
                </a:solidFill>
                <a:latin typeface="楷体_GB2312" pitchFamily="49" charset="-122"/>
                <a:ea typeface="楷体_GB2312" pitchFamily="49" charset="-122"/>
              </a:rPr>
              <a:t>13</a:t>
            </a:r>
            <a:r>
              <a:rPr kumimoji="1" lang="zh-CN" altLang="en-US" sz="3200" b="1" dirty="0" smtClean="0">
                <a:latin typeface="楷体_GB2312" pitchFamily="49" charset="-122"/>
                <a:ea typeface="楷体_GB2312" pitchFamily="49" charset="-122"/>
              </a:rPr>
              <a:t>周</a:t>
            </a:r>
            <a:endParaRPr kumimoji="1" lang="zh-CN" altLang="en-US" sz="3200" b="1" dirty="0">
              <a:latin typeface="楷体_GB2312" pitchFamily="49" charset="-122"/>
              <a:ea typeface="楷体_GB2312" pitchFamily="49" charset="-122"/>
            </a:endParaRPr>
          </a:p>
          <a:p>
            <a:pPr eaLnBrk="0" hangingPunct="0">
              <a:spcBef>
                <a:spcPct val="50000"/>
              </a:spcBef>
            </a:pPr>
            <a:r>
              <a:rPr kumimoji="1" lang="zh-CN" altLang="en-US" sz="3200" b="1" dirty="0">
                <a:latin typeface="楷体_GB2312" pitchFamily="49" charset="-122"/>
                <a:ea typeface="楷体_GB2312" pitchFamily="49" charset="-122"/>
              </a:rPr>
              <a:t>   复习考试：  第</a:t>
            </a:r>
            <a:r>
              <a:rPr kumimoji="1" lang="en-US" altLang="zh-CN" sz="3200" b="1" dirty="0" smtClean="0">
                <a:solidFill>
                  <a:srgbClr val="FF0066"/>
                </a:solidFill>
                <a:latin typeface="楷体_GB2312" pitchFamily="49" charset="-122"/>
                <a:ea typeface="楷体_GB2312" pitchFamily="49" charset="-122"/>
              </a:rPr>
              <a:t>15</a:t>
            </a:r>
            <a:r>
              <a:rPr kumimoji="1" lang="zh-CN" altLang="en-US" sz="3200" b="1" dirty="0" smtClean="0">
                <a:latin typeface="楷体_GB2312" pitchFamily="49" charset="-122"/>
                <a:ea typeface="楷体_GB2312" pitchFamily="49" charset="-122"/>
              </a:rPr>
              <a:t>周</a:t>
            </a:r>
            <a:r>
              <a:rPr kumimoji="1" lang="en-US" altLang="zh-CN" sz="3200" b="1" dirty="0">
                <a:latin typeface="Times New Roman" panose="02020603050405020304" pitchFamily="18" charset="0"/>
                <a:ea typeface="楷体_GB2312" pitchFamily="49" charset="-122"/>
              </a:rPr>
              <a:t>—</a:t>
            </a:r>
            <a:r>
              <a:rPr kumimoji="1" lang="zh-CN" altLang="en-US" sz="3200" b="1" dirty="0">
                <a:latin typeface="楷体_GB2312" pitchFamily="49" charset="-122"/>
                <a:ea typeface="楷体_GB2312" pitchFamily="49" charset="-122"/>
              </a:rPr>
              <a:t>第</a:t>
            </a:r>
            <a:r>
              <a:rPr kumimoji="1" lang="en-US" altLang="zh-CN" sz="3200" b="1" dirty="0" smtClean="0">
                <a:solidFill>
                  <a:srgbClr val="FF0066"/>
                </a:solidFill>
                <a:latin typeface="楷体_GB2312" pitchFamily="49" charset="-122"/>
                <a:ea typeface="楷体_GB2312" pitchFamily="49" charset="-122"/>
              </a:rPr>
              <a:t>16</a:t>
            </a:r>
            <a:r>
              <a:rPr kumimoji="1" lang="zh-CN" altLang="en-US" sz="3200" b="1" dirty="0" smtClean="0">
                <a:latin typeface="楷体_GB2312" pitchFamily="49" charset="-122"/>
                <a:ea typeface="楷体_GB2312" pitchFamily="49" charset="-122"/>
              </a:rPr>
              <a:t>周</a:t>
            </a:r>
            <a:endParaRPr kumimoji="1" lang="zh-CN" altLang="en-US" sz="3200" b="1" dirty="0">
              <a:latin typeface="楷体_GB2312" pitchFamily="49" charset="-122"/>
              <a:ea typeface="楷体_GB2312" pitchFamily="49" charset="-122"/>
            </a:endParaRPr>
          </a:p>
        </p:txBody>
      </p:sp>
    </p:spTree>
    <p:extLst>
      <p:ext uri="{BB962C8B-B14F-4D97-AF65-F5344CB8AC3E}">
        <p14:creationId xmlns:p14="http://schemas.microsoft.com/office/powerpoint/2010/main" val="200277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1786845" y="459242"/>
            <a:ext cx="7772400" cy="1143000"/>
          </a:xfrm>
        </p:spPr>
        <p:txBody>
          <a:bodyPr/>
          <a:lstStyle/>
          <a:p>
            <a:pPr eaLnBrk="1" hangingPunct="1"/>
            <a:r>
              <a:rPr lang="zh-CN" altLang="en-US" sz="4800" b="1" dirty="0"/>
              <a:t>绪论课的主要内容</a:t>
            </a:r>
          </a:p>
        </p:txBody>
      </p:sp>
      <p:sp>
        <p:nvSpPr>
          <p:cNvPr id="22531" name="Rectangle 3"/>
          <p:cNvSpPr>
            <a:spLocks noGrp="1" noChangeArrowheads="1"/>
          </p:cNvSpPr>
          <p:nvPr>
            <p:ph type="body" idx="4294967295"/>
          </p:nvPr>
        </p:nvSpPr>
        <p:spPr>
          <a:xfrm>
            <a:off x="1377043" y="1883910"/>
            <a:ext cx="7886700" cy="4019550"/>
          </a:xfrm>
        </p:spPr>
        <p:txBody>
          <a:bodyPr rtlCol="0">
            <a:normAutofit fontScale="92500"/>
          </a:bodyPr>
          <a:lstStyle/>
          <a:p>
            <a:pPr>
              <a:lnSpc>
                <a:spcPct val="150000"/>
              </a:lnSpc>
              <a:defRPr/>
            </a:pPr>
            <a:r>
              <a:rPr lang="en-US" altLang="zh-CN" sz="4400" b="1" dirty="0"/>
              <a:t>1 </a:t>
            </a:r>
            <a:r>
              <a:rPr lang="zh-CN" altLang="en-US" sz="4400" b="1" dirty="0"/>
              <a:t>物理实验的地位、作用和目标</a:t>
            </a:r>
          </a:p>
          <a:p>
            <a:pPr>
              <a:defRPr/>
            </a:pPr>
            <a:r>
              <a:rPr lang="en-US" altLang="zh-CN" sz="4400" b="1" dirty="0"/>
              <a:t>2 </a:t>
            </a:r>
            <a:r>
              <a:rPr lang="zh-CN" altLang="en-US" sz="4400" b="1" dirty="0"/>
              <a:t>物理实验课的基本要求</a:t>
            </a:r>
            <a:endParaRPr lang="en-US" altLang="zh-CN" sz="4400" b="1" dirty="0"/>
          </a:p>
          <a:p>
            <a:pPr>
              <a:defRPr/>
            </a:pPr>
            <a:r>
              <a:rPr lang="en-US" altLang="zh-CN" sz="4400" b="1" dirty="0"/>
              <a:t>3 </a:t>
            </a:r>
            <a:r>
              <a:rPr lang="zh-CN" altLang="en-US" sz="4400" b="1" dirty="0"/>
              <a:t>物理实验课程的考核</a:t>
            </a:r>
          </a:p>
          <a:p>
            <a:pPr>
              <a:defRPr/>
            </a:pPr>
            <a:r>
              <a:rPr lang="en-US" altLang="zh-CN" sz="4400" b="1" dirty="0">
                <a:solidFill>
                  <a:schemeClr val="hlink"/>
                </a:solidFill>
              </a:rPr>
              <a:t>4 </a:t>
            </a:r>
            <a:r>
              <a:rPr lang="zh-CN" altLang="en-US" sz="4400" b="1" dirty="0">
                <a:solidFill>
                  <a:schemeClr val="hlink"/>
                </a:solidFill>
              </a:rPr>
              <a:t>物理实验的基础知识</a:t>
            </a:r>
          </a:p>
        </p:txBody>
      </p:sp>
    </p:spTree>
    <p:extLst>
      <p:ext uri="{BB962C8B-B14F-4D97-AF65-F5344CB8AC3E}">
        <p14:creationId xmlns:p14="http://schemas.microsoft.com/office/powerpoint/2010/main" val="34445066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83229" y="669699"/>
            <a:ext cx="7772400" cy="1143000"/>
          </a:xfrm>
        </p:spPr>
        <p:txBody>
          <a:bodyPr/>
          <a:lstStyle/>
          <a:p>
            <a:pPr eaLnBrk="1" hangingPunct="1"/>
            <a:r>
              <a:rPr lang="en-US" altLang="zh-CN" b="1" dirty="0"/>
              <a:t>4 </a:t>
            </a:r>
            <a:r>
              <a:rPr lang="zh-CN" altLang="en-US" b="1" dirty="0"/>
              <a:t>物理实验的基础知识</a:t>
            </a:r>
          </a:p>
        </p:txBody>
      </p:sp>
      <p:sp>
        <p:nvSpPr>
          <p:cNvPr id="38915" name="Rectangle 3"/>
          <p:cNvSpPr>
            <a:spLocks noGrp="1" noChangeArrowheads="1"/>
          </p:cNvSpPr>
          <p:nvPr>
            <p:ph idx="1"/>
          </p:nvPr>
        </p:nvSpPr>
        <p:spPr>
          <a:xfrm>
            <a:off x="1044802" y="2174875"/>
            <a:ext cx="7772400" cy="2489200"/>
          </a:xfrm>
        </p:spPr>
        <p:txBody>
          <a:bodyPr>
            <a:normAutofit lnSpcReduction="10000"/>
          </a:bodyPr>
          <a:lstStyle/>
          <a:p>
            <a:pPr eaLnBrk="1" hangingPunct="1">
              <a:buClr>
                <a:schemeClr val="hlink"/>
              </a:buClr>
              <a:buFont typeface="Wingdings" panose="05000000000000000000" pitchFamily="2" charset="2"/>
              <a:buChar char="ü"/>
            </a:pPr>
            <a:r>
              <a:rPr lang="en-US" altLang="zh-CN" sz="3600" b="1" dirty="0">
                <a:solidFill>
                  <a:srgbClr val="FF0000"/>
                </a:solidFill>
                <a:ea typeface="楷体_GB2312" pitchFamily="49" charset="-122"/>
              </a:rPr>
              <a:t>4.1 </a:t>
            </a:r>
            <a:r>
              <a:rPr lang="zh-CN" altLang="en-US" sz="3600" b="1" dirty="0">
                <a:solidFill>
                  <a:srgbClr val="FF0000"/>
                </a:solidFill>
                <a:ea typeface="楷体_GB2312" pitchFamily="49" charset="-122"/>
              </a:rPr>
              <a:t>测量、误差</a:t>
            </a:r>
          </a:p>
          <a:p>
            <a:pPr eaLnBrk="1" hangingPunct="1">
              <a:buClr>
                <a:schemeClr val="hlink"/>
              </a:buClr>
              <a:buFont typeface="Wingdings" panose="05000000000000000000" pitchFamily="2" charset="2"/>
              <a:buChar char="ü"/>
            </a:pPr>
            <a:r>
              <a:rPr lang="en-US" altLang="zh-CN" sz="3600" b="1" dirty="0">
                <a:ea typeface="楷体_GB2312" pitchFamily="49" charset="-122"/>
              </a:rPr>
              <a:t>4.2 </a:t>
            </a:r>
            <a:r>
              <a:rPr lang="zh-CN" altLang="en-US" sz="3600" b="1" dirty="0">
                <a:ea typeface="楷体_GB2312" pitchFamily="49" charset="-122"/>
              </a:rPr>
              <a:t>有效数字及其运算法则</a:t>
            </a:r>
            <a:endParaRPr lang="en-US" altLang="zh-CN" sz="3600" b="1" dirty="0">
              <a:ea typeface="楷体_GB2312" pitchFamily="49" charset="-122"/>
            </a:endParaRPr>
          </a:p>
          <a:p>
            <a:pPr>
              <a:buClr>
                <a:srgbClr val="FF0000"/>
              </a:buClr>
              <a:buFont typeface="Wingdings" panose="05000000000000000000" pitchFamily="2" charset="2"/>
              <a:buChar char="ü"/>
            </a:pPr>
            <a:r>
              <a:rPr lang="en-US" altLang="zh-CN" sz="3600" b="1" dirty="0">
                <a:ea typeface="楷体_GB2312" pitchFamily="49" charset="-122"/>
              </a:rPr>
              <a:t>4.3 </a:t>
            </a:r>
            <a:r>
              <a:rPr lang="zh-CN" altLang="en-US" sz="3600" b="1" dirty="0">
                <a:ea typeface="楷体_GB2312" pitchFamily="49" charset="-122"/>
              </a:rPr>
              <a:t>数据处理</a:t>
            </a:r>
            <a:r>
              <a:rPr lang="zh-CN" altLang="en-US" sz="3600" b="1" dirty="0" smtClean="0">
                <a:ea typeface="楷体_GB2312" pitchFamily="49" charset="-122"/>
              </a:rPr>
              <a:t>方法</a:t>
            </a:r>
            <a:endParaRPr lang="en-US" altLang="zh-CN" sz="3600" b="1" dirty="0">
              <a:solidFill>
                <a:srgbClr val="FF0000"/>
              </a:solidFill>
              <a:latin typeface="黑体" panose="02010609060101010101" pitchFamily="49" charset="-122"/>
              <a:ea typeface="黑体" panose="02010609060101010101" pitchFamily="49" charset="-122"/>
            </a:endParaRPr>
          </a:p>
          <a:p>
            <a:pPr>
              <a:buClr>
                <a:srgbClr val="FF0000"/>
              </a:buClr>
              <a:buFont typeface="Wingdings" panose="05000000000000000000" pitchFamily="2" charset="2"/>
              <a:buChar char="ü"/>
            </a:pPr>
            <a:r>
              <a:rPr lang="en-US" altLang="zh-CN" sz="3600" b="1" dirty="0" smtClean="0">
                <a:ea typeface="楷体_GB2312" pitchFamily="49" charset="-122"/>
              </a:rPr>
              <a:t>4.4 </a:t>
            </a:r>
            <a:r>
              <a:rPr lang="zh-CN" altLang="en-US" sz="3600" b="1" dirty="0">
                <a:ea typeface="楷体_GB2312" pitchFamily="49" charset="-122"/>
              </a:rPr>
              <a:t>物理</a:t>
            </a:r>
            <a:r>
              <a:rPr lang="zh-CN" altLang="en-US" sz="3600" b="1" dirty="0">
                <a:ea typeface="楷体_GB2312" pitchFamily="49" charset="-122"/>
              </a:rPr>
              <a:t>实验规范</a:t>
            </a:r>
            <a:endParaRPr lang="en-US" altLang="zh-CN" sz="3600" b="1" dirty="0">
              <a:ea typeface="楷体_GB2312" pitchFamily="49" charset="-122"/>
            </a:endParaRPr>
          </a:p>
          <a:p>
            <a:pPr eaLnBrk="1" hangingPunct="1">
              <a:buClr>
                <a:srgbClr val="FF0000"/>
              </a:buClr>
              <a:buFont typeface="Wingdings" panose="05000000000000000000" pitchFamily="2" charset="2"/>
              <a:buChar char="ü"/>
            </a:pPr>
            <a:endParaRPr lang="zh-CN" altLang="en-US" sz="3600" b="1" dirty="0">
              <a:ea typeface="楷体_GB2312" pitchFamily="49" charset="-122"/>
            </a:endParaRPr>
          </a:p>
        </p:txBody>
      </p:sp>
    </p:spTree>
    <p:extLst>
      <p:ext uri="{BB962C8B-B14F-4D97-AF65-F5344CB8AC3E}">
        <p14:creationId xmlns:p14="http://schemas.microsoft.com/office/powerpoint/2010/main" val="29292806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911578" y="702355"/>
            <a:ext cx="7772400" cy="1143000"/>
          </a:xfrm>
        </p:spPr>
        <p:txBody>
          <a:bodyPr/>
          <a:lstStyle/>
          <a:p>
            <a:pPr eaLnBrk="1" hangingPunct="1"/>
            <a:r>
              <a:rPr lang="en-US" altLang="zh-CN" b="1" dirty="0"/>
              <a:t>4.1   </a:t>
            </a:r>
            <a:r>
              <a:rPr lang="zh-CN" altLang="en-US" b="1" dirty="0"/>
              <a:t>测量、误差</a:t>
            </a:r>
          </a:p>
        </p:txBody>
      </p:sp>
      <p:sp>
        <p:nvSpPr>
          <p:cNvPr id="39939" name="Rectangle 3"/>
          <p:cNvSpPr>
            <a:spLocks noGrp="1" noChangeArrowheads="1"/>
          </p:cNvSpPr>
          <p:nvPr>
            <p:ph idx="1"/>
          </p:nvPr>
        </p:nvSpPr>
        <p:spPr>
          <a:xfrm>
            <a:off x="1378178" y="2026784"/>
            <a:ext cx="8305800" cy="2900362"/>
          </a:xfrm>
        </p:spPr>
        <p:txBody>
          <a:bodyPr/>
          <a:lstStyle/>
          <a:p>
            <a:pPr eaLnBrk="1" hangingPunct="1">
              <a:buClr>
                <a:srgbClr val="FF0000"/>
              </a:buClr>
              <a:buFont typeface="Wingdings" panose="05000000000000000000" pitchFamily="2" charset="2"/>
              <a:buChar char="Ø"/>
            </a:pPr>
            <a:r>
              <a:rPr lang="en-US" altLang="zh-CN" sz="3600" b="1" dirty="0"/>
              <a:t>4.1.1  </a:t>
            </a:r>
            <a:r>
              <a:rPr lang="zh-CN" altLang="en-US" sz="3600" b="1" dirty="0"/>
              <a:t>测量与误差</a:t>
            </a:r>
            <a:endParaRPr lang="en-US" altLang="zh-CN" sz="3600" b="1" dirty="0"/>
          </a:p>
          <a:p>
            <a:pPr eaLnBrk="1" hangingPunct="1">
              <a:buClr>
                <a:srgbClr val="FF0000"/>
              </a:buClr>
              <a:buFont typeface="Wingdings" panose="05000000000000000000" pitchFamily="2" charset="2"/>
              <a:buChar char="Ø"/>
            </a:pPr>
            <a:r>
              <a:rPr lang="en-US" altLang="zh-CN" sz="3600" b="1" dirty="0"/>
              <a:t>4.1.2  </a:t>
            </a:r>
            <a:r>
              <a:rPr lang="zh-CN" altLang="en-US" sz="3600" b="1" dirty="0"/>
              <a:t>测量列误差的估算</a:t>
            </a:r>
            <a:endParaRPr lang="en-US" altLang="zh-CN" sz="3600" b="1" dirty="0"/>
          </a:p>
        </p:txBody>
      </p:sp>
    </p:spTree>
    <p:extLst>
      <p:ext uri="{BB962C8B-B14F-4D97-AF65-F5344CB8AC3E}">
        <p14:creationId xmlns:p14="http://schemas.microsoft.com/office/powerpoint/2010/main" val="17787221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4050" y="717550"/>
            <a:ext cx="7772400" cy="1143000"/>
          </a:xfrm>
        </p:spPr>
        <p:txBody>
          <a:bodyPr/>
          <a:lstStyle/>
          <a:p>
            <a:pPr eaLnBrk="1" hangingPunct="1"/>
            <a:r>
              <a:rPr lang="en-US" altLang="zh-CN" b="1" dirty="0"/>
              <a:t>4.1.1  </a:t>
            </a:r>
            <a:r>
              <a:rPr lang="zh-CN" altLang="en-US" b="1" dirty="0"/>
              <a:t>测量与误差</a:t>
            </a:r>
          </a:p>
        </p:txBody>
      </p:sp>
      <p:sp>
        <p:nvSpPr>
          <p:cNvPr id="34819" name="Rectangle 3"/>
          <p:cNvSpPr>
            <a:spLocks noGrp="1" noChangeArrowheads="1"/>
          </p:cNvSpPr>
          <p:nvPr>
            <p:ph idx="1"/>
          </p:nvPr>
        </p:nvSpPr>
        <p:spPr>
          <a:xfrm>
            <a:off x="1703389" y="1412875"/>
            <a:ext cx="8713787" cy="1638300"/>
          </a:xfrm>
        </p:spPr>
        <p:txBody>
          <a:bodyPr rtlCol="0">
            <a:normAutofit fontScale="70000" lnSpcReduction="20000"/>
          </a:bodyPr>
          <a:lstStyle/>
          <a:p>
            <a:pPr>
              <a:lnSpc>
                <a:spcPct val="150000"/>
              </a:lnSpc>
              <a:buNone/>
              <a:defRPr/>
            </a:pPr>
            <a:r>
              <a:rPr lang="zh-CN" altLang="en-US" b="1" dirty="0">
                <a:solidFill>
                  <a:schemeClr val="tx2"/>
                </a:solidFill>
                <a:latin typeface="宋体" panose="02010600030101010101" pitchFamily="2" charset="-122"/>
              </a:rPr>
              <a:t>  </a:t>
            </a:r>
            <a:r>
              <a:rPr lang="zh-CN" altLang="en-US" sz="4100" b="1" dirty="0">
                <a:solidFill>
                  <a:schemeClr val="tx2"/>
                </a:solidFill>
                <a:latin typeface="宋体" panose="02010600030101010101" pitchFamily="2" charset="-122"/>
              </a:rPr>
              <a:t>（</a:t>
            </a:r>
            <a:r>
              <a:rPr lang="en-US" altLang="zh-CN" sz="4100" b="1" dirty="0">
                <a:solidFill>
                  <a:schemeClr val="tx2"/>
                </a:solidFill>
                <a:latin typeface="宋体" panose="02010600030101010101" pitchFamily="2" charset="-122"/>
              </a:rPr>
              <a:t>1</a:t>
            </a:r>
            <a:r>
              <a:rPr lang="zh-CN" altLang="en-US" sz="4100" b="1" dirty="0">
                <a:solidFill>
                  <a:schemeClr val="tx2"/>
                </a:solidFill>
                <a:latin typeface="宋体" panose="02010600030101010101" pitchFamily="2" charset="-122"/>
              </a:rPr>
              <a:t>）</a:t>
            </a:r>
            <a:r>
              <a:rPr lang="zh-CN" altLang="en-US" sz="4100" dirty="0">
                <a:latin typeface="宋体" panose="02010600030101010101" pitchFamily="2" charset="-122"/>
              </a:rPr>
              <a:t>  </a:t>
            </a:r>
            <a:r>
              <a:rPr lang="zh-CN" altLang="en-US" sz="4100" b="1" dirty="0">
                <a:solidFill>
                  <a:schemeClr val="tx2"/>
                </a:solidFill>
              </a:rPr>
              <a:t>测量</a:t>
            </a:r>
          </a:p>
          <a:p>
            <a:pPr>
              <a:lnSpc>
                <a:spcPct val="120000"/>
              </a:lnSpc>
              <a:buNone/>
              <a:defRPr/>
            </a:pPr>
            <a:r>
              <a:rPr lang="en-US" altLang="zh-CN" dirty="0">
                <a:solidFill>
                  <a:schemeClr val="tx1">
                    <a:lumMod val="75000"/>
                    <a:lumOff val="25000"/>
                  </a:schemeClr>
                </a:solidFill>
              </a:rPr>
              <a:t>		</a:t>
            </a:r>
            <a:r>
              <a:rPr lang="en-US" altLang="zh-CN" sz="3800" dirty="0"/>
              <a:t>  </a:t>
            </a:r>
            <a:r>
              <a:rPr lang="zh-CN" altLang="en-US" sz="3800" dirty="0">
                <a:ea typeface="楷体_GB2312" pitchFamily="49" charset="-122"/>
              </a:rPr>
              <a:t>测量是把待测量与选作计量单位的同类标准量比较，并确定其倍数的过程。</a:t>
            </a:r>
            <a:endParaRPr lang="en-US" altLang="zh-CN" sz="3800" b="1" dirty="0">
              <a:solidFill>
                <a:schemeClr val="folHlink"/>
              </a:solidFill>
              <a:effectLst>
                <a:outerShdw blurRad="38100" dist="38100" dir="2700000" algn="tl">
                  <a:srgbClr val="000000"/>
                </a:outerShdw>
              </a:effectLst>
              <a:latin typeface="楷体_GB2312" pitchFamily="49" charset="-122"/>
              <a:ea typeface="楷体_GB2312" pitchFamily="49" charset="-122"/>
            </a:endParaRPr>
          </a:p>
        </p:txBody>
      </p:sp>
      <p:sp>
        <p:nvSpPr>
          <p:cNvPr id="38916" name="Rectangle 1028"/>
          <p:cNvSpPr>
            <a:spLocks noChangeArrowheads="1"/>
          </p:cNvSpPr>
          <p:nvPr/>
        </p:nvSpPr>
        <p:spPr bwMode="auto">
          <a:xfrm>
            <a:off x="3792538" y="3173413"/>
            <a:ext cx="4648200" cy="683264"/>
          </a:xfrm>
          <a:prstGeom prst="rect">
            <a:avLst/>
          </a:prstGeom>
          <a:noFill/>
          <a:ln w="9525">
            <a:noFill/>
            <a:miter lim="800000"/>
            <a:headEnd/>
            <a:tailEnd/>
          </a:ln>
          <a:effectLst/>
        </p:spPr>
        <p:txBody>
          <a:bodyPr>
            <a:spAutoFit/>
          </a:bodyPr>
          <a:lstStyle>
            <a:lvl1pPr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1pPr>
            <a:lvl2pPr marL="742950" indent="-28575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2pPr>
            <a:lvl3pPr marL="11430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3pPr>
            <a:lvl4pPr marL="16002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4pPr>
            <a:lvl5pPr marL="20574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lnSpc>
                <a:spcPct val="120000"/>
              </a:lnSpc>
              <a:spcBef>
                <a:spcPct val="50000"/>
              </a:spcBef>
              <a:buClr>
                <a:schemeClr val="accent2"/>
              </a:buClr>
              <a:buSzPct val="80000"/>
              <a:defRPr/>
            </a:pPr>
            <a:r>
              <a:rPr lang="zh-CN" altLang="en-US" b="1" dirty="0">
                <a:solidFill>
                  <a:schemeClr val="hlink"/>
                </a:solidFill>
                <a:effectLst>
                  <a:outerShdw blurRad="38100" dist="38100" dir="2700000" algn="tl">
                    <a:srgbClr val="000000"/>
                  </a:outerShdw>
                </a:effectLst>
                <a:latin typeface="楷体_GB2312" pitchFamily="49" charset="-122"/>
                <a:ea typeface="楷体_GB2312" pitchFamily="49" charset="-122"/>
              </a:rPr>
              <a:t>（比较与赋值过程）</a:t>
            </a:r>
            <a:endParaRPr lang="en-US" altLang="zh-CN" b="1" dirty="0">
              <a:solidFill>
                <a:schemeClr val="hlink"/>
              </a:solidFill>
              <a:effectLst>
                <a:outerShdw blurRad="38100" dist="38100" dir="2700000" algn="tl">
                  <a:srgbClr val="000000"/>
                </a:outerShdw>
              </a:effectLst>
              <a:latin typeface="楷体_GB2312" pitchFamily="49" charset="-122"/>
              <a:ea typeface="楷体_GB2312" pitchFamily="49" charset="-122"/>
            </a:endParaRPr>
          </a:p>
        </p:txBody>
      </p:sp>
      <p:sp>
        <p:nvSpPr>
          <p:cNvPr id="4100" name="Rectangle 3"/>
          <p:cNvSpPr>
            <a:spLocks noChangeArrowheads="1"/>
          </p:cNvSpPr>
          <p:nvPr/>
        </p:nvSpPr>
        <p:spPr bwMode="auto">
          <a:xfrm>
            <a:off x="2522538" y="5068888"/>
            <a:ext cx="71739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lnSpc>
                <a:spcPct val="80000"/>
              </a:lnSpc>
              <a:spcBef>
                <a:spcPct val="20000"/>
              </a:spcBef>
              <a:buClr>
                <a:schemeClr val="tx2"/>
              </a:buClr>
              <a:buFont typeface="Wingdings" panose="05000000000000000000" pitchFamily="2" charset="2"/>
              <a:buChar char="Ø"/>
            </a:pPr>
            <a:r>
              <a:rPr kumimoji="1" lang="zh-CN" altLang="en-US" sz="3200" b="1">
                <a:solidFill>
                  <a:schemeClr val="tx1"/>
                </a:solidFill>
                <a:latin typeface="楷体_GB2312" pitchFamily="49" charset="-122"/>
                <a:ea typeface="楷体_GB2312" pitchFamily="49" charset="-122"/>
              </a:rPr>
              <a:t>选择合适的测量范围（</a:t>
            </a:r>
            <a:r>
              <a:rPr kumimoji="1" lang="zh-CN" altLang="en-US" sz="2800" b="1">
                <a:solidFill>
                  <a:schemeClr val="hlink"/>
                </a:solidFill>
                <a:latin typeface="楷体_GB2312" pitchFamily="49" charset="-122"/>
                <a:ea typeface="楷体_GB2312" pitchFamily="49" charset="-122"/>
              </a:rPr>
              <a:t>量程</a:t>
            </a:r>
            <a:r>
              <a:rPr kumimoji="1" lang="zh-CN" altLang="en-US" sz="3200" b="1">
                <a:solidFill>
                  <a:schemeClr val="tx1"/>
                </a:solidFill>
                <a:latin typeface="楷体_GB2312" pitchFamily="49" charset="-122"/>
                <a:ea typeface="楷体_GB2312" pitchFamily="49" charset="-122"/>
              </a:rPr>
              <a:t>）</a:t>
            </a:r>
            <a:endParaRPr kumimoji="1" lang="zh-CN" altLang="en-US" sz="2800">
              <a:solidFill>
                <a:schemeClr val="tx1"/>
              </a:solidFill>
              <a:latin typeface="楷体_GB2312" pitchFamily="49" charset="-122"/>
              <a:ea typeface="楷体_GB2312" pitchFamily="49" charset="-122"/>
            </a:endParaRPr>
          </a:p>
        </p:txBody>
      </p:sp>
      <p:sp>
        <p:nvSpPr>
          <p:cNvPr id="52232" name="Rectangle 8"/>
          <p:cNvSpPr>
            <a:spLocks noChangeArrowheads="1"/>
          </p:cNvSpPr>
          <p:nvPr/>
        </p:nvSpPr>
        <p:spPr bwMode="auto">
          <a:xfrm>
            <a:off x="1992314" y="4365625"/>
            <a:ext cx="4264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zh-CN" altLang="en-US" sz="3200" b="1">
                <a:solidFill>
                  <a:schemeClr val="tx1"/>
                </a:solidFill>
                <a:latin typeface="Times New Roman" panose="02020603050405020304" pitchFamily="18" charset="0"/>
                <a:ea typeface="宋体" panose="02010600030101010101" pitchFamily="2" charset="-122"/>
              </a:rPr>
              <a:t>测量仪器的选择原则：</a:t>
            </a:r>
          </a:p>
        </p:txBody>
      </p:sp>
      <p:sp>
        <p:nvSpPr>
          <p:cNvPr id="2" name="Rectangle 3"/>
          <p:cNvSpPr>
            <a:spLocks noChangeArrowheads="1"/>
          </p:cNvSpPr>
          <p:nvPr/>
        </p:nvSpPr>
        <p:spPr bwMode="auto">
          <a:xfrm>
            <a:off x="2522538" y="5251450"/>
            <a:ext cx="76771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lnSpc>
                <a:spcPct val="80000"/>
              </a:lnSpc>
              <a:spcBef>
                <a:spcPct val="20000"/>
              </a:spcBef>
              <a:buClr>
                <a:schemeClr val="tx2"/>
              </a:buClr>
              <a:buFont typeface="Wingdings" panose="05000000000000000000" pitchFamily="2" charset="2"/>
              <a:buNone/>
            </a:pPr>
            <a:endParaRPr kumimoji="1" lang="zh-CN" altLang="en-US" sz="3200" b="1">
              <a:solidFill>
                <a:schemeClr val="tx1"/>
              </a:solidFill>
              <a:latin typeface="楷体_GB2312" pitchFamily="49" charset="-122"/>
              <a:ea typeface="楷体_GB2312" pitchFamily="49" charset="-122"/>
            </a:endParaRPr>
          </a:p>
          <a:p>
            <a:pPr eaLnBrk="1" hangingPunct="1">
              <a:lnSpc>
                <a:spcPct val="80000"/>
              </a:lnSpc>
              <a:spcBef>
                <a:spcPct val="20000"/>
              </a:spcBef>
              <a:buClr>
                <a:schemeClr val="tx2"/>
              </a:buClr>
              <a:buFont typeface="Wingdings" panose="05000000000000000000" pitchFamily="2" charset="2"/>
              <a:buChar char="Ø"/>
            </a:pPr>
            <a:r>
              <a:rPr kumimoji="1" lang="zh-CN" altLang="en-US" sz="3200" b="1">
                <a:solidFill>
                  <a:schemeClr val="tx1"/>
                </a:solidFill>
                <a:latin typeface="楷体_GB2312" pitchFamily="49" charset="-122"/>
                <a:ea typeface="楷体_GB2312" pitchFamily="49" charset="-122"/>
              </a:rPr>
              <a:t>选择合适的精度等级（</a:t>
            </a:r>
            <a:r>
              <a:rPr kumimoji="1" lang="zh-CN" altLang="en-US" sz="2800" b="1">
                <a:solidFill>
                  <a:schemeClr val="hlink"/>
                </a:solidFill>
                <a:latin typeface="楷体_GB2312" pitchFamily="49" charset="-122"/>
                <a:ea typeface="楷体_GB2312" pitchFamily="49" charset="-122"/>
              </a:rPr>
              <a:t>满足条件即可</a:t>
            </a:r>
            <a:r>
              <a:rPr kumimoji="1" lang="zh-CN" altLang="en-US" sz="3200" b="1">
                <a:solidFill>
                  <a:schemeClr val="tx1"/>
                </a:solidFill>
                <a:latin typeface="楷体_GB2312" pitchFamily="49" charset="-122"/>
                <a:ea typeface="楷体_GB2312" pitchFamily="49" charset="-122"/>
              </a:rPr>
              <a:t>）</a:t>
            </a:r>
            <a:endParaRPr kumimoji="1" lang="zh-CN" altLang="en-US" sz="2800">
              <a:solidFill>
                <a:schemeClr val="tx1"/>
              </a:solidFill>
              <a:latin typeface="楷体_GB2312" pitchFamily="49" charset="-122"/>
              <a:ea typeface="楷体_GB2312" pitchFamily="49" charset="-122"/>
            </a:endParaRPr>
          </a:p>
        </p:txBody>
      </p:sp>
    </p:spTree>
    <p:custDataLst>
      <p:tags r:id="rId1"/>
    </p:custDataLst>
    <p:extLst>
      <p:ext uri="{BB962C8B-B14F-4D97-AF65-F5344CB8AC3E}">
        <p14:creationId xmlns:p14="http://schemas.microsoft.com/office/powerpoint/2010/main" val="4081486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8916"/>
                                        </p:tgtEl>
                                        <p:attrNameLst>
                                          <p:attrName>style.visibility</p:attrName>
                                        </p:attrNameLst>
                                      </p:cBhvr>
                                      <p:to>
                                        <p:strVal val="visible"/>
                                      </p:to>
                                    </p:set>
                                    <p:anim calcmode="lin" valueType="num">
                                      <p:cBhvr additive="base">
                                        <p:cTn id="15" dur="500" fill="hold"/>
                                        <p:tgtEl>
                                          <p:spTgt spid="38916"/>
                                        </p:tgtEl>
                                        <p:attrNameLst>
                                          <p:attrName>ppt_x</p:attrName>
                                        </p:attrNameLst>
                                      </p:cBhvr>
                                      <p:tavLst>
                                        <p:tav tm="0">
                                          <p:val>
                                            <p:strVal val="0-#ppt_w/2"/>
                                          </p:val>
                                        </p:tav>
                                        <p:tav tm="100000">
                                          <p:val>
                                            <p:strVal val="#ppt_x"/>
                                          </p:val>
                                        </p:tav>
                                      </p:tavLst>
                                    </p:anim>
                                    <p:anim calcmode="lin" valueType="num">
                                      <p:cBhvr additive="base">
                                        <p:cTn id="16" dur="500" fill="hold"/>
                                        <p:tgtEl>
                                          <p:spTgt spid="389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2232"/>
                                        </p:tgtEl>
                                        <p:attrNameLst>
                                          <p:attrName>style.visibility</p:attrName>
                                        </p:attrNameLst>
                                      </p:cBhvr>
                                      <p:to>
                                        <p:strVal val="visible"/>
                                      </p:to>
                                    </p:set>
                                    <p:anim calcmode="lin" valueType="num">
                                      <p:cBhvr additive="base">
                                        <p:cTn id="21" dur="500" fill="hold"/>
                                        <p:tgtEl>
                                          <p:spTgt spid="52232"/>
                                        </p:tgtEl>
                                        <p:attrNameLst>
                                          <p:attrName>ppt_x</p:attrName>
                                        </p:attrNameLst>
                                      </p:cBhvr>
                                      <p:tavLst>
                                        <p:tav tm="0">
                                          <p:val>
                                            <p:strVal val="0-#ppt_w/2"/>
                                          </p:val>
                                        </p:tav>
                                        <p:tav tm="100000">
                                          <p:val>
                                            <p:strVal val="#ppt_x"/>
                                          </p:val>
                                        </p:tav>
                                      </p:tavLst>
                                    </p:anim>
                                    <p:anim calcmode="lin" valueType="num">
                                      <p:cBhvr additive="base">
                                        <p:cTn id="22" dur="500" fill="hold"/>
                                        <p:tgtEl>
                                          <p:spTgt spid="5223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uiExpand="1" build="p"/>
      <p:bldP spid="38916" grpId="0" autoUpdateAnimBg="0"/>
      <p:bldP spid="4100" grpId="0"/>
      <p:bldP spid="52232"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txBox="1">
            <a:spLocks noChangeArrowheads="1"/>
          </p:cNvSpPr>
          <p:nvPr/>
        </p:nvSpPr>
        <p:spPr bwMode="auto">
          <a:xfrm>
            <a:off x="1919289" y="655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4.1.1  </a:t>
            </a:r>
            <a:r>
              <a:rPr lang="zh-CN" altLang="en-US" sz="3600" b="1" dirty="0">
                <a:solidFill>
                  <a:srgbClr val="262626"/>
                </a:solidFill>
              </a:rPr>
              <a:t>测量与误差</a:t>
            </a:r>
          </a:p>
        </p:txBody>
      </p:sp>
      <p:sp>
        <p:nvSpPr>
          <p:cNvPr id="6" name="Rectangle 3"/>
          <p:cNvSpPr txBox="1">
            <a:spLocks noChangeArrowheads="1"/>
          </p:cNvSpPr>
          <p:nvPr/>
        </p:nvSpPr>
        <p:spPr>
          <a:xfrm>
            <a:off x="1919289" y="1412875"/>
            <a:ext cx="8245475" cy="259238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auto">
              <a:lnSpc>
                <a:spcPct val="150000"/>
              </a:lnSpc>
              <a:buFont typeface="Wingdings" panose="05000000000000000000" pitchFamily="2" charset="2"/>
              <a:buNone/>
              <a:defRPr/>
            </a:pPr>
            <a:r>
              <a:rPr lang="zh-CN" altLang="en-US" sz="3200" b="1" dirty="0">
                <a:solidFill>
                  <a:schemeClr val="tx2"/>
                </a:solidFill>
                <a:latin typeface="宋体" panose="02010600030101010101" pitchFamily="2" charset="-122"/>
              </a:rPr>
              <a:t>  （</a:t>
            </a:r>
            <a:r>
              <a:rPr lang="en-US" altLang="zh-CN" sz="3200" b="1" dirty="0">
                <a:solidFill>
                  <a:schemeClr val="tx2"/>
                </a:solidFill>
                <a:latin typeface="宋体" panose="02010600030101010101" pitchFamily="2" charset="-122"/>
              </a:rPr>
              <a:t>2</a:t>
            </a:r>
            <a:r>
              <a:rPr lang="zh-CN" altLang="en-US" sz="3200" b="1" dirty="0">
                <a:solidFill>
                  <a:schemeClr val="tx2"/>
                </a:solidFill>
                <a:latin typeface="宋体" panose="02010600030101010101" pitchFamily="2" charset="-122"/>
              </a:rPr>
              <a:t>）</a:t>
            </a:r>
            <a:r>
              <a:rPr lang="zh-CN" altLang="en-US" sz="3200" dirty="0">
                <a:latin typeface="宋体" panose="02010600030101010101" pitchFamily="2" charset="-122"/>
              </a:rPr>
              <a:t>  </a:t>
            </a:r>
            <a:r>
              <a:rPr lang="zh-CN" altLang="en-US" sz="3200" b="1" dirty="0">
                <a:solidFill>
                  <a:schemeClr val="tx2"/>
                </a:solidFill>
              </a:rPr>
              <a:t>测量的分类</a:t>
            </a:r>
          </a:p>
          <a:p>
            <a:pPr fontAlgn="auto">
              <a:lnSpc>
                <a:spcPct val="120000"/>
              </a:lnSpc>
              <a:buFont typeface="Wingdings" panose="05000000000000000000" pitchFamily="2" charset="2"/>
              <a:buChar char="Ø"/>
              <a:defRPr/>
            </a:pPr>
            <a:r>
              <a:rPr lang="zh-CN" altLang="en-US" sz="3200" dirty="0"/>
              <a:t>按测量性质分：（</a:t>
            </a:r>
            <a:r>
              <a:rPr lang="zh-CN" altLang="en-US" sz="3200" dirty="0">
                <a:solidFill>
                  <a:srgbClr val="FF9900"/>
                </a:solidFill>
              </a:rPr>
              <a:t>直接测量</a:t>
            </a:r>
            <a:r>
              <a:rPr lang="zh-CN" altLang="en-US" sz="3200" dirty="0"/>
              <a:t>和</a:t>
            </a:r>
            <a:r>
              <a:rPr lang="zh-CN" altLang="en-US" sz="3200" dirty="0">
                <a:solidFill>
                  <a:srgbClr val="FF9900"/>
                </a:solidFill>
              </a:rPr>
              <a:t>间接测量</a:t>
            </a:r>
            <a:r>
              <a:rPr lang="zh-CN" altLang="en-US" sz="3200" dirty="0"/>
              <a:t>）</a:t>
            </a:r>
            <a:endParaRPr lang="en-US" altLang="zh-CN" sz="3200" dirty="0"/>
          </a:p>
          <a:p>
            <a:pPr fontAlgn="auto">
              <a:lnSpc>
                <a:spcPct val="120000"/>
              </a:lnSpc>
              <a:buFont typeface="Wingdings" panose="05000000000000000000" pitchFamily="2" charset="2"/>
              <a:buChar char="Ø"/>
              <a:defRPr/>
            </a:pPr>
            <a:r>
              <a:rPr lang="zh-CN" altLang="en-US" sz="3200" dirty="0"/>
              <a:t>按测量次数分：（</a:t>
            </a:r>
            <a:r>
              <a:rPr lang="zh-CN" altLang="en-US" sz="3200" dirty="0">
                <a:solidFill>
                  <a:srgbClr val="FF9900"/>
                </a:solidFill>
              </a:rPr>
              <a:t>单次测量</a:t>
            </a:r>
            <a:r>
              <a:rPr lang="zh-CN" altLang="en-US" sz="3200" dirty="0"/>
              <a:t>和</a:t>
            </a:r>
            <a:r>
              <a:rPr lang="zh-CN" altLang="en-US" sz="3200" dirty="0">
                <a:solidFill>
                  <a:srgbClr val="FF9900"/>
                </a:solidFill>
              </a:rPr>
              <a:t>多次测量</a:t>
            </a:r>
            <a:r>
              <a:rPr lang="zh-CN" altLang="en-US" sz="3200" dirty="0"/>
              <a:t>）</a:t>
            </a:r>
          </a:p>
          <a:p>
            <a:pPr fontAlgn="auto">
              <a:lnSpc>
                <a:spcPct val="120000"/>
              </a:lnSpc>
              <a:buFont typeface="Wingdings" panose="05000000000000000000" pitchFamily="2" charset="2"/>
              <a:buNone/>
              <a:defRPr/>
            </a:pPr>
            <a:endParaRPr lang="en-US" altLang="zh-CN" sz="3200" b="1" dirty="0">
              <a:solidFill>
                <a:schemeClr val="folHlink"/>
              </a:solidFill>
              <a:effectLst>
                <a:outerShdw blurRad="38100" dist="38100" dir="2700000" algn="tl">
                  <a:srgbClr val="000000"/>
                </a:outerShdw>
              </a:effectLst>
              <a:latin typeface="楷体_GB2312" pitchFamily="49" charset="-122"/>
              <a:ea typeface="楷体_GB2312" pitchFamily="49" charset="-122"/>
            </a:endParaRPr>
          </a:p>
        </p:txBody>
      </p:sp>
    </p:spTree>
    <p:extLst>
      <p:ext uri="{BB962C8B-B14F-4D97-AF65-F5344CB8AC3E}">
        <p14:creationId xmlns:p14="http://schemas.microsoft.com/office/powerpoint/2010/main" val="165859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1638299" y="1594757"/>
            <a:ext cx="10281557" cy="4572000"/>
          </a:xfrm>
        </p:spPr>
        <p:txBody>
          <a:bodyPr rtlCol="0">
            <a:normAutofit/>
          </a:bodyPr>
          <a:lstStyle/>
          <a:p>
            <a:pPr>
              <a:lnSpc>
                <a:spcPct val="110000"/>
              </a:lnSpc>
              <a:spcBef>
                <a:spcPct val="0"/>
              </a:spcBef>
              <a:buClr>
                <a:schemeClr val="tx2"/>
              </a:buClr>
              <a:buFont typeface="Wingdings" panose="05000000000000000000" pitchFamily="2" charset="2"/>
              <a:buChar char="Ø"/>
              <a:defRPr/>
            </a:pPr>
            <a:r>
              <a:rPr lang="zh-CN" altLang="en-US" sz="3200" b="1" dirty="0">
                <a:solidFill>
                  <a:schemeClr val="tx2"/>
                </a:solidFill>
                <a:latin typeface="+mj-lt"/>
                <a:ea typeface="+mj-ea"/>
                <a:cs typeface="+mj-cs"/>
              </a:rPr>
              <a:t>直接测量</a:t>
            </a:r>
          </a:p>
          <a:p>
            <a:pPr>
              <a:lnSpc>
                <a:spcPct val="150000"/>
              </a:lnSpc>
              <a:buNone/>
              <a:defRPr/>
            </a:pPr>
            <a:r>
              <a:rPr lang="zh-CN" altLang="en-US" sz="3200" dirty="0">
                <a:ea typeface="楷体_GB2312" pitchFamily="49" charset="-122"/>
              </a:rPr>
              <a:t>          可直接从测量仪器（或量具）上读出待测量的值。</a:t>
            </a:r>
            <a:endParaRPr lang="zh-CN" altLang="en-US" sz="3200" dirty="0"/>
          </a:p>
        </p:txBody>
      </p:sp>
      <p:grpSp>
        <p:nvGrpSpPr>
          <p:cNvPr id="43011" name="Group 4"/>
          <p:cNvGrpSpPr>
            <a:grpSpLocks/>
          </p:cNvGrpSpPr>
          <p:nvPr/>
        </p:nvGrpSpPr>
        <p:grpSpPr bwMode="auto">
          <a:xfrm>
            <a:off x="2282825" y="3657600"/>
            <a:ext cx="7670800" cy="1936750"/>
            <a:chOff x="874" y="2572"/>
            <a:chExt cx="4534" cy="960"/>
          </a:xfrm>
        </p:grpSpPr>
        <p:sp>
          <p:nvSpPr>
            <p:cNvPr id="43013" name="Rectangle 5"/>
            <p:cNvSpPr>
              <a:spLocks noChangeArrowheads="1"/>
            </p:cNvSpPr>
            <p:nvPr/>
          </p:nvSpPr>
          <p:spPr bwMode="auto">
            <a:xfrm>
              <a:off x="1066" y="2908"/>
              <a:ext cx="1968" cy="624"/>
            </a:xfrm>
            <a:prstGeom prst="rect">
              <a:avLst/>
            </a:prstGeom>
            <a:solidFill>
              <a:schemeClr val="accent1"/>
            </a:solidFill>
            <a:ln w="9525">
              <a:solidFill>
                <a:schemeClr val="accent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kumimoji="1" lang="zh-CN" altLang="en-US" sz="2400">
                <a:solidFill>
                  <a:schemeClr val="tx1"/>
                </a:solidFill>
                <a:latin typeface="Times New Roman" panose="02020603050405020304" pitchFamily="18" charset="0"/>
                <a:ea typeface="宋体" panose="02010600030101010101" pitchFamily="2" charset="-122"/>
              </a:endParaRPr>
            </a:p>
          </p:txBody>
        </p:sp>
        <p:graphicFrame>
          <p:nvGraphicFramePr>
            <p:cNvPr id="43014" name="Object 6"/>
            <p:cNvGraphicFramePr>
              <a:graphicFrameLocks noChangeAspect="1"/>
            </p:cNvGraphicFramePr>
            <p:nvPr/>
          </p:nvGraphicFramePr>
          <p:xfrm>
            <a:off x="874" y="2572"/>
            <a:ext cx="4534" cy="447"/>
          </p:xfrm>
          <a:graphic>
            <a:graphicData uri="http://schemas.openxmlformats.org/presentationml/2006/ole">
              <mc:AlternateContent xmlns:mc="http://schemas.openxmlformats.org/markup-compatibility/2006">
                <mc:Choice xmlns:v="urn:schemas-microsoft-com:vml" Requires="v">
                  <p:oleObj spid="_x0000_s1212" name="Drawing" r:id="rId3" imgW="8782050" imgH="4419600" progId="">
                    <p:embed/>
                  </p:oleObj>
                </mc:Choice>
                <mc:Fallback>
                  <p:oleObj name="Drawing" r:id="rId3" imgW="8782050" imgH="44196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3520" t="41046" r="8850" b="41785"/>
                        <a:stretch>
                          <a:fillRect/>
                        </a:stretch>
                      </p:blipFill>
                      <p:spPr bwMode="auto">
                        <a:xfrm>
                          <a:off x="874" y="2572"/>
                          <a:ext cx="4534"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3012" name="Rectangle 2"/>
          <p:cNvSpPr>
            <a:spLocks noGrp="1" noChangeArrowheads="1"/>
          </p:cNvSpPr>
          <p:nvPr>
            <p:ph type="title"/>
          </p:nvPr>
        </p:nvSpPr>
        <p:spPr>
          <a:xfrm>
            <a:off x="1801585" y="647700"/>
            <a:ext cx="7772400" cy="1143000"/>
          </a:xfrm>
        </p:spPr>
        <p:txBody>
          <a:bodyPr/>
          <a:lstStyle/>
          <a:p>
            <a:pPr eaLnBrk="1" hangingPunct="1"/>
            <a:r>
              <a:rPr lang="en-US" altLang="zh-CN" b="1" dirty="0"/>
              <a:t>4.1.1  </a:t>
            </a:r>
            <a:r>
              <a:rPr lang="zh-CN" altLang="en-US" b="1" dirty="0"/>
              <a:t>测量与误差</a:t>
            </a:r>
          </a:p>
        </p:txBody>
      </p:sp>
    </p:spTree>
    <p:extLst>
      <p:ext uri="{BB962C8B-B14F-4D97-AF65-F5344CB8AC3E}">
        <p14:creationId xmlns:p14="http://schemas.microsoft.com/office/powerpoint/2010/main" val="164639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4"/>
          <p:cNvGrpSpPr>
            <a:grpSpLocks/>
          </p:cNvGrpSpPr>
          <p:nvPr/>
        </p:nvGrpSpPr>
        <p:grpSpPr bwMode="auto">
          <a:xfrm>
            <a:off x="7391400" y="3429000"/>
            <a:ext cx="2286000" cy="2286000"/>
            <a:chOff x="1248" y="2016"/>
            <a:chExt cx="1440" cy="1440"/>
          </a:xfrm>
        </p:grpSpPr>
        <p:sp>
          <p:nvSpPr>
            <p:cNvPr id="44039" name="Text Box 5"/>
            <p:cNvSpPr txBox="1">
              <a:spLocks noChangeArrowheads="1"/>
            </p:cNvSpPr>
            <p:nvPr/>
          </p:nvSpPr>
          <p:spPr bwMode="auto">
            <a:xfrm>
              <a:off x="2256" y="2544"/>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kumimoji="1" lang="en-US" altLang="zh-CN" sz="2800">
                  <a:solidFill>
                    <a:schemeClr val="tx1"/>
                  </a:solidFill>
                  <a:latin typeface="Times New Roman" panose="02020603050405020304" pitchFamily="18" charset="0"/>
                  <a:ea typeface="宋体" panose="02010600030101010101" pitchFamily="2" charset="-122"/>
                </a:rPr>
                <a:t>h</a:t>
              </a:r>
            </a:p>
          </p:txBody>
        </p:sp>
        <p:grpSp>
          <p:nvGrpSpPr>
            <p:cNvPr id="44040" name="Group 6"/>
            <p:cNvGrpSpPr>
              <a:grpSpLocks/>
            </p:cNvGrpSpPr>
            <p:nvPr/>
          </p:nvGrpSpPr>
          <p:grpSpPr bwMode="auto">
            <a:xfrm>
              <a:off x="1248" y="2016"/>
              <a:ext cx="1008" cy="1440"/>
              <a:chOff x="1248" y="2016"/>
              <a:chExt cx="1008" cy="1440"/>
            </a:xfrm>
          </p:grpSpPr>
          <p:sp>
            <p:nvSpPr>
              <p:cNvPr id="44041" name="AutoShape 7"/>
              <p:cNvSpPr>
                <a:spLocks noChangeArrowheads="1"/>
              </p:cNvSpPr>
              <p:nvPr/>
            </p:nvSpPr>
            <p:spPr bwMode="auto">
              <a:xfrm>
                <a:off x="1248" y="2016"/>
                <a:ext cx="672" cy="1440"/>
              </a:xfrm>
              <a:prstGeom prst="can">
                <a:avLst>
                  <a:gd name="adj" fmla="val 53571"/>
                </a:avLst>
              </a:prstGeom>
              <a:solidFill>
                <a:srgbClr val="B2B2B2"/>
              </a:solidFill>
              <a:ln w="2857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kumimoji="1" lang="zh-CN" altLang="en-US" sz="2400">
                  <a:solidFill>
                    <a:schemeClr val="tx1"/>
                  </a:solidFill>
                  <a:latin typeface="Times New Roman" panose="02020603050405020304" pitchFamily="18" charset="0"/>
                  <a:ea typeface="宋体" panose="02010600030101010101" pitchFamily="2" charset="-122"/>
                </a:endParaRPr>
              </a:p>
            </p:txBody>
          </p:sp>
          <p:sp>
            <p:nvSpPr>
              <p:cNvPr id="44042" name="Line 8"/>
              <p:cNvSpPr>
                <a:spLocks noChangeShapeType="1"/>
              </p:cNvSpPr>
              <p:nvPr/>
            </p:nvSpPr>
            <p:spPr bwMode="auto">
              <a:xfrm>
                <a:off x="2016" y="2208"/>
                <a:ext cx="24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043" name="Line 9"/>
              <p:cNvSpPr>
                <a:spLocks noChangeShapeType="1"/>
              </p:cNvSpPr>
              <p:nvPr/>
            </p:nvSpPr>
            <p:spPr bwMode="auto">
              <a:xfrm>
                <a:off x="2160" y="2226"/>
                <a:ext cx="0" cy="1104"/>
              </a:xfrm>
              <a:prstGeom prst="line">
                <a:avLst/>
              </a:prstGeom>
              <a:noFill/>
              <a:ln w="28575">
                <a:solidFill>
                  <a:schemeClr val="tx1"/>
                </a:solidFill>
                <a:miter lim="800000"/>
                <a:headEnd type="triangle" w="sm" len="med"/>
                <a:tailEnd type="triangle" w="sm" len="med"/>
              </a:ln>
              <a:extLst>
                <a:ext uri="{909E8E84-426E-40DD-AFC4-6F175D3DCCD1}">
                  <a14:hiddenFill xmlns:a14="http://schemas.microsoft.com/office/drawing/2010/main">
                    <a:noFill/>
                  </a14:hiddenFill>
                </a:ext>
              </a:extLst>
            </p:spPr>
            <p:txBody>
              <a:bodyPr wrap="none"/>
              <a:lstStyle/>
              <a:p>
                <a:endParaRPr lang="zh-CN" altLang="en-US"/>
              </a:p>
            </p:txBody>
          </p:sp>
          <p:sp>
            <p:nvSpPr>
              <p:cNvPr id="44044" name="Line 10"/>
              <p:cNvSpPr>
                <a:spLocks noChangeShapeType="1"/>
              </p:cNvSpPr>
              <p:nvPr/>
            </p:nvSpPr>
            <p:spPr bwMode="auto">
              <a:xfrm>
                <a:off x="2016" y="3330"/>
                <a:ext cx="240" cy="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045" name="Line 11"/>
              <p:cNvSpPr>
                <a:spLocks noChangeShapeType="1"/>
              </p:cNvSpPr>
              <p:nvPr/>
            </p:nvSpPr>
            <p:spPr bwMode="auto">
              <a:xfrm flipV="1">
                <a:off x="1584" y="2064"/>
                <a:ext cx="240" cy="96"/>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4046" name="Rectangle 12"/>
              <p:cNvSpPr>
                <a:spLocks noChangeArrowheads="1"/>
              </p:cNvSpPr>
              <p:nvPr/>
            </p:nvSpPr>
            <p:spPr bwMode="auto">
              <a:xfrm>
                <a:off x="1610" y="206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CN" sz="2800">
                    <a:solidFill>
                      <a:schemeClr val="tx1"/>
                    </a:solidFill>
                    <a:latin typeface="Times New Roman" panose="02020603050405020304" pitchFamily="18" charset="0"/>
                    <a:ea typeface="宋体" panose="02010600030101010101" pitchFamily="2" charset="-122"/>
                  </a:rPr>
                  <a:t>d</a:t>
                </a:r>
              </a:p>
            </p:txBody>
          </p:sp>
          <p:sp>
            <p:nvSpPr>
              <p:cNvPr id="44047" name="Line 13"/>
              <p:cNvSpPr>
                <a:spLocks noChangeShapeType="1"/>
              </p:cNvSpPr>
              <p:nvPr/>
            </p:nvSpPr>
            <p:spPr bwMode="auto">
              <a:xfrm flipH="1">
                <a:off x="1292" y="2160"/>
                <a:ext cx="295" cy="1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44035" name="Text Box 14"/>
          <p:cNvSpPr txBox="1">
            <a:spLocks noChangeArrowheads="1"/>
          </p:cNvSpPr>
          <p:nvPr/>
        </p:nvSpPr>
        <p:spPr bwMode="auto">
          <a:xfrm>
            <a:off x="3962400" y="5843588"/>
            <a:ext cx="28194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
                <a:schemeClr val="bg1"/>
              </a:buClr>
              <a:buFontTx/>
              <a:buNone/>
            </a:pPr>
            <a:r>
              <a:rPr lang="zh-CN" altLang="en-US" sz="2800">
                <a:solidFill>
                  <a:schemeClr val="tx1"/>
                </a:solidFill>
                <a:latin typeface="Tahoma" panose="020B0604030504040204" pitchFamily="34" charset="0"/>
                <a:ea typeface="楷体_GB2312" pitchFamily="49" charset="-122"/>
              </a:rPr>
              <a:t>圆柱体的体积</a:t>
            </a:r>
          </a:p>
        </p:txBody>
      </p:sp>
      <p:sp>
        <p:nvSpPr>
          <p:cNvPr id="16" name="Rectangle 3"/>
          <p:cNvSpPr txBox="1">
            <a:spLocks noChangeArrowheads="1"/>
          </p:cNvSpPr>
          <p:nvPr/>
        </p:nvSpPr>
        <p:spPr>
          <a:xfrm>
            <a:off x="1214211" y="1371600"/>
            <a:ext cx="10052504" cy="4572000"/>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auto">
              <a:lnSpc>
                <a:spcPct val="110000"/>
              </a:lnSpc>
              <a:spcBef>
                <a:spcPct val="0"/>
              </a:spcBef>
              <a:buClr>
                <a:schemeClr val="tx2"/>
              </a:buClr>
              <a:buFont typeface="Wingdings" panose="05000000000000000000" pitchFamily="2" charset="2"/>
              <a:buChar char="Ø"/>
              <a:defRPr/>
            </a:pPr>
            <a:r>
              <a:rPr lang="zh-CN" altLang="en-US" sz="3200" b="1" dirty="0">
                <a:solidFill>
                  <a:schemeClr val="tx2"/>
                </a:solidFill>
                <a:latin typeface="+mj-lt"/>
                <a:ea typeface="+mj-ea"/>
                <a:cs typeface="+mj-cs"/>
              </a:rPr>
              <a:t>间接测量</a:t>
            </a:r>
          </a:p>
          <a:p>
            <a:pPr fontAlgn="auto">
              <a:lnSpc>
                <a:spcPct val="150000"/>
              </a:lnSpc>
              <a:buFont typeface="Wingdings" panose="05000000000000000000" pitchFamily="2" charset="2"/>
              <a:buNone/>
              <a:defRPr/>
            </a:pPr>
            <a:r>
              <a:rPr lang="zh-CN" altLang="en-US" sz="3200" dirty="0">
                <a:ea typeface="楷体_GB2312" pitchFamily="49" charset="-122"/>
              </a:rPr>
              <a:t>          由直接测量量获得相关数据，再用已知的函数关系经过运算才能得到待测量的量值。</a:t>
            </a:r>
          </a:p>
        </p:txBody>
      </p:sp>
      <p:sp>
        <p:nvSpPr>
          <p:cNvPr id="44037" name="Rectangle 2"/>
          <p:cNvSpPr>
            <a:spLocks noGrp="1" noChangeArrowheads="1"/>
          </p:cNvSpPr>
          <p:nvPr>
            <p:ph type="title"/>
          </p:nvPr>
        </p:nvSpPr>
        <p:spPr>
          <a:xfrm>
            <a:off x="2895600" y="655638"/>
            <a:ext cx="7772400" cy="1143000"/>
          </a:xfrm>
        </p:spPr>
        <p:txBody>
          <a:bodyPr/>
          <a:lstStyle/>
          <a:p>
            <a:pPr eaLnBrk="1" hangingPunct="1"/>
            <a:r>
              <a:rPr lang="en-US" altLang="zh-CN" b="1"/>
              <a:t>4.1.1  </a:t>
            </a:r>
            <a:r>
              <a:rPr lang="zh-CN" altLang="en-US" b="1"/>
              <a:t>测量与误差</a:t>
            </a:r>
          </a:p>
        </p:txBody>
      </p:sp>
      <p:graphicFrame>
        <p:nvGraphicFramePr>
          <p:cNvPr id="44038" name="Object 15"/>
          <p:cNvGraphicFramePr>
            <a:graphicFrameLocks noChangeAspect="1"/>
          </p:cNvGraphicFramePr>
          <p:nvPr/>
        </p:nvGraphicFramePr>
        <p:xfrm>
          <a:off x="4295776" y="4229101"/>
          <a:ext cx="2271713" cy="1235075"/>
        </p:xfrm>
        <a:graphic>
          <a:graphicData uri="http://schemas.openxmlformats.org/presentationml/2006/ole">
            <mc:AlternateContent xmlns:mc="http://schemas.openxmlformats.org/markup-compatibility/2006">
              <mc:Choice xmlns:v="urn:schemas-microsoft-com:vml" Requires="v">
                <p:oleObj spid="_x0000_s2229" name="Equation" r:id="rId3" imgW="685888" imgH="352497" progId="Equation.3">
                  <p:embed/>
                </p:oleObj>
              </mc:Choice>
              <mc:Fallback>
                <p:oleObj name="Equation" r:id="rId3" imgW="685888" imgH="35249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6" y="4229101"/>
                        <a:ext cx="2271713" cy="1235075"/>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9937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81" name="Text Box 9"/>
          <p:cNvSpPr txBox="1">
            <a:spLocks noChangeArrowheads="1"/>
          </p:cNvSpPr>
          <p:nvPr/>
        </p:nvSpPr>
        <p:spPr bwMode="auto">
          <a:xfrm>
            <a:off x="3076575" y="5095875"/>
            <a:ext cx="6324600" cy="647700"/>
          </a:xfrm>
          <a:prstGeom prst="rect">
            <a:avLst/>
          </a:prstGeom>
          <a:noFill/>
          <a:ln w="12700">
            <a:noFill/>
            <a:miter lim="800000"/>
            <a:headEnd type="none" w="sm" len="sm"/>
            <a:tailEnd type="none" w="sm" len="sm"/>
          </a:ln>
        </p:spPr>
        <p:txBody>
          <a:bodyPr>
            <a:spAutoFit/>
          </a:bodyPr>
          <a:lstStyle/>
          <a:p>
            <a:pPr>
              <a:spcBef>
                <a:spcPct val="50000"/>
              </a:spcBef>
              <a:defRPr/>
            </a:pPr>
            <a:r>
              <a:rPr lang="zh-CN" altLang="en-US" sz="3600" b="1" dirty="0">
                <a:solidFill>
                  <a:schemeClr val="folHlink"/>
                </a:solidFill>
                <a:effectLst>
                  <a:outerShdw blurRad="38100" dist="38100" dir="2700000" algn="tl">
                    <a:srgbClr val="000000"/>
                  </a:outerShdw>
                </a:effectLst>
                <a:latin typeface="楷体_GB2312" pitchFamily="49" charset="-122"/>
                <a:ea typeface="楷体_GB2312" pitchFamily="49" charset="-122"/>
              </a:rPr>
              <a:t>误差无处不在，无时不在</a:t>
            </a:r>
          </a:p>
        </p:txBody>
      </p:sp>
      <p:sp>
        <p:nvSpPr>
          <p:cNvPr id="45060" name="Rectangle 2"/>
          <p:cNvSpPr>
            <a:spLocks noGrp="1" noChangeArrowheads="1"/>
          </p:cNvSpPr>
          <p:nvPr>
            <p:ph type="title"/>
          </p:nvPr>
        </p:nvSpPr>
        <p:spPr>
          <a:xfrm>
            <a:off x="1965126" y="559954"/>
            <a:ext cx="7772400" cy="1143000"/>
          </a:xfrm>
        </p:spPr>
        <p:txBody>
          <a:bodyPr/>
          <a:lstStyle/>
          <a:p>
            <a:pPr eaLnBrk="1" hangingPunct="1"/>
            <a:r>
              <a:rPr lang="en-US" altLang="zh-CN" b="1" dirty="0"/>
              <a:t>4.1.1  </a:t>
            </a:r>
            <a:r>
              <a:rPr lang="zh-CN" altLang="en-US" b="1" dirty="0"/>
              <a:t>测量与误差</a:t>
            </a:r>
          </a:p>
        </p:txBody>
      </p:sp>
      <p:sp>
        <p:nvSpPr>
          <p:cNvPr id="13" name="Rectangle 3"/>
          <p:cNvSpPr txBox="1">
            <a:spLocks noChangeArrowheads="1"/>
          </p:cNvSpPr>
          <p:nvPr/>
        </p:nvSpPr>
        <p:spPr bwMode="auto">
          <a:xfrm>
            <a:off x="1345747" y="1702954"/>
            <a:ext cx="10093778" cy="3244850"/>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0000"/>
              </a:lnSpc>
              <a:spcBef>
                <a:spcPct val="0"/>
              </a:spcBef>
              <a:buClr>
                <a:schemeClr val="tx2"/>
              </a:buClr>
              <a:buNone/>
              <a:defRPr/>
            </a:pPr>
            <a:r>
              <a:rPr lang="zh-CN" altLang="en-US" sz="3200" b="1" dirty="0">
                <a:solidFill>
                  <a:schemeClr val="tx2"/>
                </a:solidFill>
                <a:latin typeface="Times New Roman" panose="02020603050405020304" pitchFamily="18" charset="0"/>
                <a:ea typeface="+mj-ea"/>
                <a:cs typeface="Times New Roman" panose="02020603050405020304" pitchFamily="18" charset="0"/>
              </a:rPr>
              <a:t>（</a:t>
            </a:r>
            <a:r>
              <a:rPr lang="en-US" altLang="zh-CN" sz="3200" b="1" dirty="0">
                <a:solidFill>
                  <a:schemeClr val="tx2"/>
                </a:solidFill>
                <a:latin typeface="Times New Roman" panose="02020603050405020304" pitchFamily="18" charset="0"/>
                <a:ea typeface="+mj-ea"/>
                <a:cs typeface="Times New Roman" panose="02020603050405020304" pitchFamily="18" charset="0"/>
              </a:rPr>
              <a:t>3</a:t>
            </a:r>
            <a:r>
              <a:rPr lang="zh-CN" altLang="en-US" sz="3200" b="1" dirty="0">
                <a:solidFill>
                  <a:schemeClr val="tx2"/>
                </a:solidFill>
                <a:latin typeface="Times New Roman" panose="02020603050405020304" pitchFamily="18" charset="0"/>
                <a:ea typeface="+mj-ea"/>
                <a:cs typeface="Times New Roman" panose="02020603050405020304" pitchFamily="18" charset="0"/>
              </a:rPr>
              <a:t>）真值与误差</a:t>
            </a:r>
          </a:p>
          <a:p>
            <a:pPr>
              <a:lnSpc>
                <a:spcPct val="150000"/>
              </a:lnSpc>
              <a:buFont typeface="Wingdings" panose="05000000000000000000" pitchFamily="2" charset="2"/>
              <a:buChar char="Ø"/>
              <a:defRPr/>
            </a:pPr>
            <a:r>
              <a:rPr lang="zh-CN" altLang="en-US" sz="3200" dirty="0">
                <a:latin typeface="Times New Roman" panose="02020603050405020304" pitchFamily="18" charset="0"/>
                <a:ea typeface="楷体_GB2312" pitchFamily="49" charset="-122"/>
                <a:cs typeface="Times New Roman" panose="02020603050405020304" pitchFamily="18" charset="0"/>
              </a:rPr>
              <a:t>真值</a:t>
            </a:r>
            <a:r>
              <a:rPr lang="en-US" altLang="zh-CN" sz="3200" i="1" dirty="0">
                <a:solidFill>
                  <a:srgbClr val="00B050"/>
                </a:solidFill>
                <a:latin typeface="Times New Roman" panose="02020603050405020304" pitchFamily="18" charset="0"/>
                <a:ea typeface="楷体_GB2312" pitchFamily="49" charset="-122"/>
                <a:cs typeface="Times New Roman" panose="02020603050405020304" pitchFamily="18" charset="0"/>
              </a:rPr>
              <a:t>A</a:t>
            </a:r>
            <a:r>
              <a:rPr lang="zh-CN" altLang="en-US" sz="3200" dirty="0">
                <a:latin typeface="Times New Roman" panose="02020603050405020304" pitchFamily="18" charset="0"/>
                <a:ea typeface="楷体_GB2312" pitchFamily="49" charset="-122"/>
                <a:cs typeface="Times New Roman" panose="02020603050405020304" pitchFamily="18" charset="0"/>
              </a:rPr>
              <a:t>：待测物理量客观存在的大小</a:t>
            </a:r>
            <a:endParaRPr lang="en-US" altLang="zh-CN" sz="3200" dirty="0">
              <a:latin typeface="Times New Roman" panose="02020603050405020304" pitchFamily="18" charset="0"/>
              <a:ea typeface="楷体_GB2312" pitchFamily="49" charset="-122"/>
              <a:cs typeface="Times New Roman" panose="02020603050405020304" pitchFamily="18" charset="0"/>
            </a:endParaRPr>
          </a:p>
          <a:p>
            <a:pPr fontAlgn="auto">
              <a:lnSpc>
                <a:spcPct val="150000"/>
              </a:lnSpc>
              <a:buFont typeface="Wingdings" panose="05000000000000000000" pitchFamily="2" charset="2"/>
              <a:buChar char="Ø"/>
              <a:defRPr/>
            </a:pPr>
            <a:r>
              <a:rPr lang="zh-CN" altLang="en-US" sz="3200" dirty="0">
                <a:latin typeface="Times New Roman" panose="02020603050405020304" pitchFamily="18" charset="0"/>
                <a:ea typeface="楷体_GB2312" pitchFamily="49" charset="-122"/>
                <a:cs typeface="Times New Roman" panose="02020603050405020304" pitchFamily="18" charset="0"/>
              </a:rPr>
              <a:t>测量误差</a:t>
            </a:r>
            <a:r>
              <a:rPr lang="el-GR" altLang="zh-CN" sz="3200" i="1" dirty="0">
                <a:solidFill>
                  <a:srgbClr val="00B050"/>
                </a:solidFill>
                <a:latin typeface="Times New Roman" panose="02020603050405020304" pitchFamily="18" charset="0"/>
                <a:ea typeface="楷体_GB2312" pitchFamily="49" charset="-122"/>
                <a:cs typeface="Times New Roman" panose="02020603050405020304" pitchFamily="18" charset="0"/>
              </a:rPr>
              <a:t>Δ</a:t>
            </a:r>
            <a:r>
              <a:rPr lang="zh-CN" altLang="en-US" sz="3200" i="1" dirty="0">
                <a:solidFill>
                  <a:srgbClr val="00B050"/>
                </a:solidFill>
                <a:latin typeface="Times New Roman" panose="02020603050405020304" pitchFamily="18" charset="0"/>
                <a:ea typeface="楷体_GB2312" pitchFamily="49" charset="-122"/>
                <a:cs typeface="Times New Roman" panose="02020603050405020304" pitchFamily="18" charset="0"/>
              </a:rPr>
              <a:t> </a:t>
            </a:r>
            <a:r>
              <a:rPr lang="en-US" altLang="zh-CN" sz="3200" i="1" dirty="0">
                <a:solidFill>
                  <a:srgbClr val="00B050"/>
                </a:solidFill>
                <a:latin typeface="Times New Roman" panose="02020603050405020304" pitchFamily="18" charset="0"/>
                <a:ea typeface="楷体_GB2312" pitchFamily="49" charset="-122"/>
                <a:cs typeface="Times New Roman" panose="02020603050405020304" pitchFamily="18" charset="0"/>
              </a:rPr>
              <a:t>X</a:t>
            </a:r>
            <a:r>
              <a:rPr lang="zh-CN" altLang="en-US" sz="3200" dirty="0">
                <a:latin typeface="Times New Roman" panose="02020603050405020304" pitchFamily="18" charset="0"/>
                <a:ea typeface="楷体_GB2312" pitchFamily="49" charset="-122"/>
                <a:cs typeface="Times New Roman" panose="02020603050405020304" pitchFamily="18" charset="0"/>
              </a:rPr>
              <a:t>：测量结果</a:t>
            </a:r>
            <a:r>
              <a:rPr lang="en-US" altLang="zh-CN" sz="3200" i="1" dirty="0">
                <a:solidFill>
                  <a:srgbClr val="00B050"/>
                </a:solidFill>
                <a:latin typeface="Times New Roman" panose="02020603050405020304" pitchFamily="18" charset="0"/>
                <a:ea typeface="楷体_GB2312" pitchFamily="49" charset="-122"/>
                <a:cs typeface="Times New Roman" panose="02020603050405020304" pitchFamily="18" charset="0"/>
              </a:rPr>
              <a:t>X</a:t>
            </a:r>
            <a:r>
              <a:rPr lang="zh-CN" altLang="en-US" sz="3200" dirty="0">
                <a:latin typeface="Times New Roman" panose="02020603050405020304" pitchFamily="18" charset="0"/>
                <a:ea typeface="楷体_GB2312" pitchFamily="49" charset="-122"/>
                <a:cs typeface="Times New Roman" panose="02020603050405020304" pitchFamily="18" charset="0"/>
              </a:rPr>
              <a:t>与待测量的真值（或约定真值）</a:t>
            </a:r>
            <a:r>
              <a:rPr lang="en-US" altLang="zh-CN" sz="3200" i="1" dirty="0">
                <a:solidFill>
                  <a:srgbClr val="00B050"/>
                </a:solidFill>
                <a:latin typeface="Times New Roman" panose="02020603050405020304" pitchFamily="18" charset="0"/>
                <a:ea typeface="楷体_GB2312" pitchFamily="49" charset="-122"/>
                <a:cs typeface="Times New Roman" panose="02020603050405020304" pitchFamily="18" charset="0"/>
              </a:rPr>
              <a:t>A</a:t>
            </a:r>
            <a:r>
              <a:rPr lang="zh-CN" altLang="en-US" sz="3200" dirty="0">
                <a:latin typeface="Times New Roman" panose="02020603050405020304" pitchFamily="18" charset="0"/>
                <a:ea typeface="楷体_GB2312" pitchFamily="49" charset="-122"/>
                <a:cs typeface="Times New Roman" panose="02020603050405020304" pitchFamily="18" charset="0"/>
              </a:rPr>
              <a:t>的差值</a:t>
            </a:r>
            <a:r>
              <a:rPr lang="el-GR" altLang="zh-CN" sz="3200" i="1" dirty="0">
                <a:solidFill>
                  <a:srgbClr val="00B050"/>
                </a:solidFill>
                <a:latin typeface="Times New Roman" panose="02020603050405020304" pitchFamily="18" charset="0"/>
                <a:ea typeface="楷体_GB2312" pitchFamily="49" charset="-122"/>
                <a:cs typeface="Times New Roman" panose="02020603050405020304" pitchFamily="18" charset="0"/>
              </a:rPr>
              <a:t>Δ</a:t>
            </a:r>
            <a:r>
              <a:rPr lang="zh-CN" altLang="en-US" sz="3200" i="1" dirty="0">
                <a:solidFill>
                  <a:srgbClr val="00B050"/>
                </a:solidFill>
                <a:latin typeface="Times New Roman" panose="02020603050405020304" pitchFamily="18" charset="0"/>
                <a:ea typeface="楷体_GB2312" pitchFamily="49" charset="-122"/>
                <a:cs typeface="Times New Roman" panose="02020603050405020304" pitchFamily="18" charset="0"/>
              </a:rPr>
              <a:t> </a:t>
            </a:r>
            <a:r>
              <a:rPr lang="en-US" altLang="zh-CN" sz="3200" i="1" dirty="0">
                <a:solidFill>
                  <a:srgbClr val="00B050"/>
                </a:solidFill>
                <a:latin typeface="Times New Roman" panose="02020603050405020304" pitchFamily="18" charset="0"/>
                <a:ea typeface="楷体_GB2312" pitchFamily="49" charset="-122"/>
                <a:cs typeface="Times New Roman" panose="02020603050405020304" pitchFamily="18" charset="0"/>
              </a:rPr>
              <a:t>X= X- A</a:t>
            </a:r>
            <a:endParaRPr lang="zh-CN" altLang="en-US" sz="3200" dirty="0">
              <a:latin typeface="Times New Roman" panose="02020603050405020304" pitchFamily="18" charset="0"/>
              <a:ea typeface="楷体_GB2312" pitchFamily="49"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24136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081"/>
                                        </p:tgtEl>
                                        <p:attrNameLst>
                                          <p:attrName>style.visibility</p:attrName>
                                        </p:attrNameLst>
                                      </p:cBhvr>
                                      <p:to>
                                        <p:strVal val="visible"/>
                                      </p:to>
                                    </p:set>
                                    <p:anim calcmode="lin" valueType="num">
                                      <p:cBhvr additive="base">
                                        <p:cTn id="15" dur="500" fill="hold"/>
                                        <p:tgtEl>
                                          <p:spTgt spid="3081"/>
                                        </p:tgtEl>
                                        <p:attrNameLst>
                                          <p:attrName>ppt_x</p:attrName>
                                        </p:attrNameLst>
                                      </p:cBhvr>
                                      <p:tavLst>
                                        <p:tav tm="0">
                                          <p:val>
                                            <p:strVal val="0-#ppt_w/2"/>
                                          </p:val>
                                        </p:tav>
                                        <p:tav tm="100000">
                                          <p:val>
                                            <p:strVal val="#ppt_x"/>
                                          </p:val>
                                        </p:tav>
                                      </p:tavLst>
                                    </p:anim>
                                    <p:anim calcmode="lin" valueType="num">
                                      <p:cBhvr additive="base">
                                        <p:cTn id="16" dur="500" fill="hold"/>
                                        <p:tgtEl>
                                          <p:spTgt spid="30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a:xfrm>
            <a:off x="1965126" y="559954"/>
            <a:ext cx="7772400" cy="1143000"/>
          </a:xfrm>
        </p:spPr>
        <p:txBody>
          <a:bodyPr/>
          <a:lstStyle/>
          <a:p>
            <a:pPr eaLnBrk="1" hangingPunct="1"/>
            <a:r>
              <a:rPr lang="en-US" altLang="zh-CN" b="1" dirty="0"/>
              <a:t>4.1.1  </a:t>
            </a:r>
            <a:r>
              <a:rPr lang="zh-CN" altLang="en-US" b="1" dirty="0"/>
              <a:t>测量与误差</a:t>
            </a:r>
          </a:p>
        </p:txBody>
      </p:sp>
      <p:sp>
        <p:nvSpPr>
          <p:cNvPr id="13" name="Rectangle 3"/>
          <p:cNvSpPr txBox="1">
            <a:spLocks noChangeArrowheads="1"/>
          </p:cNvSpPr>
          <p:nvPr/>
        </p:nvSpPr>
        <p:spPr bwMode="auto">
          <a:xfrm>
            <a:off x="1536259" y="1517157"/>
            <a:ext cx="10093778" cy="4373690"/>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0000"/>
              </a:lnSpc>
              <a:spcBef>
                <a:spcPct val="0"/>
              </a:spcBef>
              <a:buClr>
                <a:schemeClr val="tx2"/>
              </a:buClr>
              <a:buNone/>
              <a:defRPr/>
            </a:pPr>
            <a:r>
              <a:rPr lang="zh-CN" altLang="en-US" sz="3200" b="1" dirty="0">
                <a:solidFill>
                  <a:schemeClr val="tx2"/>
                </a:solidFill>
                <a:latin typeface="+mj-lt"/>
                <a:ea typeface="+mj-ea"/>
                <a:cs typeface="+mj-cs"/>
              </a:rPr>
              <a:t>（</a:t>
            </a:r>
            <a:r>
              <a:rPr lang="en-US" altLang="zh-CN" sz="3200" b="1" dirty="0">
                <a:solidFill>
                  <a:schemeClr val="tx2"/>
                </a:solidFill>
                <a:latin typeface="+mj-lt"/>
                <a:ea typeface="+mj-ea"/>
                <a:cs typeface="+mj-cs"/>
              </a:rPr>
              <a:t>4</a:t>
            </a:r>
            <a:r>
              <a:rPr lang="zh-CN" altLang="en-US" sz="3200" b="1" dirty="0">
                <a:solidFill>
                  <a:schemeClr val="tx2"/>
                </a:solidFill>
                <a:latin typeface="+mj-lt"/>
                <a:ea typeface="+mj-ea"/>
                <a:cs typeface="+mj-cs"/>
              </a:rPr>
              <a:t>）误差来源</a:t>
            </a:r>
            <a:endParaRPr lang="en-US" altLang="zh-CN" sz="3200" b="1" dirty="0">
              <a:solidFill>
                <a:schemeClr val="tx2"/>
              </a:solidFill>
              <a:latin typeface="+mj-lt"/>
              <a:ea typeface="+mj-ea"/>
              <a:cs typeface="+mj-cs"/>
            </a:endParaRPr>
          </a:p>
          <a:p>
            <a:pPr algn="just">
              <a:lnSpc>
                <a:spcPct val="160000"/>
              </a:lnSpc>
              <a:spcBef>
                <a:spcPct val="20000"/>
              </a:spcBef>
            </a:pPr>
            <a:r>
              <a:rPr kumimoji="1" lang="en-US" altLang="zh-CN" sz="3200" b="1" dirty="0">
                <a:solidFill>
                  <a:schemeClr val="tx2"/>
                </a:solidFill>
                <a:latin typeface="楷体_GB2312" pitchFamily="49" charset="-122"/>
                <a:ea typeface="楷体_GB2312" pitchFamily="49" charset="-122"/>
              </a:rPr>
              <a:t>a.</a:t>
            </a:r>
            <a:r>
              <a:rPr kumimoji="1" lang="zh-CN" altLang="en-US" sz="3200" b="1" dirty="0">
                <a:solidFill>
                  <a:schemeClr val="tx2"/>
                </a:solidFill>
                <a:latin typeface="楷体_GB2312" pitchFamily="49" charset="-122"/>
                <a:ea typeface="楷体_GB2312" pitchFamily="49" charset="-122"/>
              </a:rPr>
              <a:t>理论上的近似、假设</a:t>
            </a:r>
          </a:p>
          <a:p>
            <a:pPr algn="just">
              <a:lnSpc>
                <a:spcPct val="160000"/>
              </a:lnSpc>
              <a:spcBef>
                <a:spcPct val="20000"/>
              </a:spcBef>
            </a:pPr>
            <a:r>
              <a:rPr kumimoji="1" lang="en-US" altLang="zh-CN" sz="3200" b="1" dirty="0">
                <a:solidFill>
                  <a:schemeClr val="tx2"/>
                </a:solidFill>
                <a:latin typeface="楷体_GB2312" pitchFamily="49" charset="-122"/>
                <a:ea typeface="楷体_GB2312" pitchFamily="49" charset="-122"/>
              </a:rPr>
              <a:t>b.</a:t>
            </a:r>
            <a:r>
              <a:rPr kumimoji="1" lang="zh-CN" altLang="en-US" sz="3200" b="1" dirty="0">
                <a:solidFill>
                  <a:schemeClr val="tx2"/>
                </a:solidFill>
                <a:latin typeface="楷体_GB2312" pitchFamily="49" charset="-122"/>
                <a:ea typeface="楷体_GB2312" pitchFamily="49" charset="-122"/>
              </a:rPr>
              <a:t>仪器的准确度</a:t>
            </a:r>
          </a:p>
          <a:p>
            <a:pPr algn="just">
              <a:lnSpc>
                <a:spcPct val="160000"/>
              </a:lnSpc>
              <a:spcBef>
                <a:spcPct val="20000"/>
              </a:spcBef>
            </a:pPr>
            <a:r>
              <a:rPr kumimoji="1" lang="en-US" altLang="zh-CN" sz="3200" b="1" dirty="0">
                <a:solidFill>
                  <a:schemeClr val="tx2"/>
                </a:solidFill>
                <a:latin typeface="楷体_GB2312" pitchFamily="49" charset="-122"/>
                <a:ea typeface="楷体_GB2312" pitchFamily="49" charset="-122"/>
              </a:rPr>
              <a:t>c.</a:t>
            </a:r>
            <a:r>
              <a:rPr kumimoji="1" lang="zh-CN" altLang="en-US" sz="3200" b="1" dirty="0">
                <a:solidFill>
                  <a:schemeClr val="tx2"/>
                </a:solidFill>
                <a:latin typeface="楷体_GB2312" pitchFamily="49" charset="-122"/>
                <a:ea typeface="楷体_GB2312" pitchFamily="49" charset="-122"/>
              </a:rPr>
              <a:t>实验装置 </a:t>
            </a:r>
          </a:p>
          <a:p>
            <a:pPr algn="just">
              <a:lnSpc>
                <a:spcPct val="160000"/>
              </a:lnSpc>
              <a:spcBef>
                <a:spcPct val="20000"/>
              </a:spcBef>
            </a:pPr>
            <a:r>
              <a:rPr kumimoji="1" lang="en-US" altLang="zh-CN" sz="3200" b="1" dirty="0">
                <a:solidFill>
                  <a:schemeClr val="tx2"/>
                </a:solidFill>
                <a:latin typeface="楷体_GB2312" pitchFamily="49" charset="-122"/>
                <a:ea typeface="楷体_GB2312" pitchFamily="49" charset="-122"/>
              </a:rPr>
              <a:t>d.</a:t>
            </a:r>
            <a:r>
              <a:rPr kumimoji="1" lang="zh-CN" altLang="en-US" sz="3200" b="1" dirty="0">
                <a:solidFill>
                  <a:schemeClr val="tx2"/>
                </a:solidFill>
                <a:latin typeface="楷体_GB2312" pitchFamily="49" charset="-122"/>
                <a:ea typeface="楷体_GB2312" pitchFamily="49" charset="-122"/>
              </a:rPr>
              <a:t>实验条件的变化</a:t>
            </a:r>
          </a:p>
          <a:p>
            <a:pPr algn="just">
              <a:lnSpc>
                <a:spcPct val="160000"/>
              </a:lnSpc>
              <a:spcBef>
                <a:spcPct val="20000"/>
              </a:spcBef>
            </a:pPr>
            <a:r>
              <a:rPr kumimoji="1" lang="en-US" altLang="zh-CN" sz="3200" b="1" dirty="0">
                <a:solidFill>
                  <a:schemeClr val="tx2"/>
                </a:solidFill>
                <a:latin typeface="楷体_GB2312" pitchFamily="49" charset="-122"/>
                <a:ea typeface="楷体_GB2312" pitchFamily="49" charset="-122"/>
              </a:rPr>
              <a:t>e.</a:t>
            </a:r>
            <a:r>
              <a:rPr kumimoji="1" lang="zh-CN" altLang="en-US" sz="3200" b="1" dirty="0">
                <a:solidFill>
                  <a:schemeClr val="tx2"/>
                </a:solidFill>
                <a:latin typeface="楷体_GB2312" pitchFamily="49" charset="-122"/>
                <a:ea typeface="楷体_GB2312" pitchFamily="49" charset="-122"/>
              </a:rPr>
              <a:t>观察者和监视器</a:t>
            </a:r>
          </a:p>
          <a:p>
            <a:pPr marL="0" indent="0">
              <a:lnSpc>
                <a:spcPct val="110000"/>
              </a:lnSpc>
              <a:spcBef>
                <a:spcPct val="0"/>
              </a:spcBef>
              <a:buClr>
                <a:schemeClr val="tx2"/>
              </a:buClr>
              <a:buNone/>
              <a:defRPr/>
            </a:pPr>
            <a:endParaRPr lang="zh-CN" altLang="en-US" sz="3200" b="1" dirty="0">
              <a:solidFill>
                <a:schemeClr val="tx2"/>
              </a:solidFill>
              <a:latin typeface="+mj-lt"/>
              <a:ea typeface="+mj-ea"/>
              <a:cs typeface="+mj-cs"/>
            </a:endParaRPr>
          </a:p>
          <a:p>
            <a:pPr fontAlgn="auto">
              <a:lnSpc>
                <a:spcPct val="150000"/>
              </a:lnSpc>
              <a:buFont typeface="Wingdings" panose="05000000000000000000" pitchFamily="2" charset="2"/>
              <a:buNone/>
              <a:defRPr/>
            </a:pPr>
            <a:endParaRPr lang="zh-CN" altLang="en-US" sz="3200" dirty="0">
              <a:ea typeface="楷体_GB2312" pitchFamily="49" charset="-122"/>
            </a:endParaRPr>
          </a:p>
          <a:p>
            <a:pPr fontAlgn="auto">
              <a:lnSpc>
                <a:spcPct val="150000"/>
              </a:lnSpc>
              <a:buFont typeface="Wingdings" panose="05000000000000000000" pitchFamily="2" charset="2"/>
              <a:buNone/>
              <a:defRPr/>
            </a:pPr>
            <a:endParaRPr lang="zh-CN" altLang="en-US" sz="3200" dirty="0">
              <a:ea typeface="楷体_GB2312" pitchFamily="49" charset="-122"/>
            </a:endParaRPr>
          </a:p>
        </p:txBody>
      </p:sp>
    </p:spTree>
    <p:custDataLst>
      <p:tags r:id="rId1"/>
    </p:custDataLst>
    <p:extLst>
      <p:ext uri="{BB962C8B-B14F-4D97-AF65-F5344CB8AC3E}">
        <p14:creationId xmlns:p14="http://schemas.microsoft.com/office/powerpoint/2010/main" val="158702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1900687" y="540649"/>
            <a:ext cx="7772400" cy="1143000"/>
          </a:xfrm>
        </p:spPr>
        <p:txBody>
          <a:bodyPr/>
          <a:lstStyle/>
          <a:p>
            <a:pPr eaLnBrk="1" hangingPunct="1"/>
            <a:r>
              <a:rPr lang="zh-CN" altLang="en-US" sz="4800" b="1" dirty="0"/>
              <a:t>绪论课的主要内容</a:t>
            </a:r>
          </a:p>
        </p:txBody>
      </p:sp>
      <p:sp>
        <p:nvSpPr>
          <p:cNvPr id="6147" name="Rectangle 3"/>
          <p:cNvSpPr>
            <a:spLocks noGrp="1" noChangeArrowheads="1"/>
          </p:cNvSpPr>
          <p:nvPr>
            <p:ph type="body" idx="4294967295"/>
          </p:nvPr>
        </p:nvSpPr>
        <p:spPr>
          <a:xfrm>
            <a:off x="1240347" y="1951997"/>
            <a:ext cx="8950325" cy="4019550"/>
          </a:xfrm>
        </p:spPr>
        <p:txBody>
          <a:bodyPr rtlCol="0">
            <a:normAutofit/>
          </a:bodyPr>
          <a:lstStyle/>
          <a:p>
            <a:pPr>
              <a:lnSpc>
                <a:spcPct val="150000"/>
              </a:lnSpc>
              <a:buFont typeface="Wingdings 3" charset="2"/>
              <a:buChar char=""/>
              <a:defRPr/>
            </a:pPr>
            <a:r>
              <a:rPr lang="en-US" altLang="zh-CN" sz="4400" b="1" dirty="0">
                <a:solidFill>
                  <a:schemeClr val="hlink"/>
                </a:solidFill>
              </a:rPr>
              <a:t>1 </a:t>
            </a:r>
            <a:r>
              <a:rPr lang="zh-CN" altLang="en-US" sz="4400" b="1" dirty="0">
                <a:solidFill>
                  <a:schemeClr val="hlink"/>
                </a:solidFill>
              </a:rPr>
              <a:t>物理实验的地位、作用和目标</a:t>
            </a:r>
          </a:p>
          <a:p>
            <a:pPr>
              <a:buFont typeface="Wingdings 3" charset="2"/>
              <a:buChar char=""/>
              <a:defRPr/>
            </a:pPr>
            <a:r>
              <a:rPr lang="en-US" altLang="zh-CN" sz="4400" b="1" dirty="0">
                <a:solidFill>
                  <a:schemeClr val="tx1">
                    <a:lumMod val="75000"/>
                    <a:lumOff val="25000"/>
                  </a:schemeClr>
                </a:solidFill>
              </a:rPr>
              <a:t>2 </a:t>
            </a:r>
            <a:r>
              <a:rPr lang="zh-CN" altLang="en-US" sz="4400" b="1" dirty="0">
                <a:solidFill>
                  <a:schemeClr val="tx1">
                    <a:lumMod val="75000"/>
                    <a:lumOff val="25000"/>
                  </a:schemeClr>
                </a:solidFill>
              </a:rPr>
              <a:t>物理实验课的基本要求</a:t>
            </a:r>
            <a:endParaRPr lang="en-US" altLang="zh-CN" sz="4400" b="1" dirty="0">
              <a:solidFill>
                <a:schemeClr val="tx1">
                  <a:lumMod val="75000"/>
                  <a:lumOff val="25000"/>
                </a:schemeClr>
              </a:solidFill>
            </a:endParaRPr>
          </a:p>
          <a:p>
            <a:pPr>
              <a:buFont typeface="Wingdings 3" charset="2"/>
              <a:buChar char=""/>
              <a:defRPr/>
            </a:pPr>
            <a:r>
              <a:rPr lang="en-US" altLang="zh-CN" sz="4400" b="1" dirty="0">
                <a:solidFill>
                  <a:schemeClr val="tx1">
                    <a:lumMod val="75000"/>
                    <a:lumOff val="25000"/>
                  </a:schemeClr>
                </a:solidFill>
              </a:rPr>
              <a:t>3 </a:t>
            </a:r>
            <a:r>
              <a:rPr lang="zh-CN" altLang="en-US" sz="4400" b="1" dirty="0">
                <a:solidFill>
                  <a:schemeClr val="tx1">
                    <a:lumMod val="75000"/>
                    <a:lumOff val="25000"/>
                  </a:schemeClr>
                </a:solidFill>
              </a:rPr>
              <a:t>物理实验课程的考核</a:t>
            </a:r>
          </a:p>
          <a:p>
            <a:pPr>
              <a:buFont typeface="Wingdings 3" charset="2"/>
              <a:buChar char=""/>
              <a:defRPr/>
            </a:pPr>
            <a:r>
              <a:rPr lang="en-US" altLang="zh-CN" sz="4400" b="1" dirty="0">
                <a:solidFill>
                  <a:schemeClr val="tx1">
                    <a:lumMod val="75000"/>
                    <a:lumOff val="25000"/>
                  </a:schemeClr>
                </a:solidFill>
              </a:rPr>
              <a:t>4 </a:t>
            </a:r>
            <a:r>
              <a:rPr lang="zh-CN" altLang="en-US" sz="4400" b="1" dirty="0">
                <a:solidFill>
                  <a:schemeClr val="tx1">
                    <a:lumMod val="75000"/>
                    <a:lumOff val="25000"/>
                  </a:schemeClr>
                </a:solidFill>
              </a:rPr>
              <a:t>物理实验的基础知识</a:t>
            </a:r>
          </a:p>
        </p:txBody>
      </p:sp>
    </p:spTree>
    <p:extLst>
      <p:ext uri="{BB962C8B-B14F-4D97-AF65-F5344CB8AC3E}">
        <p14:creationId xmlns:p14="http://schemas.microsoft.com/office/powerpoint/2010/main" val="17769223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3"/>
          <p:cNvSpPr txBox="1">
            <a:spLocks noChangeArrowheads="1"/>
          </p:cNvSpPr>
          <p:nvPr/>
        </p:nvSpPr>
        <p:spPr>
          <a:xfrm>
            <a:off x="1589537" y="1404250"/>
            <a:ext cx="7772400" cy="4824413"/>
          </a:xfrm>
          <a:prstGeom prst="rect">
            <a:avLst/>
          </a:prstGeom>
        </p:spPr>
        <p:txBody>
          <a:bodyPr>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0000"/>
              </a:lnSpc>
              <a:spcBef>
                <a:spcPct val="0"/>
              </a:spcBef>
              <a:buClr>
                <a:schemeClr val="tx2"/>
              </a:buClr>
              <a:buNone/>
              <a:defRPr/>
            </a:pPr>
            <a:r>
              <a:rPr lang="zh-CN" altLang="en-US" sz="3200" b="1" dirty="0">
                <a:solidFill>
                  <a:schemeClr val="tx2"/>
                </a:solidFill>
                <a:latin typeface="+mj-lt"/>
                <a:ea typeface="+mj-ea"/>
                <a:cs typeface="+mj-cs"/>
              </a:rPr>
              <a:t>（</a:t>
            </a:r>
            <a:r>
              <a:rPr lang="en-US" altLang="zh-CN" sz="3200" b="1" dirty="0">
                <a:solidFill>
                  <a:schemeClr val="tx2"/>
                </a:solidFill>
                <a:latin typeface="+mj-lt"/>
                <a:ea typeface="+mj-ea"/>
                <a:cs typeface="+mj-cs"/>
              </a:rPr>
              <a:t>5</a:t>
            </a:r>
            <a:r>
              <a:rPr lang="zh-CN" altLang="en-US" sz="3200" b="1" dirty="0">
                <a:solidFill>
                  <a:schemeClr val="tx2"/>
                </a:solidFill>
                <a:latin typeface="+mj-lt"/>
                <a:ea typeface="+mj-ea"/>
                <a:cs typeface="+mj-cs"/>
              </a:rPr>
              <a:t>）误差的分类</a:t>
            </a:r>
          </a:p>
          <a:p>
            <a:pPr marL="0" indent="0">
              <a:lnSpc>
                <a:spcPct val="150000"/>
              </a:lnSpc>
              <a:buNone/>
              <a:defRPr/>
            </a:pPr>
            <a:r>
              <a:rPr lang="zh-CN" altLang="en-US" sz="3200" b="1" dirty="0">
                <a:solidFill>
                  <a:schemeClr val="accent1">
                    <a:lumMod val="60000"/>
                    <a:lumOff val="40000"/>
                  </a:schemeClr>
                </a:solidFill>
                <a:ea typeface="楷体_GB2312" pitchFamily="49" charset="-122"/>
              </a:rPr>
              <a:t>误差性质分类</a:t>
            </a:r>
            <a:endParaRPr lang="en-US" altLang="zh-CN" sz="3200" b="1" dirty="0">
              <a:solidFill>
                <a:schemeClr val="accent1">
                  <a:lumMod val="60000"/>
                  <a:lumOff val="40000"/>
                </a:schemeClr>
              </a:solidFill>
              <a:ea typeface="楷体_GB2312" pitchFamily="49" charset="-122"/>
            </a:endParaRPr>
          </a:p>
          <a:p>
            <a:pPr fontAlgn="auto">
              <a:lnSpc>
                <a:spcPct val="150000"/>
              </a:lnSpc>
              <a:buFont typeface="Wingdings" panose="05000000000000000000" pitchFamily="2" charset="2"/>
              <a:buChar char="Ø"/>
              <a:defRPr/>
            </a:pPr>
            <a:r>
              <a:rPr lang="zh-CN" altLang="en-US" sz="3200" dirty="0">
                <a:ea typeface="楷体_GB2312" pitchFamily="49" charset="-122"/>
              </a:rPr>
              <a:t>系统误差</a:t>
            </a:r>
            <a:endParaRPr lang="en-US" altLang="zh-CN" sz="3200" dirty="0">
              <a:ea typeface="楷体_GB2312" pitchFamily="49" charset="-122"/>
            </a:endParaRPr>
          </a:p>
          <a:p>
            <a:pPr fontAlgn="auto">
              <a:lnSpc>
                <a:spcPct val="150000"/>
              </a:lnSpc>
              <a:buFont typeface="Wingdings" panose="05000000000000000000" pitchFamily="2" charset="2"/>
              <a:buChar char="Ø"/>
              <a:defRPr/>
            </a:pPr>
            <a:r>
              <a:rPr lang="zh-CN" altLang="en-US" sz="3200" dirty="0">
                <a:ea typeface="楷体_GB2312" pitchFamily="49" charset="-122"/>
              </a:rPr>
              <a:t>随机误差 （偶然误差）</a:t>
            </a:r>
            <a:endParaRPr lang="en-US" altLang="zh-CN" sz="3200" dirty="0">
              <a:ea typeface="楷体_GB2312" pitchFamily="49" charset="-122"/>
            </a:endParaRPr>
          </a:p>
          <a:p>
            <a:pPr marL="0" indent="0">
              <a:lnSpc>
                <a:spcPct val="150000"/>
              </a:lnSpc>
              <a:buNone/>
              <a:defRPr/>
            </a:pPr>
            <a:r>
              <a:rPr lang="zh-CN" altLang="en-US" sz="3200" b="1" dirty="0">
                <a:solidFill>
                  <a:schemeClr val="accent1">
                    <a:lumMod val="60000"/>
                    <a:lumOff val="40000"/>
                  </a:schemeClr>
                </a:solidFill>
                <a:ea typeface="楷体_GB2312" pitchFamily="49" charset="-122"/>
              </a:rPr>
              <a:t>计算方法分类</a:t>
            </a:r>
            <a:endParaRPr lang="en-US" altLang="zh-CN" sz="3200" b="1" dirty="0">
              <a:solidFill>
                <a:schemeClr val="accent1">
                  <a:lumMod val="60000"/>
                  <a:lumOff val="40000"/>
                </a:schemeClr>
              </a:solidFill>
              <a:ea typeface="楷体_GB2312" pitchFamily="49" charset="-122"/>
            </a:endParaRPr>
          </a:p>
          <a:p>
            <a:pPr fontAlgn="auto">
              <a:lnSpc>
                <a:spcPct val="150000"/>
              </a:lnSpc>
              <a:buFont typeface="Wingdings" panose="05000000000000000000" pitchFamily="2" charset="2"/>
              <a:buChar char="Ø"/>
              <a:defRPr/>
            </a:pPr>
            <a:r>
              <a:rPr lang="zh-CN" altLang="en-US" sz="3200" dirty="0">
                <a:ea typeface="楷体_GB2312" pitchFamily="49" charset="-122"/>
              </a:rPr>
              <a:t>绝对误差</a:t>
            </a:r>
            <a:endParaRPr lang="en-US" altLang="zh-CN" sz="3200" dirty="0">
              <a:ea typeface="楷体_GB2312" pitchFamily="49" charset="-122"/>
            </a:endParaRPr>
          </a:p>
          <a:p>
            <a:pPr fontAlgn="auto">
              <a:lnSpc>
                <a:spcPct val="150000"/>
              </a:lnSpc>
              <a:buFont typeface="Wingdings" panose="05000000000000000000" pitchFamily="2" charset="2"/>
              <a:buChar char="Ø"/>
              <a:defRPr/>
            </a:pPr>
            <a:r>
              <a:rPr lang="zh-CN" altLang="en-US" sz="3200" dirty="0">
                <a:ea typeface="楷体_GB2312" pitchFamily="49" charset="-122"/>
              </a:rPr>
              <a:t>相对误差</a:t>
            </a:r>
          </a:p>
          <a:p>
            <a:pPr fontAlgn="auto">
              <a:lnSpc>
                <a:spcPct val="150000"/>
              </a:lnSpc>
              <a:buFont typeface="Wingdings" panose="05000000000000000000" pitchFamily="2" charset="2"/>
              <a:buNone/>
              <a:defRPr/>
            </a:pPr>
            <a:endParaRPr lang="zh-CN" altLang="en-US" sz="3200" dirty="0">
              <a:ea typeface="楷体_GB2312" pitchFamily="49" charset="-122"/>
            </a:endParaRPr>
          </a:p>
          <a:p>
            <a:pPr fontAlgn="auto">
              <a:lnSpc>
                <a:spcPct val="150000"/>
              </a:lnSpc>
              <a:buFont typeface="Wingdings" panose="05000000000000000000" pitchFamily="2" charset="2"/>
              <a:buNone/>
              <a:defRPr/>
            </a:pPr>
            <a:endParaRPr lang="zh-CN" altLang="en-US" sz="3200" dirty="0">
              <a:ea typeface="楷体_GB2312" pitchFamily="49" charset="-122"/>
            </a:endParaRPr>
          </a:p>
        </p:txBody>
      </p:sp>
      <p:sp>
        <p:nvSpPr>
          <p:cNvPr id="46083" name="Rectangle 2"/>
          <p:cNvSpPr txBox="1">
            <a:spLocks noChangeArrowheads="1"/>
          </p:cNvSpPr>
          <p:nvPr/>
        </p:nvSpPr>
        <p:spPr bwMode="auto">
          <a:xfrm>
            <a:off x="1938068" y="672890"/>
            <a:ext cx="7772400" cy="83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4.1.1  </a:t>
            </a:r>
            <a:r>
              <a:rPr lang="zh-CN" altLang="en-US" sz="3600" b="1" dirty="0">
                <a:solidFill>
                  <a:srgbClr val="262626"/>
                </a:solidFill>
              </a:rPr>
              <a:t>测量与误差</a:t>
            </a:r>
          </a:p>
        </p:txBody>
      </p:sp>
    </p:spTree>
    <p:custDataLst>
      <p:tags r:id="rId1"/>
    </p:custDataLst>
    <p:extLst>
      <p:ext uri="{BB962C8B-B14F-4D97-AF65-F5344CB8AC3E}">
        <p14:creationId xmlns:p14="http://schemas.microsoft.com/office/powerpoint/2010/main" val="41403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1069675" y="1484313"/>
            <a:ext cx="10237233" cy="4868862"/>
          </a:xfrm>
        </p:spPr>
        <p:txBody>
          <a:bodyPr rtlCol="0">
            <a:noAutofit/>
          </a:bodyPr>
          <a:lstStyle/>
          <a:p>
            <a:pPr marL="0" indent="0">
              <a:lnSpc>
                <a:spcPct val="110000"/>
              </a:lnSpc>
              <a:buClr>
                <a:schemeClr val="tx2"/>
              </a:buClr>
              <a:buNone/>
              <a:defRPr/>
            </a:pPr>
            <a:r>
              <a:rPr lang="zh-CN" altLang="en-US" sz="3200" b="1" dirty="0">
                <a:latin typeface="楷体_GB2312" pitchFamily="49" charset="-122"/>
                <a:ea typeface="楷体_GB2312" pitchFamily="49" charset="-122"/>
              </a:rPr>
              <a:t>系统误差</a:t>
            </a:r>
            <a:endParaRPr lang="en-US" altLang="zh-CN" sz="3200" b="1" dirty="0">
              <a:latin typeface="楷体_GB2312" pitchFamily="49" charset="-122"/>
              <a:ea typeface="楷体_GB2312" pitchFamily="49" charset="-122"/>
            </a:endParaRPr>
          </a:p>
          <a:p>
            <a:pPr>
              <a:lnSpc>
                <a:spcPct val="110000"/>
              </a:lnSpc>
              <a:buClr>
                <a:schemeClr val="tx2"/>
              </a:buClr>
              <a:buFont typeface="Wingdings" panose="05000000000000000000" pitchFamily="2" charset="2"/>
              <a:buChar char="Ø"/>
              <a:defRPr/>
            </a:pPr>
            <a:r>
              <a:rPr lang="zh-CN" altLang="en-US" sz="3200" b="1" dirty="0">
                <a:ea typeface="楷体_GB2312" pitchFamily="49" charset="-122"/>
              </a:rPr>
              <a:t>特点</a:t>
            </a:r>
            <a:r>
              <a:rPr lang="zh-CN" altLang="en-US" sz="3200" dirty="0">
                <a:ea typeface="楷体_GB2312" pitchFamily="49" charset="-122"/>
              </a:rPr>
              <a:t>：</a:t>
            </a:r>
            <a:r>
              <a:rPr lang="zh-CN" altLang="en-US" sz="2800" dirty="0">
                <a:latin typeface="楷体_GB2312" pitchFamily="49" charset="-122"/>
                <a:ea typeface="楷体_GB2312" pitchFamily="49" charset="-122"/>
              </a:rPr>
              <a:t>相同条件下，</a:t>
            </a:r>
            <a:r>
              <a:rPr lang="zh-CN" altLang="en-US" sz="2800" b="1" dirty="0">
                <a:latin typeface="楷体_GB2312" pitchFamily="49" charset="-122"/>
                <a:ea typeface="楷体_GB2312" pitchFamily="49" charset="-122"/>
              </a:rPr>
              <a:t>同一</a:t>
            </a:r>
            <a:r>
              <a:rPr lang="zh-CN" altLang="en-US" sz="2800" dirty="0">
                <a:latin typeface="楷体_GB2312" pitchFamily="49" charset="-122"/>
                <a:ea typeface="楷体_GB2312" pitchFamily="49" charset="-122"/>
              </a:rPr>
              <a:t>物理量</a:t>
            </a:r>
            <a:r>
              <a:rPr lang="zh-CN" altLang="en-US" sz="2800" b="1" dirty="0">
                <a:latin typeface="楷体_GB2312" pitchFamily="49" charset="-122"/>
                <a:ea typeface="楷体_GB2312" pitchFamily="49" charset="-122"/>
              </a:rPr>
              <a:t>多次测量</a:t>
            </a:r>
            <a:r>
              <a:rPr lang="zh-CN" altLang="en-US" sz="2800" dirty="0">
                <a:latin typeface="楷体_GB2312" pitchFamily="49" charset="-122"/>
                <a:ea typeface="楷体_GB2312" pitchFamily="49" charset="-122"/>
              </a:rPr>
              <a:t>时</a:t>
            </a:r>
            <a:r>
              <a:rPr lang="en-US" altLang="zh-CN" sz="2800" dirty="0">
                <a:latin typeface="楷体_GB2312" pitchFamily="49" charset="-122"/>
                <a:ea typeface="楷体_GB2312" pitchFamily="49" charset="-122"/>
              </a:rPr>
              <a:t>,</a:t>
            </a:r>
            <a:r>
              <a:rPr lang="en-US" altLang="zh-CN" sz="2800" i="1" dirty="0">
                <a:solidFill>
                  <a:srgbClr val="00B050"/>
                </a:solidFill>
                <a:ea typeface="楷体_GB2312" pitchFamily="49" charset="-122"/>
              </a:rPr>
              <a:t> </a:t>
            </a:r>
            <a:r>
              <a:rPr lang="el-GR" altLang="zh-CN" sz="2800" i="1" dirty="0">
                <a:solidFill>
                  <a:srgbClr val="00B050"/>
                </a:solidFill>
                <a:latin typeface="Times New Roman" panose="02020603050405020304" pitchFamily="18" charset="0"/>
                <a:ea typeface="楷体_GB2312" pitchFamily="49" charset="-122"/>
                <a:cs typeface="Times New Roman" panose="02020603050405020304" pitchFamily="18" charset="0"/>
              </a:rPr>
              <a:t>Δ</a:t>
            </a:r>
            <a:r>
              <a:rPr lang="zh-CN" altLang="en-US" sz="2800" i="1" dirty="0">
                <a:solidFill>
                  <a:srgbClr val="00B050"/>
                </a:solidFill>
                <a:latin typeface="Times New Roman" panose="02020603050405020304" pitchFamily="18" charset="0"/>
                <a:ea typeface="楷体_GB2312" pitchFamily="49" charset="-122"/>
                <a:cs typeface="Times New Roman" panose="02020603050405020304" pitchFamily="18" charset="0"/>
              </a:rPr>
              <a:t> </a:t>
            </a:r>
            <a:r>
              <a:rPr lang="en-US" altLang="zh-CN" sz="2800" i="1" dirty="0">
                <a:solidFill>
                  <a:srgbClr val="00B050"/>
                </a:solidFill>
                <a:latin typeface="Times New Roman" panose="02020603050405020304" pitchFamily="18" charset="0"/>
                <a:ea typeface="楷体_GB2312" pitchFamily="49" charset="-122"/>
                <a:cs typeface="Times New Roman" panose="02020603050405020304" pitchFamily="18" charset="0"/>
              </a:rPr>
              <a:t>X</a:t>
            </a:r>
            <a:r>
              <a:rPr lang="zh-CN" altLang="en-US" sz="2800" dirty="0">
                <a:solidFill>
                  <a:schemeClr val="hlink"/>
                </a:solidFill>
                <a:latin typeface="楷体_GB2312" pitchFamily="49" charset="-122"/>
                <a:ea typeface="楷体_GB2312" pitchFamily="49" charset="-122"/>
              </a:rPr>
              <a:t>大小和符号不变</a:t>
            </a:r>
            <a:r>
              <a:rPr lang="zh-CN" altLang="en-US" sz="2800" dirty="0">
                <a:latin typeface="楷体_GB2312" pitchFamily="49" charset="-122"/>
                <a:ea typeface="楷体_GB2312" pitchFamily="49" charset="-122"/>
              </a:rPr>
              <a:t>或</a:t>
            </a:r>
            <a:r>
              <a:rPr lang="zh-CN" altLang="en-US" sz="2800" dirty="0">
                <a:solidFill>
                  <a:schemeClr val="hlink"/>
                </a:solidFill>
                <a:latin typeface="楷体_GB2312" pitchFamily="49" charset="-122"/>
                <a:ea typeface="楷体_GB2312" pitchFamily="49" charset="-122"/>
              </a:rPr>
              <a:t>按一定规律</a:t>
            </a:r>
            <a:r>
              <a:rPr lang="zh-CN" altLang="en-US" sz="2800" dirty="0">
                <a:latin typeface="楷体_GB2312" pitchFamily="49" charset="-122"/>
                <a:ea typeface="楷体_GB2312" pitchFamily="49" charset="-122"/>
              </a:rPr>
              <a:t>变化。</a:t>
            </a:r>
            <a:endParaRPr lang="en-US" altLang="zh-CN" sz="2800" dirty="0">
              <a:latin typeface="楷体_GB2312" pitchFamily="49" charset="-122"/>
              <a:ea typeface="楷体_GB2312" pitchFamily="49" charset="-122"/>
            </a:endParaRPr>
          </a:p>
          <a:p>
            <a:pPr>
              <a:lnSpc>
                <a:spcPct val="110000"/>
              </a:lnSpc>
              <a:buClr>
                <a:schemeClr val="tx2"/>
              </a:buClr>
              <a:buFont typeface="Wingdings" panose="05000000000000000000" pitchFamily="2" charset="2"/>
              <a:buChar char="Ø"/>
              <a:defRPr/>
            </a:pPr>
            <a:r>
              <a:rPr lang="zh-CN" altLang="en-US" sz="3200" b="1" dirty="0">
                <a:ea typeface="楷体_GB2312" pitchFamily="49" charset="-122"/>
              </a:rPr>
              <a:t>来源</a:t>
            </a:r>
            <a:r>
              <a:rPr lang="zh-CN" altLang="en-US" sz="3200" dirty="0">
                <a:ea typeface="楷体_GB2312" pitchFamily="49" charset="-122"/>
              </a:rPr>
              <a:t>：</a:t>
            </a:r>
            <a:r>
              <a:rPr lang="zh-CN" altLang="en-US" sz="2800" dirty="0">
                <a:ea typeface="楷体_GB2312" pitchFamily="49" charset="-122"/>
              </a:rPr>
              <a:t>仪器缺陷、理论与方法的不完善（伏安法测电阻）、环境因素影响（温度）、测量者习惯和偏向（直尺）。</a:t>
            </a:r>
            <a:endParaRPr lang="en-US" altLang="zh-CN" sz="2800" dirty="0">
              <a:ea typeface="楷体_GB2312" pitchFamily="49" charset="-122"/>
            </a:endParaRPr>
          </a:p>
          <a:p>
            <a:pPr>
              <a:lnSpc>
                <a:spcPct val="110000"/>
              </a:lnSpc>
              <a:buClr>
                <a:schemeClr val="tx2"/>
              </a:buClr>
              <a:buFont typeface="Wingdings" panose="05000000000000000000" pitchFamily="2" charset="2"/>
              <a:buChar char="Ø"/>
              <a:defRPr/>
            </a:pPr>
            <a:r>
              <a:rPr lang="zh-CN" altLang="en-US" sz="3200" b="1" dirty="0">
                <a:solidFill>
                  <a:schemeClr val="folHlink"/>
                </a:solidFill>
                <a:ea typeface="楷体_GB2312" pitchFamily="49" charset="-122"/>
              </a:rPr>
              <a:t>减小或消除</a:t>
            </a:r>
            <a:r>
              <a:rPr lang="zh-CN" altLang="en-US" sz="3200" dirty="0">
                <a:ea typeface="楷体_GB2312" pitchFamily="49" charset="-122"/>
              </a:rPr>
              <a:t>方法：</a:t>
            </a:r>
            <a:r>
              <a:rPr lang="en-US" altLang="zh-CN" sz="3200" dirty="0">
                <a:ea typeface="楷体_GB2312" pitchFamily="49" charset="-122"/>
              </a:rPr>
              <a:t> </a:t>
            </a:r>
            <a:r>
              <a:rPr lang="zh-CN" altLang="en-US" sz="2800" dirty="0">
                <a:ea typeface="楷体_GB2312" pitchFamily="49" charset="-122"/>
              </a:rPr>
              <a:t>具体情况具体分析，对症下药。</a:t>
            </a:r>
            <a:r>
              <a:rPr lang="zh-CN" altLang="en-US" sz="2800" b="1" dirty="0">
                <a:solidFill>
                  <a:schemeClr val="folHlink"/>
                </a:solidFill>
              </a:rPr>
              <a:t>多次测量无法减小或消除系统误差</a:t>
            </a:r>
          </a:p>
          <a:p>
            <a:pPr>
              <a:lnSpc>
                <a:spcPct val="80000"/>
              </a:lnSpc>
              <a:buClrTx/>
              <a:buNone/>
              <a:defRPr/>
            </a:pPr>
            <a:endParaRPr lang="zh-CN" altLang="en-US" sz="3200" dirty="0">
              <a:ea typeface="楷体_GB2312" pitchFamily="49" charset="-122"/>
            </a:endParaRPr>
          </a:p>
          <a:p>
            <a:pPr lvl="1">
              <a:lnSpc>
                <a:spcPct val="80000"/>
              </a:lnSpc>
              <a:buClr>
                <a:schemeClr val="tx2"/>
              </a:buClr>
              <a:buNone/>
              <a:defRPr/>
            </a:pPr>
            <a:endParaRPr lang="zh-CN" altLang="en-US" sz="3200" dirty="0">
              <a:latin typeface="楷体_GB2312" pitchFamily="49" charset="-122"/>
              <a:ea typeface="楷体_GB2312" pitchFamily="49" charset="-122"/>
            </a:endParaRPr>
          </a:p>
          <a:p>
            <a:pPr lvl="1">
              <a:lnSpc>
                <a:spcPct val="90000"/>
              </a:lnSpc>
              <a:buClr>
                <a:schemeClr val="tx2"/>
              </a:buClr>
              <a:buNone/>
              <a:defRPr/>
            </a:pPr>
            <a:r>
              <a:rPr lang="zh-CN" altLang="en-US" sz="3200" dirty="0">
                <a:latin typeface="楷体_GB2312" pitchFamily="49" charset="-122"/>
                <a:ea typeface="楷体_GB2312" pitchFamily="49" charset="-122"/>
              </a:rPr>
              <a:t>        </a:t>
            </a:r>
          </a:p>
        </p:txBody>
      </p:sp>
      <p:sp>
        <p:nvSpPr>
          <p:cNvPr id="47107" name="Rectangle 2"/>
          <p:cNvSpPr txBox="1">
            <a:spLocks noChangeArrowheads="1"/>
          </p:cNvSpPr>
          <p:nvPr/>
        </p:nvSpPr>
        <p:spPr bwMode="auto">
          <a:xfrm>
            <a:off x="2076091" y="655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a:solidFill>
                  <a:srgbClr val="262626"/>
                </a:solidFill>
              </a:rPr>
              <a:t>4.1.1  </a:t>
            </a:r>
            <a:r>
              <a:rPr lang="zh-CN" altLang="en-US" sz="3600" b="1">
                <a:solidFill>
                  <a:srgbClr val="262626"/>
                </a:solidFill>
              </a:rPr>
              <a:t>测量与误差</a:t>
            </a:r>
          </a:p>
        </p:txBody>
      </p:sp>
    </p:spTree>
    <p:custDataLst>
      <p:tags r:id="rId1"/>
    </p:custDataLst>
    <p:extLst>
      <p:ext uri="{BB962C8B-B14F-4D97-AF65-F5344CB8AC3E}">
        <p14:creationId xmlns:p14="http://schemas.microsoft.com/office/powerpoint/2010/main" val="4128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2" name="Object 4"/>
          <p:cNvGraphicFramePr>
            <a:graphicFrameLocks/>
          </p:cNvGraphicFramePr>
          <p:nvPr>
            <p:extLst>
              <p:ext uri="{D42A27DB-BD31-4B8C-83A1-F6EECF244321}">
                <p14:modId xmlns:p14="http://schemas.microsoft.com/office/powerpoint/2010/main" val="2343824532"/>
              </p:ext>
            </p:extLst>
          </p:nvPr>
        </p:nvGraphicFramePr>
        <p:xfrm>
          <a:off x="9638581" y="369498"/>
          <a:ext cx="1981200" cy="1295400"/>
        </p:xfrm>
        <a:graphic>
          <a:graphicData uri="http://schemas.openxmlformats.org/presentationml/2006/ole">
            <mc:AlternateContent xmlns:mc="http://schemas.openxmlformats.org/markup-compatibility/2006">
              <mc:Choice xmlns:v="urn:schemas-microsoft-com:vml" Requires="v">
                <p:oleObj spid="_x0000_s17566" name="Clip" r:id="rId3" imgW="1785600" imgH="1428480" progId="MS_ClipArt_Gallery.2">
                  <p:embed/>
                </p:oleObj>
              </mc:Choice>
              <mc:Fallback>
                <p:oleObj name="Clip" r:id="rId3" imgW="1785600" imgH="142848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8581" y="369498"/>
                        <a:ext cx="1981200" cy="1295400"/>
                      </a:xfrm>
                      <a:prstGeom prst="rect">
                        <a:avLst/>
                      </a:prstGeom>
                      <a:solidFill>
                        <a:srgbClr val="002060"/>
                      </a:solidFill>
                      <a:ln>
                        <a:noFill/>
                      </a:ln>
                      <a:effectLst/>
                    </p:spPr>
                  </p:pic>
                </p:oleObj>
              </mc:Fallback>
            </mc:AlternateContent>
          </a:graphicData>
        </a:graphic>
      </p:graphicFrame>
      <p:sp>
        <p:nvSpPr>
          <p:cNvPr id="27653" name="Rectangle 5"/>
          <p:cNvSpPr>
            <a:spLocks noChangeArrowheads="1"/>
          </p:cNvSpPr>
          <p:nvPr/>
        </p:nvSpPr>
        <p:spPr bwMode="auto">
          <a:xfrm>
            <a:off x="4151313" y="4581525"/>
            <a:ext cx="40386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lnSpc>
                <a:spcPct val="110000"/>
              </a:lnSpc>
              <a:spcBef>
                <a:spcPct val="50000"/>
              </a:spcBef>
            </a:pPr>
            <a:r>
              <a:rPr kumimoji="1" lang="zh-CN" altLang="en-US" sz="3200" b="1" dirty="0">
                <a:latin typeface="楷体_GB2312" pitchFamily="49" charset="-122"/>
                <a:ea typeface="楷体_GB2312" pitchFamily="49" charset="-122"/>
              </a:rPr>
              <a:t>天平不等臂所造成的</a:t>
            </a:r>
          </a:p>
          <a:p>
            <a:pPr eaLnBrk="0" hangingPunct="0">
              <a:lnSpc>
                <a:spcPct val="50000"/>
              </a:lnSpc>
              <a:spcBef>
                <a:spcPct val="50000"/>
              </a:spcBef>
            </a:pPr>
            <a:r>
              <a:rPr kumimoji="1" lang="zh-CN" altLang="en-US" sz="3200" b="1" dirty="0">
                <a:latin typeface="楷体_GB2312" pitchFamily="49" charset="-122"/>
                <a:ea typeface="楷体_GB2312" pitchFamily="49" charset="-122"/>
              </a:rPr>
              <a:t>     系统误差</a:t>
            </a:r>
          </a:p>
        </p:txBody>
      </p:sp>
      <p:grpSp>
        <p:nvGrpSpPr>
          <p:cNvPr id="4" name="组合 3"/>
          <p:cNvGrpSpPr/>
          <p:nvPr/>
        </p:nvGrpSpPr>
        <p:grpSpPr>
          <a:xfrm>
            <a:off x="3962400" y="1981200"/>
            <a:ext cx="4495800" cy="2209800"/>
            <a:chOff x="3962400" y="1981200"/>
            <a:chExt cx="4495800" cy="2209800"/>
          </a:xfrm>
        </p:grpSpPr>
        <p:sp>
          <p:nvSpPr>
            <p:cNvPr id="27655" name="Line 7"/>
            <p:cNvSpPr>
              <a:spLocks noChangeShapeType="1"/>
            </p:cNvSpPr>
            <p:nvPr/>
          </p:nvSpPr>
          <p:spPr bwMode="auto">
            <a:xfrm>
              <a:off x="7062788" y="4114800"/>
              <a:ext cx="152400" cy="0"/>
            </a:xfrm>
            <a:prstGeom prst="line">
              <a:avLst/>
            </a:prstGeom>
            <a:noFill/>
            <a:ln w="127000">
              <a:solidFill>
                <a:srgbClr val="00FF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Line 8"/>
            <p:cNvSpPr>
              <a:spLocks noChangeShapeType="1"/>
            </p:cNvSpPr>
            <p:nvPr/>
          </p:nvSpPr>
          <p:spPr bwMode="auto">
            <a:xfrm>
              <a:off x="6896100" y="4114800"/>
              <a:ext cx="152400" cy="0"/>
            </a:xfrm>
            <a:prstGeom prst="line">
              <a:avLst/>
            </a:prstGeom>
            <a:noFill/>
            <a:ln w="127000">
              <a:solidFill>
                <a:srgbClr val="00FF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8" name="Line 10"/>
            <p:cNvSpPr>
              <a:spLocks noChangeShapeType="1"/>
            </p:cNvSpPr>
            <p:nvPr/>
          </p:nvSpPr>
          <p:spPr bwMode="auto">
            <a:xfrm>
              <a:off x="6248400" y="1981200"/>
              <a:ext cx="0" cy="2057400"/>
            </a:xfrm>
            <a:prstGeom prst="line">
              <a:avLst/>
            </a:prstGeom>
            <a:noFill/>
            <a:ln w="101600">
              <a:solidFill>
                <a:srgbClr val="00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9" name="Line 11"/>
            <p:cNvSpPr>
              <a:spLocks noChangeShapeType="1"/>
            </p:cNvSpPr>
            <p:nvPr/>
          </p:nvSpPr>
          <p:spPr bwMode="auto">
            <a:xfrm>
              <a:off x="5791200" y="4038600"/>
              <a:ext cx="914400" cy="0"/>
            </a:xfrm>
            <a:prstGeom prst="line">
              <a:avLst/>
            </a:prstGeom>
            <a:noFill/>
            <a:ln w="1016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0" name="Line 12"/>
            <p:cNvSpPr>
              <a:spLocks noChangeShapeType="1"/>
            </p:cNvSpPr>
            <p:nvPr/>
          </p:nvSpPr>
          <p:spPr bwMode="auto">
            <a:xfrm>
              <a:off x="5638800" y="4114800"/>
              <a:ext cx="1219200" cy="0"/>
            </a:xfrm>
            <a:prstGeom prst="line">
              <a:avLst/>
            </a:prstGeom>
            <a:noFill/>
            <a:ln w="1270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1" name="Line 13"/>
            <p:cNvSpPr>
              <a:spLocks noChangeShapeType="1"/>
            </p:cNvSpPr>
            <p:nvPr/>
          </p:nvSpPr>
          <p:spPr bwMode="auto">
            <a:xfrm>
              <a:off x="5410200" y="4191000"/>
              <a:ext cx="1676400" cy="0"/>
            </a:xfrm>
            <a:prstGeom prst="line">
              <a:avLst/>
            </a:prstGeom>
            <a:noFill/>
            <a:ln w="1270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674" name="Group 26"/>
            <p:cNvGrpSpPr>
              <a:grpSpLocks/>
            </p:cNvGrpSpPr>
            <p:nvPr/>
          </p:nvGrpSpPr>
          <p:grpSpPr bwMode="auto">
            <a:xfrm>
              <a:off x="3962400" y="1981200"/>
              <a:ext cx="4495800" cy="2057400"/>
              <a:chOff x="1536" y="1248"/>
              <a:chExt cx="2832" cy="1296"/>
            </a:xfrm>
          </p:grpSpPr>
          <p:sp>
            <p:nvSpPr>
              <p:cNvPr id="27664" name="Line 16"/>
              <p:cNvSpPr>
                <a:spLocks noChangeShapeType="1"/>
              </p:cNvSpPr>
              <p:nvPr/>
            </p:nvSpPr>
            <p:spPr bwMode="auto">
              <a:xfrm>
                <a:off x="1536" y="2130"/>
                <a:ext cx="480" cy="0"/>
              </a:xfrm>
              <a:prstGeom prst="line">
                <a:avLst/>
              </a:prstGeom>
              <a:noFill/>
              <a:ln w="1016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5" name="Line 17"/>
              <p:cNvSpPr>
                <a:spLocks noChangeShapeType="1"/>
              </p:cNvSpPr>
              <p:nvPr/>
            </p:nvSpPr>
            <p:spPr bwMode="auto">
              <a:xfrm>
                <a:off x="3888" y="2130"/>
                <a:ext cx="480" cy="0"/>
              </a:xfrm>
              <a:prstGeom prst="line">
                <a:avLst/>
              </a:prstGeom>
              <a:noFill/>
              <a:ln w="1016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673" name="Group 25"/>
              <p:cNvGrpSpPr>
                <a:grpSpLocks/>
              </p:cNvGrpSpPr>
              <p:nvPr/>
            </p:nvGrpSpPr>
            <p:grpSpPr bwMode="auto">
              <a:xfrm>
                <a:off x="1776" y="1248"/>
                <a:ext cx="2352" cy="1296"/>
                <a:chOff x="1776" y="1248"/>
                <a:chExt cx="2352" cy="1296"/>
              </a:xfrm>
            </p:grpSpPr>
            <p:sp>
              <p:nvSpPr>
                <p:cNvPr id="27662" name="Line 14"/>
                <p:cNvSpPr>
                  <a:spLocks noChangeShapeType="1"/>
                </p:cNvSpPr>
                <p:nvPr/>
              </p:nvSpPr>
              <p:spPr bwMode="auto">
                <a:xfrm>
                  <a:off x="1776" y="1248"/>
                  <a:ext cx="0" cy="864"/>
                </a:xfrm>
                <a:prstGeom prst="line">
                  <a:avLst/>
                </a:prstGeom>
                <a:noFill/>
                <a:ln w="508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3" name="Line 15"/>
                <p:cNvSpPr>
                  <a:spLocks noChangeShapeType="1"/>
                </p:cNvSpPr>
                <p:nvPr/>
              </p:nvSpPr>
              <p:spPr bwMode="auto">
                <a:xfrm>
                  <a:off x="4128" y="1248"/>
                  <a:ext cx="0" cy="864"/>
                </a:xfrm>
                <a:prstGeom prst="line">
                  <a:avLst/>
                </a:prstGeom>
                <a:noFill/>
                <a:ln w="508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672" name="Group 24"/>
                <p:cNvGrpSpPr>
                  <a:grpSpLocks/>
                </p:cNvGrpSpPr>
                <p:nvPr/>
              </p:nvGrpSpPr>
              <p:grpSpPr bwMode="auto">
                <a:xfrm>
                  <a:off x="1776" y="1248"/>
                  <a:ext cx="2352" cy="1296"/>
                  <a:chOff x="1776" y="1248"/>
                  <a:chExt cx="2352" cy="1296"/>
                </a:xfrm>
              </p:grpSpPr>
              <p:sp>
                <p:nvSpPr>
                  <p:cNvPr id="27657" name="Line 9"/>
                  <p:cNvSpPr>
                    <a:spLocks noChangeShapeType="1"/>
                  </p:cNvSpPr>
                  <p:nvPr/>
                </p:nvSpPr>
                <p:spPr bwMode="auto">
                  <a:xfrm>
                    <a:off x="1776" y="1248"/>
                    <a:ext cx="2352" cy="0"/>
                  </a:xfrm>
                  <a:prstGeom prst="line">
                    <a:avLst/>
                  </a:prstGeom>
                  <a:noFill/>
                  <a:ln w="50800">
                    <a:solidFill>
                      <a:srgbClr val="00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6" name="Line 18"/>
                  <p:cNvSpPr>
                    <a:spLocks noChangeShapeType="1"/>
                  </p:cNvSpPr>
                  <p:nvPr/>
                </p:nvSpPr>
                <p:spPr bwMode="auto">
                  <a:xfrm>
                    <a:off x="3264" y="1248"/>
                    <a:ext cx="0" cy="1296"/>
                  </a:xfrm>
                  <a:prstGeom prst="line">
                    <a:avLst/>
                  </a:prstGeom>
                  <a:noFill/>
                  <a:ln w="101600">
                    <a:solidFill>
                      <a:srgbClr val="FF6600"/>
                    </a:solidFill>
                    <a:prstDash val="dash"/>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27667" name="Line 19"/>
            <p:cNvSpPr>
              <a:spLocks noChangeShapeType="1"/>
            </p:cNvSpPr>
            <p:nvPr/>
          </p:nvSpPr>
          <p:spPr bwMode="auto">
            <a:xfrm>
              <a:off x="7010400" y="4014788"/>
              <a:ext cx="228600" cy="0"/>
            </a:xfrm>
            <a:prstGeom prst="line">
              <a:avLst/>
            </a:prstGeom>
            <a:noFill/>
            <a:ln w="127000">
              <a:solidFill>
                <a:srgbClr val="00FF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8" name="Line 20"/>
            <p:cNvSpPr>
              <a:spLocks noChangeShapeType="1"/>
            </p:cNvSpPr>
            <p:nvPr/>
          </p:nvSpPr>
          <p:spPr bwMode="auto">
            <a:xfrm>
              <a:off x="7096125" y="4191000"/>
              <a:ext cx="152400" cy="0"/>
            </a:xfrm>
            <a:prstGeom prst="line">
              <a:avLst/>
            </a:prstGeom>
            <a:noFill/>
            <a:ln w="12700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9" name="Line 21"/>
            <p:cNvSpPr>
              <a:spLocks noChangeShapeType="1"/>
            </p:cNvSpPr>
            <p:nvPr/>
          </p:nvSpPr>
          <p:spPr bwMode="auto">
            <a:xfrm>
              <a:off x="6858000" y="4014788"/>
              <a:ext cx="152400" cy="0"/>
            </a:xfrm>
            <a:prstGeom prst="line">
              <a:avLst/>
            </a:prstGeom>
            <a:noFill/>
            <a:ln w="127000">
              <a:solidFill>
                <a:srgbClr val="00FF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0" name="Line 22"/>
            <p:cNvSpPr>
              <a:spLocks noChangeShapeType="1"/>
            </p:cNvSpPr>
            <p:nvPr/>
          </p:nvSpPr>
          <p:spPr bwMode="auto">
            <a:xfrm>
              <a:off x="7272338" y="4176713"/>
              <a:ext cx="152400" cy="0"/>
            </a:xfrm>
            <a:prstGeom prst="line">
              <a:avLst/>
            </a:prstGeom>
            <a:noFill/>
            <a:ln w="127000">
              <a:solidFill>
                <a:srgbClr val="00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1" name="Line 23"/>
            <p:cNvSpPr>
              <a:spLocks noChangeShapeType="1"/>
            </p:cNvSpPr>
            <p:nvPr/>
          </p:nvSpPr>
          <p:spPr bwMode="auto">
            <a:xfrm>
              <a:off x="7191375" y="4114800"/>
              <a:ext cx="152400" cy="0"/>
            </a:xfrm>
            <a:prstGeom prst="line">
              <a:avLst/>
            </a:prstGeom>
            <a:noFill/>
            <a:ln w="127000">
              <a:solidFill>
                <a:srgbClr val="00FF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675" name="Text Box 27"/>
          <p:cNvSpPr txBox="1">
            <a:spLocks noChangeArrowheads="1"/>
          </p:cNvSpPr>
          <p:nvPr/>
        </p:nvSpPr>
        <p:spPr bwMode="auto">
          <a:xfrm>
            <a:off x="762001" y="1828800"/>
            <a:ext cx="685800" cy="1203325"/>
          </a:xfrm>
          <a:prstGeom prst="rect">
            <a:avLst/>
          </a:prstGeom>
          <a:solidFill>
            <a:srgbClr val="00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600" b="1" dirty="0">
                <a:solidFill>
                  <a:srgbClr val="0000FF"/>
                </a:solidFill>
                <a:latin typeface="楷体_GB2312" pitchFamily="49" charset="-122"/>
                <a:ea typeface="楷体_GB2312" pitchFamily="49" charset="-122"/>
              </a:rPr>
              <a:t>仪器</a:t>
            </a:r>
          </a:p>
        </p:txBody>
      </p:sp>
    </p:spTree>
    <p:extLst>
      <p:ext uri="{BB962C8B-B14F-4D97-AF65-F5344CB8AC3E}">
        <p14:creationId xmlns:p14="http://schemas.microsoft.com/office/powerpoint/2010/main" val="401209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75"/>
                                        </p:tgtEl>
                                        <p:attrNameLst>
                                          <p:attrName>style.visibility</p:attrName>
                                        </p:attrNameLst>
                                      </p:cBhvr>
                                      <p:to>
                                        <p:strVal val="visible"/>
                                      </p:to>
                                    </p:set>
                                    <p:anim calcmode="lin" valueType="num">
                                      <p:cBhvr additive="base">
                                        <p:cTn id="7" dur="500" fill="hold"/>
                                        <p:tgtEl>
                                          <p:spTgt spid="27675"/>
                                        </p:tgtEl>
                                        <p:attrNameLst>
                                          <p:attrName>ppt_x</p:attrName>
                                        </p:attrNameLst>
                                      </p:cBhvr>
                                      <p:tavLst>
                                        <p:tav tm="0">
                                          <p:val>
                                            <p:strVal val="#ppt_x"/>
                                          </p:val>
                                        </p:tav>
                                        <p:tav tm="100000">
                                          <p:val>
                                            <p:strVal val="#ppt_x"/>
                                          </p:val>
                                        </p:tav>
                                      </p:tavLst>
                                    </p:anim>
                                    <p:anim calcmode="lin" valueType="num">
                                      <p:cBhvr additive="base">
                                        <p:cTn id="8" dur="500" fill="hold"/>
                                        <p:tgtEl>
                                          <p:spTgt spid="276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P spid="276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2819400" y="381000"/>
            <a:ext cx="518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kumimoji="1" lang="zh-CN" altLang="zh-CN" sz="3200" b="1">
              <a:solidFill>
                <a:srgbClr val="FFCC00"/>
              </a:solidFill>
              <a:effectLst>
                <a:outerShdw blurRad="38100" dist="38100" dir="2700000" algn="tl">
                  <a:srgbClr val="000000"/>
                </a:outerShdw>
              </a:effectLst>
              <a:latin typeface="楷体_GB2312" pitchFamily="49" charset="-122"/>
              <a:ea typeface="楷体_GB2312" pitchFamily="49" charset="-122"/>
            </a:endParaRPr>
          </a:p>
        </p:txBody>
      </p:sp>
      <p:sp>
        <p:nvSpPr>
          <p:cNvPr id="28677" name="Text Box 5"/>
          <p:cNvSpPr txBox="1">
            <a:spLocks noChangeArrowheads="1"/>
          </p:cNvSpPr>
          <p:nvPr/>
        </p:nvSpPr>
        <p:spPr bwMode="auto">
          <a:xfrm>
            <a:off x="2895600" y="381000"/>
            <a:ext cx="3271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200" b="1" dirty="0">
                <a:latin typeface="楷体_GB2312" pitchFamily="49" charset="-122"/>
                <a:ea typeface="楷体_GB2312" pitchFamily="49" charset="-122"/>
              </a:rPr>
              <a:t>公式</a:t>
            </a:r>
            <a:endParaRPr kumimoji="1" lang="zh-CN" altLang="en-US" sz="3200" b="1" dirty="0">
              <a:effectLst>
                <a:outerShdw blurRad="38100" dist="38100" dir="2700000" algn="tl">
                  <a:srgbClr val="000000"/>
                </a:outerShdw>
              </a:effectLst>
              <a:latin typeface="楷体_GB2312" pitchFamily="49" charset="-122"/>
              <a:ea typeface="楷体_GB2312" pitchFamily="49" charset="-122"/>
            </a:endParaRPr>
          </a:p>
        </p:txBody>
      </p:sp>
      <p:graphicFrame>
        <p:nvGraphicFramePr>
          <p:cNvPr id="28678" name="Object 6"/>
          <p:cNvGraphicFramePr>
            <a:graphicFrameLocks noChangeAspect="1"/>
          </p:cNvGraphicFramePr>
          <p:nvPr>
            <p:extLst>
              <p:ext uri="{D42A27DB-BD31-4B8C-83A1-F6EECF244321}">
                <p14:modId xmlns:p14="http://schemas.microsoft.com/office/powerpoint/2010/main" val="385190892"/>
              </p:ext>
            </p:extLst>
          </p:nvPr>
        </p:nvGraphicFramePr>
        <p:xfrm>
          <a:off x="4095751" y="59958"/>
          <a:ext cx="2028825" cy="983030"/>
        </p:xfrm>
        <a:graphic>
          <a:graphicData uri="http://schemas.openxmlformats.org/presentationml/2006/ole">
            <mc:AlternateContent xmlns:mc="http://schemas.openxmlformats.org/markup-compatibility/2006">
              <mc:Choice xmlns:v="urn:schemas-microsoft-com:vml" Requires="v">
                <p:oleObj spid="_x0000_s18590" name="Microsoft 公式 3.0" r:id="rId3" imgW="838080" imgH="545760" progId="Equation.3">
                  <p:embed/>
                </p:oleObj>
              </mc:Choice>
              <mc:Fallback>
                <p:oleObj name="Microsoft 公式 3.0" r:id="rId3" imgW="838080" imgH="5457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1" y="59958"/>
                        <a:ext cx="2028825" cy="983030"/>
                      </a:xfrm>
                      <a:prstGeom prst="rect">
                        <a:avLst/>
                      </a:prstGeom>
                      <a:solidFill>
                        <a:schemeClr val="accent2">
                          <a:lumMod val="75000"/>
                        </a:schemeClr>
                      </a:solidFill>
                      <a:ln>
                        <a:noFill/>
                      </a:ln>
                      <a:effectLst/>
                    </p:spPr>
                  </p:pic>
                </p:oleObj>
              </mc:Fallback>
            </mc:AlternateContent>
          </a:graphicData>
        </a:graphic>
      </p:graphicFrame>
      <p:grpSp>
        <p:nvGrpSpPr>
          <p:cNvPr id="28679" name="Group 7"/>
          <p:cNvGrpSpPr>
            <a:grpSpLocks/>
          </p:cNvGrpSpPr>
          <p:nvPr/>
        </p:nvGrpSpPr>
        <p:grpSpPr bwMode="auto">
          <a:xfrm>
            <a:off x="7543800" y="1481138"/>
            <a:ext cx="2514600" cy="4919662"/>
            <a:chOff x="3792" y="933"/>
            <a:chExt cx="1584" cy="3099"/>
          </a:xfrm>
        </p:grpSpPr>
        <p:sp>
          <p:nvSpPr>
            <p:cNvPr id="28680" name="Rectangle 8"/>
            <p:cNvSpPr>
              <a:spLocks noChangeArrowheads="1"/>
            </p:cNvSpPr>
            <p:nvPr/>
          </p:nvSpPr>
          <p:spPr bwMode="auto">
            <a:xfrm>
              <a:off x="3792" y="960"/>
              <a:ext cx="1536" cy="3072"/>
            </a:xfrm>
            <a:prstGeom prst="rect">
              <a:avLst/>
            </a:prstGeom>
            <a:solidFill>
              <a:srgbClr val="00FF00"/>
            </a:solidFill>
            <a:ln>
              <a:noFill/>
            </a:ln>
            <a:effectLst>
              <a:prstShdw prst="shdw18" dist="17961" dir="13500000">
                <a:srgbClr val="00FF00">
                  <a:gamma/>
                  <a:shade val="60000"/>
                  <a:invGamma/>
                </a:srgbClr>
              </a:prst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zh-CN" altLang="en-US"/>
            </a:p>
          </p:txBody>
        </p:sp>
        <p:sp>
          <p:nvSpPr>
            <p:cNvPr id="28681" name="Text Box 9"/>
            <p:cNvSpPr txBox="1">
              <a:spLocks noChangeArrowheads="1"/>
            </p:cNvSpPr>
            <p:nvPr/>
          </p:nvSpPr>
          <p:spPr bwMode="auto">
            <a:xfrm>
              <a:off x="3840" y="933"/>
              <a:ext cx="1536" cy="3000"/>
            </a:xfrm>
            <a:prstGeom prst="rect">
              <a:avLst/>
            </a:prstGeom>
            <a:solidFill>
              <a:srgbClr val="00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a:effectLst>
                    <a:outerShdw blurRad="38100" dist="38100" dir="2700000" algn="tl">
                      <a:srgbClr val="000000"/>
                    </a:outerShdw>
                  </a:effectLst>
                  <a:latin typeface="楷体_GB2312" pitchFamily="49" charset="-122"/>
                  <a:ea typeface="楷体_GB2312" pitchFamily="49" charset="-122"/>
                </a:rPr>
                <a:t>  </a:t>
              </a: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意大利科学</a:t>
              </a:r>
            </a:p>
            <a:p>
              <a:pPr eaLnBrk="0" hangingPunct="0">
                <a:lnSpc>
                  <a:spcPct val="30000"/>
                </a:lnSpc>
                <a:spcBef>
                  <a:spcPct val="50000"/>
                </a:spcBef>
              </a:pP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家伽利略在比</a:t>
              </a:r>
            </a:p>
            <a:p>
              <a:pPr eaLnBrk="0" hangingPunct="0">
                <a:lnSpc>
                  <a:spcPct val="40000"/>
                </a:lnSpc>
                <a:spcBef>
                  <a:spcPct val="50000"/>
                </a:spcBef>
              </a:pP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萨斜塔上做的</a:t>
              </a:r>
            </a:p>
            <a:p>
              <a:pPr eaLnBrk="0" hangingPunct="0">
                <a:lnSpc>
                  <a:spcPct val="50000"/>
                </a:lnSpc>
                <a:spcBef>
                  <a:spcPct val="50000"/>
                </a:spcBef>
              </a:pP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铁球落地实验</a:t>
              </a:r>
            </a:p>
            <a:p>
              <a:pPr eaLnBrk="0" hangingPunct="0">
                <a:lnSpc>
                  <a:spcPct val="40000"/>
                </a:lnSpc>
                <a:spcBef>
                  <a:spcPct val="50000"/>
                </a:spcBef>
              </a:pP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。两个不同重</a:t>
              </a:r>
            </a:p>
            <a:p>
              <a:pPr eaLnBrk="0" hangingPunct="0">
                <a:lnSpc>
                  <a:spcPct val="40000"/>
                </a:lnSpc>
                <a:spcBef>
                  <a:spcPct val="50000"/>
                </a:spcBef>
              </a:pP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量的铁球从高</a:t>
              </a:r>
            </a:p>
            <a:p>
              <a:pPr eaLnBrk="0" hangingPunct="0">
                <a:lnSpc>
                  <a:spcPct val="40000"/>
                </a:lnSpc>
                <a:spcBef>
                  <a:spcPct val="50000"/>
                </a:spcBef>
              </a:pP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处落下，同时</a:t>
              </a:r>
            </a:p>
            <a:p>
              <a:pPr eaLnBrk="0" hangingPunct="0">
                <a:lnSpc>
                  <a:spcPct val="40000"/>
                </a:lnSpc>
                <a:spcBef>
                  <a:spcPct val="50000"/>
                </a:spcBef>
              </a:pP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着地。说明理</a:t>
              </a:r>
            </a:p>
            <a:p>
              <a:pPr eaLnBrk="0" hangingPunct="0">
                <a:lnSpc>
                  <a:spcPct val="40000"/>
                </a:lnSpc>
                <a:spcBef>
                  <a:spcPct val="50000"/>
                </a:spcBef>
              </a:pP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论在一般情况</a:t>
              </a:r>
            </a:p>
            <a:p>
              <a:pPr eaLnBrk="0" hangingPunct="0">
                <a:lnSpc>
                  <a:spcPct val="40000"/>
                </a:lnSpc>
                <a:spcBef>
                  <a:spcPct val="50000"/>
                </a:spcBef>
              </a:pP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下都能较准确</a:t>
              </a:r>
            </a:p>
            <a:p>
              <a:pPr eaLnBrk="0" hangingPunct="0">
                <a:lnSpc>
                  <a:spcPct val="40000"/>
                </a:lnSpc>
                <a:spcBef>
                  <a:spcPct val="50000"/>
                </a:spcBef>
              </a:pP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地反映物体真</a:t>
              </a:r>
            </a:p>
            <a:p>
              <a:pPr eaLnBrk="0" hangingPunct="0">
                <a:lnSpc>
                  <a:spcPct val="40000"/>
                </a:lnSpc>
                <a:spcBef>
                  <a:spcPct val="50000"/>
                </a:spcBef>
              </a:pPr>
              <a:r>
                <a:rPr kumimoji="1" lang="zh-CN" altLang="en-US" sz="2800" b="1">
                  <a:solidFill>
                    <a:srgbClr val="0000FF"/>
                  </a:solidFill>
                  <a:effectLst>
                    <a:outerShdw blurRad="38100" dist="38100" dir="2700000" algn="tl">
                      <a:srgbClr val="000000"/>
                    </a:outerShdw>
                  </a:effectLst>
                  <a:latin typeface="楷体_GB2312" pitchFamily="49" charset="-122"/>
                  <a:ea typeface="楷体_GB2312" pitchFamily="49" charset="-122"/>
                </a:rPr>
                <a:t>实的运动规律</a:t>
              </a:r>
            </a:p>
          </p:txBody>
        </p:sp>
      </p:grpSp>
      <p:sp>
        <p:nvSpPr>
          <p:cNvPr id="28683" name="Oval 11"/>
          <p:cNvSpPr>
            <a:spLocks noChangeArrowheads="1"/>
          </p:cNvSpPr>
          <p:nvPr/>
        </p:nvSpPr>
        <p:spPr bwMode="auto">
          <a:xfrm rot="346655">
            <a:off x="2717801" y="1266825"/>
            <a:ext cx="2257425" cy="762000"/>
          </a:xfrm>
          <a:prstGeom prst="ellipse">
            <a:avLst/>
          </a:prstGeom>
          <a:solidFill>
            <a:srgbClr val="A8FAF8"/>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Oval 12"/>
          <p:cNvSpPr>
            <a:spLocks noChangeArrowheads="1"/>
          </p:cNvSpPr>
          <p:nvPr/>
        </p:nvSpPr>
        <p:spPr bwMode="auto">
          <a:xfrm rot="395438">
            <a:off x="2609851" y="2162175"/>
            <a:ext cx="2214563" cy="762000"/>
          </a:xfrm>
          <a:prstGeom prst="ellipse">
            <a:avLst/>
          </a:prstGeom>
          <a:solidFill>
            <a:srgbClr val="A8FAF8"/>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5" name="Oval 13"/>
          <p:cNvSpPr>
            <a:spLocks noChangeArrowheads="1"/>
          </p:cNvSpPr>
          <p:nvPr/>
        </p:nvSpPr>
        <p:spPr bwMode="auto">
          <a:xfrm rot="395438">
            <a:off x="2409825" y="3133725"/>
            <a:ext cx="2286000" cy="762000"/>
          </a:xfrm>
          <a:prstGeom prst="ellipse">
            <a:avLst/>
          </a:prstGeom>
          <a:solidFill>
            <a:srgbClr val="A8FAF8"/>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Oval 14"/>
          <p:cNvSpPr>
            <a:spLocks noChangeArrowheads="1"/>
          </p:cNvSpPr>
          <p:nvPr/>
        </p:nvSpPr>
        <p:spPr bwMode="auto">
          <a:xfrm rot="395438">
            <a:off x="2281238" y="4119563"/>
            <a:ext cx="2286000" cy="762000"/>
          </a:xfrm>
          <a:prstGeom prst="ellipse">
            <a:avLst/>
          </a:prstGeom>
          <a:solidFill>
            <a:srgbClr val="A8FAF8"/>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Oval 15"/>
          <p:cNvSpPr>
            <a:spLocks noChangeArrowheads="1"/>
          </p:cNvSpPr>
          <p:nvPr/>
        </p:nvSpPr>
        <p:spPr bwMode="auto">
          <a:xfrm rot="395438">
            <a:off x="2108200" y="5041900"/>
            <a:ext cx="2362200" cy="762000"/>
          </a:xfrm>
          <a:prstGeom prst="ellipse">
            <a:avLst/>
          </a:prstGeom>
          <a:solidFill>
            <a:srgbClr val="A8FAF8"/>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8" name="Rectangle 16"/>
          <p:cNvSpPr>
            <a:spLocks noChangeArrowheads="1"/>
          </p:cNvSpPr>
          <p:nvPr/>
        </p:nvSpPr>
        <p:spPr bwMode="auto">
          <a:xfrm rot="437086">
            <a:off x="2667000" y="2057400"/>
            <a:ext cx="2133600" cy="5334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Rectangle 17"/>
          <p:cNvSpPr>
            <a:spLocks noChangeArrowheads="1"/>
          </p:cNvSpPr>
          <p:nvPr/>
        </p:nvSpPr>
        <p:spPr bwMode="auto">
          <a:xfrm rot="437086">
            <a:off x="2513013" y="2970213"/>
            <a:ext cx="2133600" cy="5334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0" name="Rectangle 18"/>
          <p:cNvSpPr>
            <a:spLocks noChangeArrowheads="1"/>
          </p:cNvSpPr>
          <p:nvPr/>
        </p:nvSpPr>
        <p:spPr bwMode="auto">
          <a:xfrm rot="437086">
            <a:off x="2362200" y="3951288"/>
            <a:ext cx="2209800" cy="5334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Rectangle 19"/>
          <p:cNvSpPr>
            <a:spLocks noChangeArrowheads="1"/>
          </p:cNvSpPr>
          <p:nvPr/>
        </p:nvSpPr>
        <p:spPr bwMode="auto">
          <a:xfrm rot="437086">
            <a:off x="2214564" y="4889500"/>
            <a:ext cx="2205037" cy="5334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2" name="Oval 20"/>
          <p:cNvSpPr>
            <a:spLocks noChangeArrowheads="1"/>
          </p:cNvSpPr>
          <p:nvPr/>
        </p:nvSpPr>
        <p:spPr bwMode="auto">
          <a:xfrm rot="352570">
            <a:off x="2894014" y="966788"/>
            <a:ext cx="1982787" cy="762000"/>
          </a:xfrm>
          <a:prstGeom prst="ellipse">
            <a:avLst/>
          </a:prstGeom>
          <a:solidFill>
            <a:srgbClr val="A8FAF8"/>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1"/>
          <p:cNvSpPr>
            <a:spLocks noChangeShapeType="1"/>
          </p:cNvSpPr>
          <p:nvPr/>
        </p:nvSpPr>
        <p:spPr bwMode="auto">
          <a:xfrm rot="1636308">
            <a:off x="4440239" y="1714501"/>
            <a:ext cx="73025" cy="21907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2"/>
          <p:cNvSpPr>
            <a:spLocks noChangeShapeType="1"/>
          </p:cNvSpPr>
          <p:nvPr/>
        </p:nvSpPr>
        <p:spPr bwMode="auto">
          <a:xfrm rot="1636308">
            <a:off x="4633914" y="1604964"/>
            <a:ext cx="92075" cy="300037"/>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5" name="Line 23"/>
          <p:cNvSpPr>
            <a:spLocks noChangeShapeType="1"/>
          </p:cNvSpPr>
          <p:nvPr/>
        </p:nvSpPr>
        <p:spPr bwMode="auto">
          <a:xfrm rot="1636308">
            <a:off x="4773614" y="1443038"/>
            <a:ext cx="141287" cy="379412"/>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6" name="Line 24"/>
          <p:cNvSpPr>
            <a:spLocks noChangeShapeType="1"/>
          </p:cNvSpPr>
          <p:nvPr/>
        </p:nvSpPr>
        <p:spPr bwMode="auto">
          <a:xfrm rot="1636308">
            <a:off x="4000501" y="1717675"/>
            <a:ext cx="53975" cy="215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7" name="Line 25"/>
          <p:cNvSpPr>
            <a:spLocks noChangeShapeType="1"/>
          </p:cNvSpPr>
          <p:nvPr/>
        </p:nvSpPr>
        <p:spPr bwMode="auto">
          <a:xfrm rot="1636308">
            <a:off x="3763964" y="1698626"/>
            <a:ext cx="65087" cy="21907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8" name="Line 26"/>
          <p:cNvSpPr>
            <a:spLocks noChangeShapeType="1"/>
          </p:cNvSpPr>
          <p:nvPr/>
        </p:nvSpPr>
        <p:spPr bwMode="auto">
          <a:xfrm rot="1636308">
            <a:off x="3511550" y="1674814"/>
            <a:ext cx="71438" cy="2254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9" name="Line 27"/>
          <p:cNvSpPr>
            <a:spLocks noChangeShapeType="1"/>
          </p:cNvSpPr>
          <p:nvPr/>
        </p:nvSpPr>
        <p:spPr bwMode="auto">
          <a:xfrm rot="1636308">
            <a:off x="3328989" y="1617664"/>
            <a:ext cx="92075" cy="230187"/>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0" name="Line 28"/>
          <p:cNvSpPr>
            <a:spLocks noChangeShapeType="1"/>
          </p:cNvSpPr>
          <p:nvPr/>
        </p:nvSpPr>
        <p:spPr bwMode="auto">
          <a:xfrm rot="1636308">
            <a:off x="3136900" y="1544639"/>
            <a:ext cx="57150" cy="217487"/>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1" name="Line 29"/>
          <p:cNvSpPr>
            <a:spLocks noChangeShapeType="1"/>
          </p:cNvSpPr>
          <p:nvPr/>
        </p:nvSpPr>
        <p:spPr bwMode="auto">
          <a:xfrm rot="1636308">
            <a:off x="2970214" y="1450975"/>
            <a:ext cx="71437" cy="23653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2" name="Line 30"/>
          <p:cNvSpPr>
            <a:spLocks noChangeShapeType="1"/>
          </p:cNvSpPr>
          <p:nvPr/>
        </p:nvSpPr>
        <p:spPr bwMode="auto">
          <a:xfrm rot="1636308">
            <a:off x="2835276" y="1223964"/>
            <a:ext cx="79375" cy="300037"/>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3" name="Oval 31"/>
          <p:cNvSpPr>
            <a:spLocks noChangeArrowheads="1"/>
          </p:cNvSpPr>
          <p:nvPr/>
        </p:nvSpPr>
        <p:spPr bwMode="auto">
          <a:xfrm rot="395438">
            <a:off x="2055813" y="5989638"/>
            <a:ext cx="2209800" cy="762000"/>
          </a:xfrm>
          <a:prstGeom prst="ellipse">
            <a:avLst/>
          </a:prstGeom>
          <a:solidFill>
            <a:srgbClr val="A8FAF8"/>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4" name="Rectangle 32"/>
          <p:cNvSpPr>
            <a:spLocks noChangeArrowheads="1"/>
          </p:cNvSpPr>
          <p:nvPr/>
        </p:nvSpPr>
        <p:spPr bwMode="auto">
          <a:xfrm rot="437086">
            <a:off x="2133600" y="5867400"/>
            <a:ext cx="2287588" cy="5334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5" name="Line 33"/>
          <p:cNvSpPr>
            <a:spLocks noChangeShapeType="1"/>
          </p:cNvSpPr>
          <p:nvPr/>
        </p:nvSpPr>
        <p:spPr bwMode="auto">
          <a:xfrm flipH="1">
            <a:off x="4267200" y="5638800"/>
            <a:ext cx="152400" cy="914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6" name="Rectangle 34"/>
          <p:cNvSpPr>
            <a:spLocks noChangeArrowheads="1"/>
          </p:cNvSpPr>
          <p:nvPr/>
        </p:nvSpPr>
        <p:spPr bwMode="auto">
          <a:xfrm>
            <a:off x="2800350" y="2286000"/>
            <a:ext cx="152400" cy="2286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7" name="Rectangle 35"/>
          <p:cNvSpPr>
            <a:spLocks noChangeArrowheads="1"/>
          </p:cNvSpPr>
          <p:nvPr/>
        </p:nvSpPr>
        <p:spPr bwMode="auto">
          <a:xfrm>
            <a:off x="3781426" y="2495550"/>
            <a:ext cx="214313" cy="2286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708" name="Group 36"/>
          <p:cNvGrpSpPr>
            <a:grpSpLocks/>
          </p:cNvGrpSpPr>
          <p:nvPr/>
        </p:nvGrpSpPr>
        <p:grpSpPr bwMode="auto">
          <a:xfrm>
            <a:off x="3067050" y="2314575"/>
            <a:ext cx="300038" cy="585788"/>
            <a:chOff x="1032" y="1458"/>
            <a:chExt cx="189" cy="369"/>
          </a:xfrm>
        </p:grpSpPr>
        <p:sp>
          <p:nvSpPr>
            <p:cNvPr id="28709" name="Oval 3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0" name="Rectangle 3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1" name="Line 3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2" name="Line 4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13" name="Group 41"/>
          <p:cNvGrpSpPr>
            <a:grpSpLocks/>
          </p:cNvGrpSpPr>
          <p:nvPr/>
        </p:nvGrpSpPr>
        <p:grpSpPr bwMode="auto">
          <a:xfrm>
            <a:off x="2705100" y="2176464"/>
            <a:ext cx="300038" cy="585787"/>
            <a:chOff x="1032" y="1458"/>
            <a:chExt cx="189" cy="369"/>
          </a:xfrm>
        </p:grpSpPr>
        <p:sp>
          <p:nvSpPr>
            <p:cNvPr id="28714" name="Oval 4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5" name="Rectangle 4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6" name="Line 4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7" name="Line 4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18" name="Group 46"/>
          <p:cNvGrpSpPr>
            <a:grpSpLocks/>
          </p:cNvGrpSpPr>
          <p:nvPr/>
        </p:nvGrpSpPr>
        <p:grpSpPr bwMode="auto">
          <a:xfrm>
            <a:off x="3481389" y="2395539"/>
            <a:ext cx="300037" cy="585787"/>
            <a:chOff x="1032" y="1458"/>
            <a:chExt cx="189" cy="369"/>
          </a:xfrm>
        </p:grpSpPr>
        <p:sp>
          <p:nvSpPr>
            <p:cNvPr id="28719" name="Oval 4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0" name="Rectangle 4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1" name="Line 4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2" name="Line 5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23" name="Group 51"/>
          <p:cNvGrpSpPr>
            <a:grpSpLocks/>
          </p:cNvGrpSpPr>
          <p:nvPr/>
        </p:nvGrpSpPr>
        <p:grpSpPr bwMode="auto">
          <a:xfrm>
            <a:off x="4371975" y="2381250"/>
            <a:ext cx="300038" cy="585788"/>
            <a:chOff x="1032" y="1458"/>
            <a:chExt cx="189" cy="369"/>
          </a:xfrm>
        </p:grpSpPr>
        <p:sp>
          <p:nvSpPr>
            <p:cNvPr id="28724" name="Oval 5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5" name="Rectangle 5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6" name="Line 5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7" name="Line 5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28" name="Group 56"/>
          <p:cNvGrpSpPr>
            <a:grpSpLocks/>
          </p:cNvGrpSpPr>
          <p:nvPr/>
        </p:nvGrpSpPr>
        <p:grpSpPr bwMode="auto">
          <a:xfrm>
            <a:off x="2928939" y="3271839"/>
            <a:ext cx="300037" cy="585787"/>
            <a:chOff x="1032" y="1458"/>
            <a:chExt cx="189" cy="369"/>
          </a:xfrm>
        </p:grpSpPr>
        <p:sp>
          <p:nvSpPr>
            <p:cNvPr id="28729" name="Oval 5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0" name="Rectangle 5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1" name="Line 5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2" name="Line 6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33" name="Group 61"/>
          <p:cNvGrpSpPr>
            <a:grpSpLocks/>
          </p:cNvGrpSpPr>
          <p:nvPr/>
        </p:nvGrpSpPr>
        <p:grpSpPr bwMode="auto">
          <a:xfrm>
            <a:off x="2543175" y="3148014"/>
            <a:ext cx="300038" cy="585787"/>
            <a:chOff x="1032" y="1458"/>
            <a:chExt cx="189" cy="369"/>
          </a:xfrm>
        </p:grpSpPr>
        <p:sp>
          <p:nvSpPr>
            <p:cNvPr id="28734" name="Oval 6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5" name="Rectangle 6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6" name="Line 6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7" name="Line 6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38" name="Group 66"/>
          <p:cNvGrpSpPr>
            <a:grpSpLocks/>
          </p:cNvGrpSpPr>
          <p:nvPr/>
        </p:nvGrpSpPr>
        <p:grpSpPr bwMode="auto">
          <a:xfrm>
            <a:off x="3367089" y="3352800"/>
            <a:ext cx="300037" cy="585788"/>
            <a:chOff x="1032" y="1458"/>
            <a:chExt cx="189" cy="369"/>
          </a:xfrm>
        </p:grpSpPr>
        <p:sp>
          <p:nvSpPr>
            <p:cNvPr id="28739" name="Oval 6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40" name="Rectangle 6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41" name="Line 6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42" name="Line 7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43" name="Group 71"/>
          <p:cNvGrpSpPr>
            <a:grpSpLocks/>
          </p:cNvGrpSpPr>
          <p:nvPr/>
        </p:nvGrpSpPr>
        <p:grpSpPr bwMode="auto">
          <a:xfrm>
            <a:off x="4233864" y="3386139"/>
            <a:ext cx="300037" cy="585787"/>
            <a:chOff x="1032" y="1458"/>
            <a:chExt cx="189" cy="369"/>
          </a:xfrm>
        </p:grpSpPr>
        <p:sp>
          <p:nvSpPr>
            <p:cNvPr id="28744" name="Oval 7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45" name="Rectangle 7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46" name="Line 7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47" name="Line 7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48" name="Group 76"/>
          <p:cNvGrpSpPr>
            <a:grpSpLocks/>
          </p:cNvGrpSpPr>
          <p:nvPr/>
        </p:nvGrpSpPr>
        <p:grpSpPr bwMode="auto">
          <a:xfrm>
            <a:off x="2414589" y="4133850"/>
            <a:ext cx="300037" cy="585788"/>
            <a:chOff x="1032" y="1458"/>
            <a:chExt cx="189" cy="369"/>
          </a:xfrm>
        </p:grpSpPr>
        <p:sp>
          <p:nvSpPr>
            <p:cNvPr id="28749" name="Oval 7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50" name="Rectangle 7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51" name="Line 7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52" name="Line 8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53" name="Group 81"/>
          <p:cNvGrpSpPr>
            <a:grpSpLocks/>
          </p:cNvGrpSpPr>
          <p:nvPr/>
        </p:nvGrpSpPr>
        <p:grpSpPr bwMode="auto">
          <a:xfrm>
            <a:off x="2805114" y="4262439"/>
            <a:ext cx="300037" cy="585787"/>
            <a:chOff x="1032" y="1458"/>
            <a:chExt cx="189" cy="369"/>
          </a:xfrm>
        </p:grpSpPr>
        <p:sp>
          <p:nvSpPr>
            <p:cNvPr id="28754" name="Oval 8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55" name="Rectangle 8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56" name="Line 8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57" name="Line 8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58" name="Group 86"/>
          <p:cNvGrpSpPr>
            <a:grpSpLocks/>
          </p:cNvGrpSpPr>
          <p:nvPr/>
        </p:nvGrpSpPr>
        <p:grpSpPr bwMode="auto">
          <a:xfrm>
            <a:off x="3200400" y="4319589"/>
            <a:ext cx="300038" cy="585787"/>
            <a:chOff x="1032" y="1458"/>
            <a:chExt cx="189" cy="369"/>
          </a:xfrm>
        </p:grpSpPr>
        <p:sp>
          <p:nvSpPr>
            <p:cNvPr id="28759" name="Oval 8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60" name="Rectangle 8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61" name="Line 8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62" name="Line 9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63" name="Group 91"/>
          <p:cNvGrpSpPr>
            <a:grpSpLocks/>
          </p:cNvGrpSpPr>
          <p:nvPr/>
        </p:nvGrpSpPr>
        <p:grpSpPr bwMode="auto">
          <a:xfrm>
            <a:off x="4086225" y="4352925"/>
            <a:ext cx="300038" cy="585788"/>
            <a:chOff x="1032" y="1458"/>
            <a:chExt cx="189" cy="369"/>
          </a:xfrm>
        </p:grpSpPr>
        <p:sp>
          <p:nvSpPr>
            <p:cNvPr id="28764" name="Oval 9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65" name="Rectangle 9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66" name="Line 9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67" name="Line 9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68" name="Group 96"/>
          <p:cNvGrpSpPr>
            <a:grpSpLocks/>
          </p:cNvGrpSpPr>
          <p:nvPr/>
        </p:nvGrpSpPr>
        <p:grpSpPr bwMode="auto">
          <a:xfrm>
            <a:off x="2276475" y="5029200"/>
            <a:ext cx="300038" cy="585788"/>
            <a:chOff x="1032" y="1458"/>
            <a:chExt cx="189" cy="369"/>
          </a:xfrm>
        </p:grpSpPr>
        <p:sp>
          <p:nvSpPr>
            <p:cNvPr id="28769" name="Oval 9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70" name="Rectangle 9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71" name="Line 9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72" name="Line 10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73" name="Group 101"/>
          <p:cNvGrpSpPr>
            <a:grpSpLocks/>
          </p:cNvGrpSpPr>
          <p:nvPr/>
        </p:nvGrpSpPr>
        <p:grpSpPr bwMode="auto">
          <a:xfrm>
            <a:off x="2667000" y="5181600"/>
            <a:ext cx="300038" cy="585788"/>
            <a:chOff x="1032" y="1458"/>
            <a:chExt cx="189" cy="369"/>
          </a:xfrm>
        </p:grpSpPr>
        <p:sp>
          <p:nvSpPr>
            <p:cNvPr id="28774" name="Oval 10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75" name="Rectangle 10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76" name="Line 10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77" name="Line 10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78" name="Group 106"/>
          <p:cNvGrpSpPr>
            <a:grpSpLocks/>
          </p:cNvGrpSpPr>
          <p:nvPr/>
        </p:nvGrpSpPr>
        <p:grpSpPr bwMode="auto">
          <a:xfrm>
            <a:off x="3076575" y="5238750"/>
            <a:ext cx="300038" cy="585788"/>
            <a:chOff x="1032" y="1458"/>
            <a:chExt cx="189" cy="369"/>
          </a:xfrm>
        </p:grpSpPr>
        <p:sp>
          <p:nvSpPr>
            <p:cNvPr id="28779" name="Oval 10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80" name="Rectangle 10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81" name="Line 10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82" name="Line 11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83" name="Group 111"/>
          <p:cNvGrpSpPr>
            <a:grpSpLocks/>
          </p:cNvGrpSpPr>
          <p:nvPr/>
        </p:nvGrpSpPr>
        <p:grpSpPr bwMode="auto">
          <a:xfrm>
            <a:off x="3967164" y="5272089"/>
            <a:ext cx="300037" cy="585787"/>
            <a:chOff x="1032" y="1458"/>
            <a:chExt cx="189" cy="369"/>
          </a:xfrm>
        </p:grpSpPr>
        <p:sp>
          <p:nvSpPr>
            <p:cNvPr id="28784" name="Oval 11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85" name="Rectangle 11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86" name="Line 11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87" name="Line 11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88" name="Group 116"/>
          <p:cNvGrpSpPr>
            <a:grpSpLocks/>
          </p:cNvGrpSpPr>
          <p:nvPr/>
        </p:nvGrpSpPr>
        <p:grpSpPr bwMode="auto">
          <a:xfrm>
            <a:off x="3857625" y="6205539"/>
            <a:ext cx="300038" cy="585787"/>
            <a:chOff x="1032" y="1458"/>
            <a:chExt cx="189" cy="369"/>
          </a:xfrm>
        </p:grpSpPr>
        <p:sp>
          <p:nvSpPr>
            <p:cNvPr id="28789" name="Oval 11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90" name="Rectangle 11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91" name="Line 11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92" name="Line 12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93" name="Group 121"/>
          <p:cNvGrpSpPr>
            <a:grpSpLocks/>
          </p:cNvGrpSpPr>
          <p:nvPr/>
        </p:nvGrpSpPr>
        <p:grpSpPr bwMode="auto">
          <a:xfrm>
            <a:off x="3414714" y="6215064"/>
            <a:ext cx="300037" cy="585787"/>
            <a:chOff x="1032" y="1458"/>
            <a:chExt cx="189" cy="369"/>
          </a:xfrm>
        </p:grpSpPr>
        <p:sp>
          <p:nvSpPr>
            <p:cNvPr id="28794" name="Oval 12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95" name="Rectangle 12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96" name="Line 12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97" name="Line 12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98" name="Group 126"/>
          <p:cNvGrpSpPr>
            <a:grpSpLocks/>
          </p:cNvGrpSpPr>
          <p:nvPr/>
        </p:nvGrpSpPr>
        <p:grpSpPr bwMode="auto">
          <a:xfrm>
            <a:off x="2576514" y="6072189"/>
            <a:ext cx="300037" cy="585787"/>
            <a:chOff x="1032" y="1458"/>
            <a:chExt cx="189" cy="369"/>
          </a:xfrm>
        </p:grpSpPr>
        <p:sp>
          <p:nvSpPr>
            <p:cNvPr id="28799" name="Oval 12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00" name="Rectangle 12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01" name="Line 12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02" name="Line 13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03" name="Group 131"/>
          <p:cNvGrpSpPr>
            <a:grpSpLocks/>
          </p:cNvGrpSpPr>
          <p:nvPr/>
        </p:nvGrpSpPr>
        <p:grpSpPr bwMode="auto">
          <a:xfrm>
            <a:off x="2162175" y="5943600"/>
            <a:ext cx="300038" cy="585788"/>
            <a:chOff x="1032" y="1458"/>
            <a:chExt cx="189" cy="369"/>
          </a:xfrm>
        </p:grpSpPr>
        <p:sp>
          <p:nvSpPr>
            <p:cNvPr id="28804" name="Oval 13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05" name="Rectangle 13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06" name="Line 13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07" name="Line 13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808" name="Line 136"/>
          <p:cNvSpPr>
            <a:spLocks noChangeShapeType="1"/>
          </p:cNvSpPr>
          <p:nvPr/>
        </p:nvSpPr>
        <p:spPr bwMode="auto">
          <a:xfrm>
            <a:off x="2109788" y="6096000"/>
            <a:ext cx="0" cy="152400"/>
          </a:xfrm>
          <a:prstGeom prst="line">
            <a:avLst/>
          </a:prstGeom>
          <a:noFill/>
          <a:ln w="38100">
            <a:solidFill>
              <a:srgbClr val="A8FAF8"/>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09" name="Rectangle 137"/>
          <p:cNvSpPr>
            <a:spLocks noChangeArrowheads="1"/>
          </p:cNvSpPr>
          <p:nvPr/>
        </p:nvSpPr>
        <p:spPr bwMode="auto">
          <a:xfrm rot="-1106097">
            <a:off x="4467225" y="2900363"/>
            <a:ext cx="152400" cy="762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10" name="Rectangle 138"/>
          <p:cNvSpPr>
            <a:spLocks noChangeArrowheads="1"/>
          </p:cNvSpPr>
          <p:nvPr/>
        </p:nvSpPr>
        <p:spPr bwMode="auto">
          <a:xfrm rot="-372466">
            <a:off x="4367213" y="3862388"/>
            <a:ext cx="152400" cy="762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11" name="Rectangle 139"/>
          <p:cNvSpPr>
            <a:spLocks noChangeArrowheads="1"/>
          </p:cNvSpPr>
          <p:nvPr/>
        </p:nvSpPr>
        <p:spPr bwMode="auto">
          <a:xfrm rot="-1510576">
            <a:off x="4262438" y="4852988"/>
            <a:ext cx="152400" cy="762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12" name="Rectangle 140"/>
          <p:cNvSpPr>
            <a:spLocks noChangeArrowheads="1"/>
          </p:cNvSpPr>
          <p:nvPr/>
        </p:nvSpPr>
        <p:spPr bwMode="auto">
          <a:xfrm rot="-1095016">
            <a:off x="4162425" y="5767388"/>
            <a:ext cx="152400" cy="762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13" name="Rectangle 141"/>
          <p:cNvSpPr>
            <a:spLocks noChangeArrowheads="1"/>
          </p:cNvSpPr>
          <p:nvPr/>
        </p:nvSpPr>
        <p:spPr bwMode="auto">
          <a:xfrm rot="-1578242">
            <a:off x="3990975" y="6711951"/>
            <a:ext cx="152400" cy="74613"/>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14" name="Line 142"/>
          <p:cNvSpPr>
            <a:spLocks noChangeShapeType="1"/>
          </p:cNvSpPr>
          <p:nvPr/>
        </p:nvSpPr>
        <p:spPr bwMode="auto">
          <a:xfrm rot="-35750">
            <a:off x="3352800" y="6810375"/>
            <a:ext cx="304800" cy="1588"/>
          </a:xfrm>
          <a:prstGeom prst="line">
            <a:avLst/>
          </a:prstGeom>
          <a:noFill/>
          <a:ln w="28575">
            <a:solidFill>
              <a:srgbClr val="A8FAF8"/>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15" name="Line 143"/>
          <p:cNvSpPr>
            <a:spLocks noChangeShapeType="1"/>
          </p:cNvSpPr>
          <p:nvPr/>
        </p:nvSpPr>
        <p:spPr bwMode="auto">
          <a:xfrm>
            <a:off x="3810000" y="3938588"/>
            <a:ext cx="228600" cy="0"/>
          </a:xfrm>
          <a:prstGeom prst="line">
            <a:avLst/>
          </a:prstGeom>
          <a:noFill/>
          <a:ln w="12700">
            <a:solidFill>
              <a:srgbClr val="A8FAF8"/>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16" name="Line 144"/>
          <p:cNvSpPr>
            <a:spLocks noChangeShapeType="1"/>
          </p:cNvSpPr>
          <p:nvPr/>
        </p:nvSpPr>
        <p:spPr bwMode="auto">
          <a:xfrm>
            <a:off x="3581400" y="5867400"/>
            <a:ext cx="228600" cy="0"/>
          </a:xfrm>
          <a:prstGeom prst="line">
            <a:avLst/>
          </a:prstGeom>
          <a:noFill/>
          <a:ln w="38100">
            <a:solidFill>
              <a:srgbClr val="A8FAF8"/>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17" name="Line 145"/>
          <p:cNvSpPr>
            <a:spLocks noChangeShapeType="1"/>
          </p:cNvSpPr>
          <p:nvPr/>
        </p:nvSpPr>
        <p:spPr bwMode="auto">
          <a:xfrm>
            <a:off x="2209800" y="6524625"/>
            <a:ext cx="152400" cy="76200"/>
          </a:xfrm>
          <a:prstGeom prst="line">
            <a:avLst/>
          </a:prstGeom>
          <a:noFill/>
          <a:ln w="38100">
            <a:solidFill>
              <a:srgbClr val="A8FAF8"/>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18" name="Line 146"/>
          <p:cNvSpPr>
            <a:spLocks noChangeShapeType="1"/>
          </p:cNvSpPr>
          <p:nvPr/>
        </p:nvSpPr>
        <p:spPr bwMode="auto">
          <a:xfrm rot="1323138">
            <a:off x="2643188" y="2690814"/>
            <a:ext cx="76200" cy="1587"/>
          </a:xfrm>
          <a:prstGeom prst="line">
            <a:avLst/>
          </a:prstGeom>
          <a:noFill/>
          <a:ln w="38100">
            <a:solidFill>
              <a:srgbClr val="A8FAF8"/>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19" name="Line 147"/>
          <p:cNvSpPr>
            <a:spLocks noChangeShapeType="1"/>
          </p:cNvSpPr>
          <p:nvPr/>
        </p:nvSpPr>
        <p:spPr bwMode="auto">
          <a:xfrm>
            <a:off x="2519363" y="3657600"/>
            <a:ext cx="76200" cy="0"/>
          </a:xfrm>
          <a:prstGeom prst="line">
            <a:avLst/>
          </a:prstGeom>
          <a:noFill/>
          <a:ln w="38100">
            <a:solidFill>
              <a:srgbClr val="A8FAF8"/>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20" name="Line 148"/>
          <p:cNvSpPr>
            <a:spLocks noChangeShapeType="1"/>
          </p:cNvSpPr>
          <p:nvPr/>
        </p:nvSpPr>
        <p:spPr bwMode="auto">
          <a:xfrm rot="-508269">
            <a:off x="3886200" y="2971800"/>
            <a:ext cx="152400" cy="1588"/>
          </a:xfrm>
          <a:prstGeom prst="line">
            <a:avLst/>
          </a:prstGeom>
          <a:noFill/>
          <a:ln w="38100">
            <a:solidFill>
              <a:srgbClr val="A8FAF8"/>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821" name="Group 149"/>
          <p:cNvGrpSpPr>
            <a:grpSpLocks/>
          </p:cNvGrpSpPr>
          <p:nvPr/>
        </p:nvGrpSpPr>
        <p:grpSpPr bwMode="auto">
          <a:xfrm>
            <a:off x="5372100" y="1371600"/>
            <a:ext cx="1276350" cy="609600"/>
            <a:chOff x="2424" y="864"/>
            <a:chExt cx="804" cy="384"/>
          </a:xfrm>
        </p:grpSpPr>
        <p:sp>
          <p:nvSpPr>
            <p:cNvPr id="28822" name="Oval 150"/>
            <p:cNvSpPr>
              <a:spLocks noChangeArrowheads="1"/>
            </p:cNvSpPr>
            <p:nvPr/>
          </p:nvSpPr>
          <p:spPr bwMode="auto">
            <a:xfrm>
              <a:off x="2424" y="864"/>
              <a:ext cx="384" cy="384"/>
            </a:xfrm>
            <a:prstGeom prst="ellipse">
              <a:avLst/>
            </a:prstGeom>
            <a:gradFill rotWithShape="0">
              <a:gsLst>
                <a:gs pos="0">
                  <a:schemeClr val="bg1"/>
                </a:gs>
                <a:gs pos="100000">
                  <a:schemeClr val="bg1">
                    <a:gamma/>
                    <a:shade val="0"/>
                    <a:invGamma/>
                  </a:schemeClr>
                </a:gs>
              </a:gsLst>
              <a:path path="shape">
                <a:fillToRect l="50000" t="50000" r="50000" b="50000"/>
              </a:path>
            </a:gra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23" name="Oval 151"/>
            <p:cNvSpPr>
              <a:spLocks noChangeArrowheads="1"/>
            </p:cNvSpPr>
            <p:nvPr/>
          </p:nvSpPr>
          <p:spPr bwMode="auto">
            <a:xfrm>
              <a:off x="3084" y="978"/>
              <a:ext cx="144" cy="144"/>
            </a:xfrm>
            <a:prstGeom prst="ellipse">
              <a:avLst/>
            </a:prstGeom>
            <a:gradFill rotWithShape="0">
              <a:gsLst>
                <a:gs pos="0">
                  <a:schemeClr val="bg1"/>
                </a:gs>
                <a:gs pos="100000">
                  <a:schemeClr val="bg1">
                    <a:gamma/>
                    <a:shade val="0"/>
                    <a:invGamma/>
                  </a:schemeClr>
                </a:gs>
              </a:gsLst>
              <a:path path="shape">
                <a:fillToRect l="50000" t="50000" r="50000" b="50000"/>
              </a:path>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24" name="Group 152"/>
          <p:cNvGrpSpPr>
            <a:grpSpLocks/>
          </p:cNvGrpSpPr>
          <p:nvPr/>
        </p:nvGrpSpPr>
        <p:grpSpPr bwMode="auto">
          <a:xfrm>
            <a:off x="5386388" y="2109788"/>
            <a:ext cx="1276350" cy="609600"/>
            <a:chOff x="2424" y="864"/>
            <a:chExt cx="804" cy="384"/>
          </a:xfrm>
        </p:grpSpPr>
        <p:sp>
          <p:nvSpPr>
            <p:cNvPr id="28825" name="Oval 153"/>
            <p:cNvSpPr>
              <a:spLocks noChangeArrowheads="1"/>
            </p:cNvSpPr>
            <p:nvPr/>
          </p:nvSpPr>
          <p:spPr bwMode="auto">
            <a:xfrm>
              <a:off x="2424" y="864"/>
              <a:ext cx="384" cy="384"/>
            </a:xfrm>
            <a:prstGeom prst="ellipse">
              <a:avLst/>
            </a:prstGeom>
            <a:gradFill rotWithShape="0">
              <a:gsLst>
                <a:gs pos="0">
                  <a:schemeClr val="bg1"/>
                </a:gs>
                <a:gs pos="100000">
                  <a:schemeClr val="bg1">
                    <a:gamma/>
                    <a:shade val="0"/>
                    <a:invGamma/>
                  </a:schemeClr>
                </a:gs>
              </a:gsLst>
              <a:path path="shape">
                <a:fillToRect l="50000" t="50000" r="50000" b="50000"/>
              </a:path>
            </a:gra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26" name="Oval 154"/>
            <p:cNvSpPr>
              <a:spLocks noChangeArrowheads="1"/>
            </p:cNvSpPr>
            <p:nvPr/>
          </p:nvSpPr>
          <p:spPr bwMode="auto">
            <a:xfrm>
              <a:off x="3084" y="978"/>
              <a:ext cx="144" cy="144"/>
            </a:xfrm>
            <a:prstGeom prst="ellipse">
              <a:avLst/>
            </a:prstGeom>
            <a:gradFill rotWithShape="0">
              <a:gsLst>
                <a:gs pos="0">
                  <a:schemeClr val="bg1"/>
                </a:gs>
                <a:gs pos="100000">
                  <a:schemeClr val="bg1">
                    <a:gamma/>
                    <a:shade val="0"/>
                    <a:invGamma/>
                  </a:schemeClr>
                </a:gs>
              </a:gsLst>
              <a:path path="shape">
                <a:fillToRect l="50000" t="50000" r="50000" b="50000"/>
              </a:path>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27" name="Group 155"/>
          <p:cNvGrpSpPr>
            <a:grpSpLocks/>
          </p:cNvGrpSpPr>
          <p:nvPr/>
        </p:nvGrpSpPr>
        <p:grpSpPr bwMode="auto">
          <a:xfrm>
            <a:off x="5405438" y="2962275"/>
            <a:ext cx="1276350" cy="609600"/>
            <a:chOff x="2424" y="864"/>
            <a:chExt cx="804" cy="384"/>
          </a:xfrm>
        </p:grpSpPr>
        <p:sp>
          <p:nvSpPr>
            <p:cNvPr id="28828" name="Oval 156"/>
            <p:cNvSpPr>
              <a:spLocks noChangeArrowheads="1"/>
            </p:cNvSpPr>
            <p:nvPr/>
          </p:nvSpPr>
          <p:spPr bwMode="auto">
            <a:xfrm>
              <a:off x="2424" y="864"/>
              <a:ext cx="384" cy="384"/>
            </a:xfrm>
            <a:prstGeom prst="ellipse">
              <a:avLst/>
            </a:prstGeom>
            <a:gradFill rotWithShape="0">
              <a:gsLst>
                <a:gs pos="0">
                  <a:schemeClr val="bg1"/>
                </a:gs>
                <a:gs pos="100000">
                  <a:schemeClr val="bg1">
                    <a:gamma/>
                    <a:shade val="0"/>
                    <a:invGamma/>
                  </a:schemeClr>
                </a:gs>
              </a:gsLst>
              <a:path path="shape">
                <a:fillToRect l="50000" t="50000" r="50000" b="50000"/>
              </a:path>
            </a:gra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29" name="Oval 157"/>
            <p:cNvSpPr>
              <a:spLocks noChangeArrowheads="1"/>
            </p:cNvSpPr>
            <p:nvPr/>
          </p:nvSpPr>
          <p:spPr bwMode="auto">
            <a:xfrm>
              <a:off x="3084" y="978"/>
              <a:ext cx="144" cy="144"/>
            </a:xfrm>
            <a:prstGeom prst="ellipse">
              <a:avLst/>
            </a:prstGeom>
            <a:gradFill rotWithShape="0">
              <a:gsLst>
                <a:gs pos="0">
                  <a:schemeClr val="bg1"/>
                </a:gs>
                <a:gs pos="100000">
                  <a:schemeClr val="bg1">
                    <a:gamma/>
                    <a:shade val="0"/>
                    <a:invGamma/>
                  </a:schemeClr>
                </a:gs>
              </a:gsLst>
              <a:path path="shape">
                <a:fillToRect l="50000" t="50000" r="50000" b="50000"/>
              </a:path>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30" name="Group 158"/>
          <p:cNvGrpSpPr>
            <a:grpSpLocks/>
          </p:cNvGrpSpPr>
          <p:nvPr/>
        </p:nvGrpSpPr>
        <p:grpSpPr bwMode="auto">
          <a:xfrm>
            <a:off x="5391150" y="3933825"/>
            <a:ext cx="1276350" cy="609600"/>
            <a:chOff x="2424" y="864"/>
            <a:chExt cx="804" cy="384"/>
          </a:xfrm>
        </p:grpSpPr>
        <p:sp>
          <p:nvSpPr>
            <p:cNvPr id="28831" name="Oval 159"/>
            <p:cNvSpPr>
              <a:spLocks noChangeArrowheads="1"/>
            </p:cNvSpPr>
            <p:nvPr/>
          </p:nvSpPr>
          <p:spPr bwMode="auto">
            <a:xfrm>
              <a:off x="2424" y="864"/>
              <a:ext cx="384" cy="384"/>
            </a:xfrm>
            <a:prstGeom prst="ellipse">
              <a:avLst/>
            </a:prstGeom>
            <a:gradFill rotWithShape="0">
              <a:gsLst>
                <a:gs pos="0">
                  <a:schemeClr val="bg1"/>
                </a:gs>
                <a:gs pos="100000">
                  <a:schemeClr val="bg1">
                    <a:gamma/>
                    <a:shade val="0"/>
                    <a:invGamma/>
                  </a:schemeClr>
                </a:gs>
              </a:gsLst>
              <a:path path="shape">
                <a:fillToRect l="50000" t="50000" r="50000" b="50000"/>
              </a:path>
            </a:gra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32" name="Oval 160"/>
            <p:cNvSpPr>
              <a:spLocks noChangeArrowheads="1"/>
            </p:cNvSpPr>
            <p:nvPr/>
          </p:nvSpPr>
          <p:spPr bwMode="auto">
            <a:xfrm>
              <a:off x="3084" y="978"/>
              <a:ext cx="144" cy="144"/>
            </a:xfrm>
            <a:prstGeom prst="ellipse">
              <a:avLst/>
            </a:prstGeom>
            <a:gradFill rotWithShape="0">
              <a:gsLst>
                <a:gs pos="0">
                  <a:schemeClr val="bg1"/>
                </a:gs>
                <a:gs pos="100000">
                  <a:schemeClr val="bg1">
                    <a:gamma/>
                    <a:shade val="0"/>
                    <a:invGamma/>
                  </a:schemeClr>
                </a:gs>
              </a:gsLst>
              <a:path path="shape">
                <a:fillToRect l="50000" t="50000" r="50000" b="50000"/>
              </a:path>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33" name="Group 161"/>
          <p:cNvGrpSpPr>
            <a:grpSpLocks/>
          </p:cNvGrpSpPr>
          <p:nvPr/>
        </p:nvGrpSpPr>
        <p:grpSpPr bwMode="auto">
          <a:xfrm>
            <a:off x="5410200" y="5053013"/>
            <a:ext cx="1276350" cy="609600"/>
            <a:chOff x="2424" y="864"/>
            <a:chExt cx="804" cy="384"/>
          </a:xfrm>
        </p:grpSpPr>
        <p:sp>
          <p:nvSpPr>
            <p:cNvPr id="28834" name="Oval 162"/>
            <p:cNvSpPr>
              <a:spLocks noChangeArrowheads="1"/>
            </p:cNvSpPr>
            <p:nvPr/>
          </p:nvSpPr>
          <p:spPr bwMode="auto">
            <a:xfrm>
              <a:off x="2424" y="864"/>
              <a:ext cx="384" cy="384"/>
            </a:xfrm>
            <a:prstGeom prst="ellipse">
              <a:avLst/>
            </a:prstGeom>
            <a:gradFill rotWithShape="0">
              <a:gsLst>
                <a:gs pos="0">
                  <a:schemeClr val="bg1"/>
                </a:gs>
                <a:gs pos="100000">
                  <a:schemeClr val="bg1">
                    <a:gamma/>
                    <a:shade val="0"/>
                    <a:invGamma/>
                  </a:schemeClr>
                </a:gs>
              </a:gsLst>
              <a:path path="shape">
                <a:fillToRect l="50000" t="50000" r="50000" b="50000"/>
              </a:path>
            </a:gra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35" name="Oval 163"/>
            <p:cNvSpPr>
              <a:spLocks noChangeArrowheads="1"/>
            </p:cNvSpPr>
            <p:nvPr/>
          </p:nvSpPr>
          <p:spPr bwMode="auto">
            <a:xfrm>
              <a:off x="3084" y="978"/>
              <a:ext cx="144" cy="144"/>
            </a:xfrm>
            <a:prstGeom prst="ellipse">
              <a:avLst/>
            </a:prstGeom>
            <a:gradFill rotWithShape="0">
              <a:gsLst>
                <a:gs pos="0">
                  <a:schemeClr val="bg1"/>
                </a:gs>
                <a:gs pos="100000">
                  <a:schemeClr val="bg1">
                    <a:gamma/>
                    <a:shade val="0"/>
                    <a:invGamma/>
                  </a:schemeClr>
                </a:gs>
              </a:gsLst>
              <a:path path="shape">
                <a:fillToRect l="50000" t="50000" r="50000" b="50000"/>
              </a:path>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36" name="Group 164"/>
          <p:cNvGrpSpPr>
            <a:grpSpLocks/>
          </p:cNvGrpSpPr>
          <p:nvPr/>
        </p:nvGrpSpPr>
        <p:grpSpPr bwMode="auto">
          <a:xfrm>
            <a:off x="5414963" y="6200775"/>
            <a:ext cx="1276350" cy="609600"/>
            <a:chOff x="2451" y="3906"/>
            <a:chExt cx="804" cy="384"/>
          </a:xfrm>
        </p:grpSpPr>
        <p:sp>
          <p:nvSpPr>
            <p:cNvPr id="28837" name="Oval 165"/>
            <p:cNvSpPr>
              <a:spLocks noChangeArrowheads="1"/>
            </p:cNvSpPr>
            <p:nvPr/>
          </p:nvSpPr>
          <p:spPr bwMode="auto">
            <a:xfrm>
              <a:off x="2451" y="3906"/>
              <a:ext cx="384" cy="384"/>
            </a:xfrm>
            <a:prstGeom prst="ellipse">
              <a:avLst/>
            </a:prstGeom>
            <a:gradFill rotWithShape="0">
              <a:gsLst>
                <a:gs pos="0">
                  <a:schemeClr val="bg1"/>
                </a:gs>
                <a:gs pos="100000">
                  <a:schemeClr val="bg1">
                    <a:gamma/>
                    <a:shade val="0"/>
                    <a:invGamma/>
                  </a:schemeClr>
                </a:gs>
              </a:gsLst>
              <a:path path="shape">
                <a:fillToRect l="50000" t="50000" r="50000" b="50000"/>
              </a:path>
            </a:gra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38" name="Oval 166"/>
            <p:cNvSpPr>
              <a:spLocks noChangeArrowheads="1"/>
            </p:cNvSpPr>
            <p:nvPr/>
          </p:nvSpPr>
          <p:spPr bwMode="auto">
            <a:xfrm>
              <a:off x="3111" y="4125"/>
              <a:ext cx="144" cy="144"/>
            </a:xfrm>
            <a:prstGeom prst="ellipse">
              <a:avLst/>
            </a:prstGeom>
            <a:gradFill rotWithShape="0">
              <a:gsLst>
                <a:gs pos="0">
                  <a:schemeClr val="bg1"/>
                </a:gs>
                <a:gs pos="100000">
                  <a:schemeClr val="bg1">
                    <a:gamma/>
                    <a:shade val="0"/>
                    <a:invGamma/>
                  </a:schemeClr>
                </a:gs>
              </a:gsLst>
              <a:path path="shape">
                <a:fillToRect l="50000" t="50000" r="50000" b="50000"/>
              </a:path>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839" name="Line 167"/>
          <p:cNvSpPr>
            <a:spLocks noChangeShapeType="1"/>
          </p:cNvSpPr>
          <p:nvPr/>
        </p:nvSpPr>
        <p:spPr bwMode="auto">
          <a:xfrm flipH="1">
            <a:off x="4371975" y="4724400"/>
            <a:ext cx="152400" cy="914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40" name="Line 168"/>
          <p:cNvSpPr>
            <a:spLocks noChangeShapeType="1"/>
          </p:cNvSpPr>
          <p:nvPr/>
        </p:nvSpPr>
        <p:spPr bwMode="auto">
          <a:xfrm flipH="1">
            <a:off x="2152650" y="4510088"/>
            <a:ext cx="152400" cy="914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41" name="Line 169"/>
          <p:cNvSpPr>
            <a:spLocks noChangeShapeType="1"/>
          </p:cNvSpPr>
          <p:nvPr/>
        </p:nvSpPr>
        <p:spPr bwMode="auto">
          <a:xfrm flipH="1">
            <a:off x="2033589" y="5410201"/>
            <a:ext cx="123825" cy="862013"/>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42" name="Line 170"/>
          <p:cNvSpPr>
            <a:spLocks noChangeShapeType="1"/>
          </p:cNvSpPr>
          <p:nvPr/>
        </p:nvSpPr>
        <p:spPr bwMode="auto">
          <a:xfrm flipH="1">
            <a:off x="4495801" y="3748088"/>
            <a:ext cx="157163" cy="976312"/>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43" name="Line 171"/>
          <p:cNvSpPr>
            <a:spLocks noChangeShapeType="1"/>
          </p:cNvSpPr>
          <p:nvPr/>
        </p:nvSpPr>
        <p:spPr bwMode="auto">
          <a:xfrm flipH="1">
            <a:off x="2309813" y="3529013"/>
            <a:ext cx="152400" cy="914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44" name="Line 172"/>
          <p:cNvSpPr>
            <a:spLocks noChangeShapeType="1"/>
          </p:cNvSpPr>
          <p:nvPr/>
        </p:nvSpPr>
        <p:spPr bwMode="auto">
          <a:xfrm flipH="1">
            <a:off x="4629150" y="2809875"/>
            <a:ext cx="152400" cy="914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45" name="Line 173"/>
          <p:cNvSpPr>
            <a:spLocks noChangeShapeType="1"/>
          </p:cNvSpPr>
          <p:nvPr/>
        </p:nvSpPr>
        <p:spPr bwMode="auto">
          <a:xfrm flipH="1">
            <a:off x="2462213" y="2562225"/>
            <a:ext cx="152400" cy="914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46" name="Line 174"/>
          <p:cNvSpPr>
            <a:spLocks noChangeShapeType="1"/>
          </p:cNvSpPr>
          <p:nvPr/>
        </p:nvSpPr>
        <p:spPr bwMode="auto">
          <a:xfrm flipH="1">
            <a:off x="4757738" y="1866900"/>
            <a:ext cx="152400" cy="914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47" name="Line 175"/>
          <p:cNvSpPr>
            <a:spLocks noChangeShapeType="1"/>
          </p:cNvSpPr>
          <p:nvPr/>
        </p:nvSpPr>
        <p:spPr bwMode="auto">
          <a:xfrm flipH="1">
            <a:off x="2614613" y="1685925"/>
            <a:ext cx="152400" cy="914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48" name="Line 176"/>
          <p:cNvSpPr>
            <a:spLocks noChangeShapeType="1"/>
          </p:cNvSpPr>
          <p:nvPr/>
        </p:nvSpPr>
        <p:spPr bwMode="auto">
          <a:xfrm rot="1636308">
            <a:off x="4214814" y="1724026"/>
            <a:ext cx="73025" cy="21907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49" name="Oval 177"/>
          <p:cNvSpPr>
            <a:spLocks noChangeArrowheads="1"/>
          </p:cNvSpPr>
          <p:nvPr/>
        </p:nvSpPr>
        <p:spPr bwMode="auto">
          <a:xfrm rot="-5400000">
            <a:off x="2070894" y="6096794"/>
            <a:ext cx="76200" cy="74612"/>
          </a:xfrm>
          <a:prstGeom prst="ellipse">
            <a:avLst/>
          </a:prstGeom>
          <a:solidFill>
            <a:srgbClr val="A8FAF8"/>
          </a:solidFill>
          <a:ln w="12700">
            <a:solidFill>
              <a:srgbClr val="A8FAF8"/>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50" name="Rectangle 178"/>
          <p:cNvSpPr>
            <a:spLocks noChangeArrowheads="1"/>
          </p:cNvSpPr>
          <p:nvPr/>
        </p:nvSpPr>
        <p:spPr bwMode="auto">
          <a:xfrm rot="1892650">
            <a:off x="2643188" y="2647950"/>
            <a:ext cx="152400" cy="76200"/>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51" name="Line 179"/>
          <p:cNvSpPr>
            <a:spLocks noChangeShapeType="1"/>
          </p:cNvSpPr>
          <p:nvPr/>
        </p:nvSpPr>
        <p:spPr bwMode="auto">
          <a:xfrm rot="391231">
            <a:off x="2514600" y="3652838"/>
            <a:ext cx="228600" cy="76200"/>
          </a:xfrm>
          <a:prstGeom prst="line">
            <a:avLst/>
          </a:prstGeom>
          <a:noFill/>
          <a:ln w="38100">
            <a:solidFill>
              <a:srgbClr val="A8FAF8"/>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52" name="Oval 180"/>
          <p:cNvSpPr>
            <a:spLocks noChangeArrowheads="1"/>
          </p:cNvSpPr>
          <p:nvPr/>
        </p:nvSpPr>
        <p:spPr bwMode="auto">
          <a:xfrm rot="1516664">
            <a:off x="1981200" y="6172200"/>
            <a:ext cx="152400" cy="76200"/>
          </a:xfrm>
          <a:prstGeom prst="ellipse">
            <a:avLst/>
          </a:prstGeom>
          <a:solidFill>
            <a:srgbClr val="A8FAF8"/>
          </a:solidFill>
          <a:ln w="12700">
            <a:solidFill>
              <a:srgbClr val="A8FAF8"/>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853" name="Group 181"/>
          <p:cNvGrpSpPr>
            <a:grpSpLocks/>
          </p:cNvGrpSpPr>
          <p:nvPr/>
        </p:nvGrpSpPr>
        <p:grpSpPr bwMode="auto">
          <a:xfrm>
            <a:off x="3943350" y="2405064"/>
            <a:ext cx="300038" cy="585787"/>
            <a:chOff x="1032" y="1458"/>
            <a:chExt cx="189" cy="369"/>
          </a:xfrm>
        </p:grpSpPr>
        <p:sp>
          <p:nvSpPr>
            <p:cNvPr id="28854" name="Oval 18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55" name="Rectangle 18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56" name="Line 18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57" name="Line 18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58" name="Group 186"/>
          <p:cNvGrpSpPr>
            <a:grpSpLocks/>
          </p:cNvGrpSpPr>
          <p:nvPr/>
        </p:nvGrpSpPr>
        <p:grpSpPr bwMode="auto">
          <a:xfrm>
            <a:off x="3810000" y="3386139"/>
            <a:ext cx="300038" cy="585787"/>
            <a:chOff x="1032" y="1458"/>
            <a:chExt cx="189" cy="369"/>
          </a:xfrm>
        </p:grpSpPr>
        <p:sp>
          <p:nvSpPr>
            <p:cNvPr id="28859" name="Oval 18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60" name="Rectangle 18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61" name="Line 18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62" name="Line 19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63" name="Group 191"/>
          <p:cNvGrpSpPr>
            <a:grpSpLocks/>
          </p:cNvGrpSpPr>
          <p:nvPr/>
        </p:nvGrpSpPr>
        <p:grpSpPr bwMode="auto">
          <a:xfrm>
            <a:off x="3638550" y="4329114"/>
            <a:ext cx="300038" cy="585787"/>
            <a:chOff x="1032" y="1458"/>
            <a:chExt cx="189" cy="369"/>
          </a:xfrm>
        </p:grpSpPr>
        <p:sp>
          <p:nvSpPr>
            <p:cNvPr id="28864" name="Oval 19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65" name="Rectangle 19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66" name="Line 19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67" name="Line 19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68" name="Group 196"/>
          <p:cNvGrpSpPr>
            <a:grpSpLocks/>
          </p:cNvGrpSpPr>
          <p:nvPr/>
        </p:nvGrpSpPr>
        <p:grpSpPr bwMode="auto">
          <a:xfrm>
            <a:off x="3509964" y="5272089"/>
            <a:ext cx="300037" cy="585787"/>
            <a:chOff x="1032" y="1458"/>
            <a:chExt cx="189" cy="369"/>
          </a:xfrm>
        </p:grpSpPr>
        <p:sp>
          <p:nvSpPr>
            <p:cNvPr id="28869" name="Oval 197"/>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70" name="Rectangle 198"/>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71" name="Line 199"/>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72" name="Line 200"/>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73" name="Group 201"/>
          <p:cNvGrpSpPr>
            <a:grpSpLocks/>
          </p:cNvGrpSpPr>
          <p:nvPr/>
        </p:nvGrpSpPr>
        <p:grpSpPr bwMode="auto">
          <a:xfrm>
            <a:off x="2990850" y="6153150"/>
            <a:ext cx="300038" cy="585788"/>
            <a:chOff x="1032" y="1458"/>
            <a:chExt cx="189" cy="369"/>
          </a:xfrm>
        </p:grpSpPr>
        <p:sp>
          <p:nvSpPr>
            <p:cNvPr id="28874" name="Oval 202"/>
            <p:cNvSpPr>
              <a:spLocks noChangeArrowheads="1"/>
            </p:cNvSpPr>
            <p:nvPr/>
          </p:nvSpPr>
          <p:spPr bwMode="auto">
            <a:xfrm rot="679845">
              <a:off x="1074" y="1458"/>
              <a:ext cx="144" cy="144"/>
            </a:xfrm>
            <a:prstGeom prst="ellipse">
              <a:avLst/>
            </a:prstGeom>
            <a:solidFill>
              <a:srgbClr val="A8FAF8"/>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75" name="Rectangle 203"/>
            <p:cNvSpPr>
              <a:spLocks noChangeArrowheads="1"/>
            </p:cNvSpPr>
            <p:nvPr/>
          </p:nvSpPr>
          <p:spPr bwMode="auto">
            <a:xfrm>
              <a:off x="1071" y="1536"/>
              <a:ext cx="135" cy="144"/>
            </a:xfrm>
            <a:prstGeom prst="rect">
              <a:avLst/>
            </a:prstGeom>
            <a:solidFill>
              <a:srgbClr val="A8FAF8"/>
            </a:solidFill>
            <a:ln w="12700">
              <a:solidFill>
                <a:srgbClr val="A8FAF8"/>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76" name="Line 204"/>
            <p:cNvSpPr>
              <a:spLocks noChangeShapeType="1"/>
            </p:cNvSpPr>
            <p:nvPr/>
          </p:nvSpPr>
          <p:spPr bwMode="auto">
            <a:xfrm flipH="1">
              <a:off x="1032" y="1503"/>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77" name="Line 205"/>
            <p:cNvSpPr>
              <a:spLocks noChangeShapeType="1"/>
            </p:cNvSpPr>
            <p:nvPr/>
          </p:nvSpPr>
          <p:spPr bwMode="auto">
            <a:xfrm flipH="1">
              <a:off x="1173" y="1539"/>
              <a:ext cx="48" cy="2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878" name="Line 206"/>
          <p:cNvSpPr>
            <a:spLocks noChangeShapeType="1"/>
          </p:cNvSpPr>
          <p:nvPr/>
        </p:nvSpPr>
        <p:spPr bwMode="auto">
          <a:xfrm>
            <a:off x="2057400" y="6019800"/>
            <a:ext cx="0" cy="2286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79" name="Line 207"/>
          <p:cNvSpPr>
            <a:spLocks noChangeShapeType="1"/>
          </p:cNvSpPr>
          <p:nvPr/>
        </p:nvSpPr>
        <p:spPr bwMode="auto">
          <a:xfrm rot="-1043309">
            <a:off x="2362200" y="4595813"/>
            <a:ext cx="76200" cy="76200"/>
          </a:xfrm>
          <a:prstGeom prst="line">
            <a:avLst/>
          </a:prstGeom>
          <a:noFill/>
          <a:ln w="57150">
            <a:solidFill>
              <a:srgbClr val="BDF7F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80" name="Line 208"/>
          <p:cNvSpPr>
            <a:spLocks noChangeShapeType="1"/>
          </p:cNvSpPr>
          <p:nvPr/>
        </p:nvSpPr>
        <p:spPr bwMode="auto">
          <a:xfrm>
            <a:off x="3910013" y="3962400"/>
            <a:ext cx="228600" cy="0"/>
          </a:xfrm>
          <a:prstGeom prst="line">
            <a:avLst/>
          </a:prstGeom>
          <a:noFill/>
          <a:ln w="38100">
            <a:solidFill>
              <a:srgbClr val="BDF7F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81" name="Line 209"/>
          <p:cNvSpPr>
            <a:spLocks noChangeShapeType="1"/>
          </p:cNvSpPr>
          <p:nvPr/>
        </p:nvSpPr>
        <p:spPr bwMode="auto">
          <a:xfrm>
            <a:off x="4067175" y="2971800"/>
            <a:ext cx="228600" cy="0"/>
          </a:xfrm>
          <a:prstGeom prst="line">
            <a:avLst/>
          </a:prstGeom>
          <a:noFill/>
          <a:ln w="38100">
            <a:solidFill>
              <a:srgbClr val="BDF7F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82" name="Text Box 210"/>
          <p:cNvSpPr txBox="1">
            <a:spLocks noChangeArrowheads="1"/>
          </p:cNvSpPr>
          <p:nvPr/>
        </p:nvSpPr>
        <p:spPr bwMode="auto">
          <a:xfrm>
            <a:off x="1752600" y="304801"/>
            <a:ext cx="685800" cy="1203325"/>
          </a:xfrm>
          <a:prstGeom prst="rect">
            <a:avLst/>
          </a:prstGeom>
          <a:solidFill>
            <a:srgbClr val="00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600" b="1" dirty="0">
                <a:solidFill>
                  <a:srgbClr val="0000FF"/>
                </a:solidFill>
                <a:latin typeface="楷体_GB2312" pitchFamily="49" charset="-122"/>
                <a:ea typeface="楷体_GB2312" pitchFamily="49" charset="-122"/>
              </a:rPr>
              <a:t>理论</a:t>
            </a:r>
          </a:p>
        </p:txBody>
      </p:sp>
      <p:sp>
        <p:nvSpPr>
          <p:cNvPr id="28883" name="Rectangle 211"/>
          <p:cNvSpPr>
            <a:spLocks noChangeArrowheads="1"/>
          </p:cNvSpPr>
          <p:nvPr/>
        </p:nvSpPr>
        <p:spPr bwMode="auto">
          <a:xfrm>
            <a:off x="6383339" y="476250"/>
            <a:ext cx="3671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0000"/>
                </a:solidFill>
              </a:rPr>
              <a:t>（忽略了空气阻力等）</a:t>
            </a:r>
          </a:p>
        </p:txBody>
      </p:sp>
    </p:spTree>
    <p:extLst>
      <p:ext uri="{BB962C8B-B14F-4D97-AF65-F5344CB8AC3E}">
        <p14:creationId xmlns:p14="http://schemas.microsoft.com/office/powerpoint/2010/main" val="103510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882"/>
                                        </p:tgtEl>
                                        <p:attrNameLst>
                                          <p:attrName>style.visibility</p:attrName>
                                        </p:attrNameLst>
                                      </p:cBhvr>
                                      <p:to>
                                        <p:strVal val="visible"/>
                                      </p:to>
                                    </p:set>
                                    <p:animEffect transition="in" filter="fade">
                                      <p:cBhvr>
                                        <p:cTn id="7" dur="1000"/>
                                        <p:tgtEl>
                                          <p:spTgt spid="28882"/>
                                        </p:tgtEl>
                                      </p:cBhvr>
                                    </p:animEffect>
                                    <p:anim calcmode="lin" valueType="num">
                                      <p:cBhvr>
                                        <p:cTn id="8" dur="1000" fill="hold"/>
                                        <p:tgtEl>
                                          <p:spTgt spid="28882"/>
                                        </p:tgtEl>
                                        <p:attrNameLst>
                                          <p:attrName>ppt_x</p:attrName>
                                        </p:attrNameLst>
                                      </p:cBhvr>
                                      <p:tavLst>
                                        <p:tav tm="0">
                                          <p:val>
                                            <p:strVal val="#ppt_x"/>
                                          </p:val>
                                        </p:tav>
                                        <p:tav tm="100000">
                                          <p:val>
                                            <p:strVal val="#ppt_x"/>
                                          </p:val>
                                        </p:tav>
                                      </p:tavLst>
                                    </p:anim>
                                    <p:anim calcmode="lin" valueType="num">
                                      <p:cBhvr>
                                        <p:cTn id="9" dur="1000" fill="hold"/>
                                        <p:tgtEl>
                                          <p:spTgt spid="288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867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867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8883"/>
                                        </p:tgtEl>
                                        <p:attrNameLst>
                                          <p:attrName>style.visibility</p:attrName>
                                        </p:attrNameLst>
                                      </p:cBhvr>
                                      <p:to>
                                        <p:strVal val="visible"/>
                                      </p:to>
                                    </p:set>
                                    <p:animEffect transition="in" filter="checkerboard(across)">
                                      <p:cBhvr>
                                        <p:cTn id="20" dur="500"/>
                                        <p:tgtEl>
                                          <p:spTgt spid="28883"/>
                                        </p:tgtEl>
                                      </p:cBhvr>
                                    </p:animEffect>
                                  </p:childTnLst>
                                </p:cTn>
                              </p:par>
                            </p:childTnLst>
                          </p:cTn>
                        </p:par>
                      </p:childTnLst>
                    </p:cTn>
                  </p:par>
                  <p:par>
                    <p:cTn id="21" fill="hold">
                      <p:stCondLst>
                        <p:cond delay="indefinite"/>
                      </p:stCondLst>
                      <p:childTnLst>
                        <p:par>
                          <p:cTn id="22" fill="hold">
                            <p:stCondLst>
                              <p:cond delay="0"/>
                            </p:stCondLst>
                            <p:childTnLst>
                              <p:par>
                                <p:cTn id="23" presetID="11" presetClass="entr" presetSubtype="0" fill="hold" nodeType="clickEffect">
                                  <p:stCondLst>
                                    <p:cond delay="0"/>
                                  </p:stCondLst>
                                  <p:childTnLst>
                                    <p:set>
                                      <p:cBhvr>
                                        <p:cTn id="24" dur="1000">
                                          <p:stCondLst>
                                            <p:cond delay="0"/>
                                          </p:stCondLst>
                                        </p:cTn>
                                        <p:tgtEl>
                                          <p:spTgt spid="28821"/>
                                        </p:tgtEl>
                                        <p:attrNameLst>
                                          <p:attrName>style.visibility</p:attrName>
                                        </p:attrNameLst>
                                      </p:cBhvr>
                                      <p:to>
                                        <p:strVal val="visible"/>
                                      </p:to>
                                    </p:set>
                                  </p:childTnLst>
                                </p:cTn>
                              </p:par>
                            </p:childTnLst>
                          </p:cTn>
                        </p:par>
                        <p:par>
                          <p:cTn id="25" fill="hold">
                            <p:stCondLst>
                              <p:cond delay="1000"/>
                            </p:stCondLst>
                            <p:childTnLst>
                              <p:par>
                                <p:cTn id="26" presetID="11" presetClass="entr" presetSubtype="0" fill="hold" nodeType="afterEffect">
                                  <p:stCondLst>
                                    <p:cond delay="0"/>
                                  </p:stCondLst>
                                  <p:childTnLst>
                                    <p:set>
                                      <p:cBhvr>
                                        <p:cTn id="27" dur="1000">
                                          <p:stCondLst>
                                            <p:cond delay="0"/>
                                          </p:stCondLst>
                                        </p:cTn>
                                        <p:tgtEl>
                                          <p:spTgt spid="28824"/>
                                        </p:tgtEl>
                                        <p:attrNameLst>
                                          <p:attrName>style.visibility</p:attrName>
                                        </p:attrNameLst>
                                      </p:cBhvr>
                                      <p:to>
                                        <p:strVal val="visible"/>
                                      </p:to>
                                    </p:set>
                                  </p:childTnLst>
                                </p:cTn>
                              </p:par>
                            </p:childTnLst>
                          </p:cTn>
                        </p:par>
                        <p:par>
                          <p:cTn id="28" fill="hold">
                            <p:stCondLst>
                              <p:cond delay="2000"/>
                            </p:stCondLst>
                            <p:childTnLst>
                              <p:par>
                                <p:cTn id="29" presetID="11" presetClass="entr" presetSubtype="0" fill="hold" nodeType="afterEffect">
                                  <p:stCondLst>
                                    <p:cond delay="0"/>
                                  </p:stCondLst>
                                  <p:childTnLst>
                                    <p:set>
                                      <p:cBhvr>
                                        <p:cTn id="30" dur="1000">
                                          <p:stCondLst>
                                            <p:cond delay="0"/>
                                          </p:stCondLst>
                                        </p:cTn>
                                        <p:tgtEl>
                                          <p:spTgt spid="28827"/>
                                        </p:tgtEl>
                                        <p:attrNameLst>
                                          <p:attrName>style.visibility</p:attrName>
                                        </p:attrNameLst>
                                      </p:cBhvr>
                                      <p:to>
                                        <p:strVal val="visible"/>
                                      </p:to>
                                    </p:set>
                                  </p:childTnLst>
                                </p:cTn>
                              </p:par>
                            </p:childTnLst>
                          </p:cTn>
                        </p:par>
                        <p:par>
                          <p:cTn id="31" fill="hold">
                            <p:stCondLst>
                              <p:cond delay="3000"/>
                            </p:stCondLst>
                            <p:childTnLst>
                              <p:par>
                                <p:cTn id="32" presetID="11" presetClass="entr" presetSubtype="0" fill="hold" nodeType="afterEffect">
                                  <p:stCondLst>
                                    <p:cond delay="0"/>
                                  </p:stCondLst>
                                  <p:childTnLst>
                                    <p:set>
                                      <p:cBhvr>
                                        <p:cTn id="33" dur="1000">
                                          <p:stCondLst>
                                            <p:cond delay="0"/>
                                          </p:stCondLst>
                                        </p:cTn>
                                        <p:tgtEl>
                                          <p:spTgt spid="28830"/>
                                        </p:tgtEl>
                                        <p:attrNameLst>
                                          <p:attrName>style.visibility</p:attrName>
                                        </p:attrNameLst>
                                      </p:cBhvr>
                                      <p:to>
                                        <p:strVal val="visible"/>
                                      </p:to>
                                    </p:set>
                                  </p:childTnLst>
                                </p:cTn>
                              </p:par>
                            </p:childTnLst>
                          </p:cTn>
                        </p:par>
                        <p:par>
                          <p:cTn id="34" fill="hold">
                            <p:stCondLst>
                              <p:cond delay="4000"/>
                            </p:stCondLst>
                            <p:childTnLst>
                              <p:par>
                                <p:cTn id="35" presetID="11" presetClass="entr" presetSubtype="0" fill="hold" nodeType="afterEffect">
                                  <p:stCondLst>
                                    <p:cond delay="0"/>
                                  </p:stCondLst>
                                  <p:childTnLst>
                                    <p:set>
                                      <p:cBhvr>
                                        <p:cTn id="36" dur="1000">
                                          <p:stCondLst>
                                            <p:cond delay="0"/>
                                          </p:stCondLst>
                                        </p:cTn>
                                        <p:tgtEl>
                                          <p:spTgt spid="28833"/>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0"/>
                                  </p:stCondLst>
                                  <p:childTnLst>
                                    <p:set>
                                      <p:cBhvr>
                                        <p:cTn id="39" dur="1" fill="hold">
                                          <p:stCondLst>
                                            <p:cond delay="499"/>
                                          </p:stCondLst>
                                        </p:cTn>
                                        <p:tgtEl>
                                          <p:spTgt spid="288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8679"/>
                                        </p:tgtEl>
                                        <p:attrNameLst>
                                          <p:attrName>style.visibility</p:attrName>
                                        </p:attrNameLst>
                                      </p:cBhvr>
                                      <p:to>
                                        <p:strVal val="visible"/>
                                      </p:to>
                                    </p:set>
                                    <p:animEffect transition="in" filter="blinds(horizontal)">
                                      <p:cBhvr>
                                        <p:cTn id="44" dur="500"/>
                                        <p:tgtEl>
                                          <p:spTgt spid="2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p:bldP spid="28882" grpId="0" animBg="1"/>
      <p:bldP spid="2888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4"/>
          <p:cNvSpPr txBox="1">
            <a:spLocks noChangeArrowheads="1"/>
          </p:cNvSpPr>
          <p:nvPr/>
        </p:nvSpPr>
        <p:spPr bwMode="auto">
          <a:xfrm>
            <a:off x="1981200" y="228601"/>
            <a:ext cx="1371600" cy="714375"/>
          </a:xfrm>
          <a:prstGeom prst="rect">
            <a:avLst/>
          </a:prstGeom>
          <a:solidFill>
            <a:srgbClr val="00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4000" b="1">
                <a:solidFill>
                  <a:srgbClr val="0000FF"/>
                </a:solidFill>
                <a:effectLst>
                  <a:outerShdw blurRad="38100" dist="38100" dir="2700000" algn="tl">
                    <a:srgbClr val="000000"/>
                  </a:outerShdw>
                </a:effectLst>
                <a:latin typeface="楷体_GB2312" pitchFamily="49" charset="-122"/>
                <a:ea typeface="楷体_GB2312" pitchFamily="49" charset="-122"/>
              </a:rPr>
              <a:t>方法</a:t>
            </a:r>
            <a:endParaRPr kumimoji="1" lang="zh-CN" altLang="en-US" sz="3600" b="1">
              <a:solidFill>
                <a:srgbClr val="0000FF"/>
              </a:solidFill>
              <a:effectLst>
                <a:outerShdw blurRad="38100" dist="38100" dir="2700000" algn="tl">
                  <a:srgbClr val="000000"/>
                </a:outerShdw>
              </a:effectLst>
              <a:latin typeface="楷体_GB2312" pitchFamily="49" charset="-122"/>
              <a:ea typeface="楷体_GB2312" pitchFamily="49" charset="-122"/>
            </a:endParaRPr>
          </a:p>
        </p:txBody>
      </p:sp>
      <p:sp>
        <p:nvSpPr>
          <p:cNvPr id="29701" name="Text Box 5"/>
          <p:cNvSpPr txBox="1">
            <a:spLocks noChangeArrowheads="1"/>
          </p:cNvSpPr>
          <p:nvPr/>
        </p:nvSpPr>
        <p:spPr bwMode="auto">
          <a:xfrm>
            <a:off x="1905000" y="137160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200" b="1">
                <a:solidFill>
                  <a:srgbClr val="00FF00"/>
                </a:solidFill>
                <a:effectLst>
                  <a:outerShdw blurRad="38100" dist="38100" dir="2700000" algn="tl">
                    <a:srgbClr val="000000"/>
                  </a:outerShdw>
                </a:effectLst>
                <a:latin typeface="楷体_GB2312" pitchFamily="49" charset="-122"/>
                <a:ea typeface="楷体_GB2312" pitchFamily="49" charset="-122"/>
              </a:rPr>
              <a:t>内接</a:t>
            </a:r>
          </a:p>
        </p:txBody>
      </p:sp>
      <p:grpSp>
        <p:nvGrpSpPr>
          <p:cNvPr id="29702" name="Group 6"/>
          <p:cNvGrpSpPr>
            <a:grpSpLocks/>
          </p:cNvGrpSpPr>
          <p:nvPr/>
        </p:nvGrpSpPr>
        <p:grpSpPr bwMode="auto">
          <a:xfrm>
            <a:off x="1976438" y="2133600"/>
            <a:ext cx="3105150" cy="1676400"/>
            <a:chOff x="285" y="1344"/>
            <a:chExt cx="1956" cy="1056"/>
          </a:xfrm>
        </p:grpSpPr>
        <p:sp>
          <p:nvSpPr>
            <p:cNvPr id="29703" name="Rectangle 7"/>
            <p:cNvSpPr>
              <a:spLocks noChangeArrowheads="1"/>
            </p:cNvSpPr>
            <p:nvPr/>
          </p:nvSpPr>
          <p:spPr bwMode="auto">
            <a:xfrm>
              <a:off x="720" y="1680"/>
              <a:ext cx="384" cy="96"/>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4" name="Line 8"/>
            <p:cNvSpPr>
              <a:spLocks noChangeShapeType="1"/>
            </p:cNvSpPr>
            <p:nvPr/>
          </p:nvSpPr>
          <p:spPr bwMode="auto">
            <a:xfrm>
              <a:off x="1104" y="1728"/>
              <a:ext cx="432"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5" name="Line 9"/>
            <p:cNvSpPr>
              <a:spLocks noChangeShapeType="1"/>
            </p:cNvSpPr>
            <p:nvPr/>
          </p:nvSpPr>
          <p:spPr bwMode="auto">
            <a:xfrm>
              <a:off x="1857" y="1728"/>
              <a:ext cx="384"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6" name="Line 10"/>
            <p:cNvSpPr>
              <a:spLocks noChangeShapeType="1"/>
            </p:cNvSpPr>
            <p:nvPr/>
          </p:nvSpPr>
          <p:spPr bwMode="auto">
            <a:xfrm>
              <a:off x="285" y="1728"/>
              <a:ext cx="432"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707" name="Group 11"/>
            <p:cNvGrpSpPr>
              <a:grpSpLocks/>
            </p:cNvGrpSpPr>
            <p:nvPr/>
          </p:nvGrpSpPr>
          <p:grpSpPr bwMode="auto">
            <a:xfrm>
              <a:off x="1521" y="1584"/>
              <a:ext cx="336" cy="336"/>
              <a:chOff x="1521" y="1584"/>
              <a:chExt cx="336" cy="336"/>
            </a:xfrm>
          </p:grpSpPr>
          <p:sp>
            <p:nvSpPr>
              <p:cNvPr id="29708" name="Oval 12"/>
              <p:cNvSpPr>
                <a:spLocks noChangeArrowheads="1"/>
              </p:cNvSpPr>
              <p:nvPr/>
            </p:nvSpPr>
            <p:spPr bwMode="auto">
              <a:xfrm>
                <a:off x="1521" y="1584"/>
                <a:ext cx="336" cy="336"/>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9" name="Text Box 13"/>
              <p:cNvSpPr txBox="1">
                <a:spLocks noChangeArrowheads="1"/>
              </p:cNvSpPr>
              <p:nvPr/>
            </p:nvSpPr>
            <p:spPr bwMode="auto">
              <a:xfrm>
                <a:off x="1569" y="158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latin typeface="楷体_GB2312" pitchFamily="49" charset="-122"/>
                    <a:ea typeface="楷体_GB2312" pitchFamily="49" charset="-122"/>
                  </a:rPr>
                  <a:t>A</a:t>
                </a:r>
              </a:p>
            </p:txBody>
          </p:sp>
        </p:grpSp>
        <p:sp>
          <p:nvSpPr>
            <p:cNvPr id="29710" name="Oval 14"/>
            <p:cNvSpPr>
              <a:spLocks noChangeArrowheads="1"/>
            </p:cNvSpPr>
            <p:nvPr/>
          </p:nvSpPr>
          <p:spPr bwMode="auto">
            <a:xfrm>
              <a:off x="1008" y="2064"/>
              <a:ext cx="336" cy="336"/>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1" name="Text Box 15"/>
            <p:cNvSpPr txBox="1">
              <a:spLocks noChangeArrowheads="1"/>
            </p:cNvSpPr>
            <p:nvPr/>
          </p:nvSpPr>
          <p:spPr bwMode="auto">
            <a:xfrm>
              <a:off x="1071" y="207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latin typeface="楷体_GB2312" pitchFamily="49" charset="-122"/>
                  <a:ea typeface="楷体_GB2312" pitchFamily="49" charset="-122"/>
                </a:rPr>
                <a:t>V</a:t>
              </a:r>
            </a:p>
          </p:txBody>
        </p:sp>
        <p:sp>
          <p:nvSpPr>
            <p:cNvPr id="29712" name="Line 16"/>
            <p:cNvSpPr>
              <a:spLocks noChangeShapeType="1"/>
            </p:cNvSpPr>
            <p:nvPr/>
          </p:nvSpPr>
          <p:spPr bwMode="auto">
            <a:xfrm>
              <a:off x="432" y="1728"/>
              <a:ext cx="0" cy="52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3" name="Line 17"/>
            <p:cNvSpPr>
              <a:spLocks noChangeShapeType="1"/>
            </p:cNvSpPr>
            <p:nvPr/>
          </p:nvSpPr>
          <p:spPr bwMode="auto">
            <a:xfrm>
              <a:off x="432" y="2256"/>
              <a:ext cx="576"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4" name="Line 18"/>
            <p:cNvSpPr>
              <a:spLocks noChangeShapeType="1"/>
            </p:cNvSpPr>
            <p:nvPr/>
          </p:nvSpPr>
          <p:spPr bwMode="auto">
            <a:xfrm>
              <a:off x="1344" y="2256"/>
              <a:ext cx="72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5" name="Line 19"/>
            <p:cNvSpPr>
              <a:spLocks noChangeShapeType="1"/>
            </p:cNvSpPr>
            <p:nvPr/>
          </p:nvSpPr>
          <p:spPr bwMode="auto">
            <a:xfrm>
              <a:off x="2064" y="1728"/>
              <a:ext cx="0" cy="52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6" name="Line 20"/>
            <p:cNvSpPr>
              <a:spLocks noChangeShapeType="1"/>
            </p:cNvSpPr>
            <p:nvPr/>
          </p:nvSpPr>
          <p:spPr bwMode="auto">
            <a:xfrm>
              <a:off x="528" y="1344"/>
              <a:ext cx="0" cy="38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7" name="Line 21"/>
            <p:cNvSpPr>
              <a:spLocks noChangeShapeType="1"/>
            </p:cNvSpPr>
            <p:nvPr/>
          </p:nvSpPr>
          <p:spPr bwMode="auto">
            <a:xfrm>
              <a:off x="1296" y="1344"/>
              <a:ext cx="0" cy="38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8" name="Line 22"/>
            <p:cNvSpPr>
              <a:spLocks noChangeShapeType="1"/>
            </p:cNvSpPr>
            <p:nvPr/>
          </p:nvSpPr>
          <p:spPr bwMode="auto">
            <a:xfrm>
              <a:off x="2064" y="1344"/>
              <a:ext cx="0" cy="38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9" name="Text Box 23"/>
            <p:cNvSpPr txBox="1">
              <a:spLocks noChangeArrowheads="1"/>
            </p:cNvSpPr>
            <p:nvPr/>
          </p:nvSpPr>
          <p:spPr bwMode="auto">
            <a:xfrm>
              <a:off x="786" y="134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latin typeface="楷体_GB2312" pitchFamily="49" charset="-122"/>
                  <a:ea typeface="楷体_GB2312" pitchFamily="49" charset="-122"/>
                </a:rPr>
                <a:t>V</a:t>
              </a:r>
              <a:r>
                <a:rPr kumimoji="1" lang="en-US" altLang="zh-CN" sz="1600" b="1">
                  <a:latin typeface="楷体_GB2312" pitchFamily="49" charset="-122"/>
                  <a:ea typeface="楷体_GB2312" pitchFamily="49" charset="-122"/>
                </a:rPr>
                <a:t>R</a:t>
              </a:r>
              <a:endParaRPr kumimoji="1" lang="en-US" altLang="zh-CN" sz="2400" b="1">
                <a:latin typeface="楷体_GB2312" pitchFamily="49" charset="-122"/>
                <a:ea typeface="楷体_GB2312" pitchFamily="49" charset="-122"/>
              </a:endParaRPr>
            </a:p>
          </p:txBody>
        </p:sp>
        <p:sp>
          <p:nvSpPr>
            <p:cNvPr id="29720" name="Line 24"/>
            <p:cNvSpPr>
              <a:spLocks noChangeShapeType="1"/>
            </p:cNvSpPr>
            <p:nvPr/>
          </p:nvSpPr>
          <p:spPr bwMode="auto">
            <a:xfrm>
              <a:off x="528" y="1488"/>
              <a:ext cx="288" cy="0"/>
            </a:xfrm>
            <a:prstGeom prst="line">
              <a:avLst/>
            </a:prstGeom>
            <a:noFill/>
            <a:ln w="1905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1" name="Line 25"/>
            <p:cNvSpPr>
              <a:spLocks noChangeShapeType="1"/>
            </p:cNvSpPr>
            <p:nvPr/>
          </p:nvSpPr>
          <p:spPr bwMode="auto">
            <a:xfrm>
              <a:off x="1056" y="1488"/>
              <a:ext cx="240" cy="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2" name="Text Box 26"/>
            <p:cNvSpPr txBox="1">
              <a:spLocks noChangeArrowheads="1"/>
            </p:cNvSpPr>
            <p:nvPr/>
          </p:nvSpPr>
          <p:spPr bwMode="auto">
            <a:xfrm>
              <a:off x="1506" y="134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latin typeface="楷体_GB2312" pitchFamily="49" charset="-122"/>
                  <a:ea typeface="楷体_GB2312" pitchFamily="49" charset="-122"/>
                </a:rPr>
                <a:t>V</a:t>
              </a:r>
              <a:r>
                <a:rPr kumimoji="1" lang="en-US" altLang="zh-CN" sz="1600" b="1">
                  <a:latin typeface="楷体_GB2312" pitchFamily="49" charset="-122"/>
                  <a:ea typeface="楷体_GB2312" pitchFamily="49" charset="-122"/>
                </a:rPr>
                <a:t>A</a:t>
              </a:r>
              <a:endParaRPr kumimoji="1" lang="en-US" altLang="zh-CN" sz="2400" b="1">
                <a:latin typeface="楷体_GB2312" pitchFamily="49" charset="-122"/>
                <a:ea typeface="楷体_GB2312" pitchFamily="49" charset="-122"/>
              </a:endParaRPr>
            </a:p>
          </p:txBody>
        </p:sp>
        <p:sp>
          <p:nvSpPr>
            <p:cNvPr id="29723" name="Line 27"/>
            <p:cNvSpPr>
              <a:spLocks noChangeShapeType="1"/>
            </p:cNvSpPr>
            <p:nvPr/>
          </p:nvSpPr>
          <p:spPr bwMode="auto">
            <a:xfrm>
              <a:off x="1296" y="1488"/>
              <a:ext cx="240" cy="0"/>
            </a:xfrm>
            <a:prstGeom prst="line">
              <a:avLst/>
            </a:prstGeom>
            <a:noFill/>
            <a:ln w="1905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4" name="Line 28"/>
            <p:cNvSpPr>
              <a:spLocks noChangeShapeType="1"/>
            </p:cNvSpPr>
            <p:nvPr/>
          </p:nvSpPr>
          <p:spPr bwMode="auto">
            <a:xfrm>
              <a:off x="1776" y="1488"/>
              <a:ext cx="288" cy="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25" name="Line 29"/>
          <p:cNvSpPr>
            <a:spLocks noChangeShapeType="1"/>
          </p:cNvSpPr>
          <p:nvPr/>
        </p:nvSpPr>
        <p:spPr bwMode="auto">
          <a:xfrm>
            <a:off x="1524000" y="1371600"/>
            <a:ext cx="9144000" cy="0"/>
          </a:xfrm>
          <a:prstGeom prst="line">
            <a:avLst/>
          </a:prstGeom>
          <a:noFill/>
          <a:ln w="76200" cmpd="tri">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6" name="Line 30"/>
          <p:cNvSpPr>
            <a:spLocks noChangeShapeType="1"/>
          </p:cNvSpPr>
          <p:nvPr/>
        </p:nvSpPr>
        <p:spPr bwMode="auto">
          <a:xfrm>
            <a:off x="5791200" y="1371600"/>
            <a:ext cx="0" cy="5486400"/>
          </a:xfrm>
          <a:prstGeom prst="line">
            <a:avLst/>
          </a:prstGeom>
          <a:noFill/>
          <a:ln w="38100" cmpd="dbl">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727" name="Group 31"/>
          <p:cNvGrpSpPr>
            <a:grpSpLocks/>
          </p:cNvGrpSpPr>
          <p:nvPr/>
        </p:nvGrpSpPr>
        <p:grpSpPr bwMode="auto">
          <a:xfrm>
            <a:off x="6400800" y="2233614"/>
            <a:ext cx="3505200" cy="2033587"/>
            <a:chOff x="3072" y="1407"/>
            <a:chExt cx="2208" cy="1281"/>
          </a:xfrm>
        </p:grpSpPr>
        <p:sp>
          <p:nvSpPr>
            <p:cNvPr id="29728" name="Rectangle 32"/>
            <p:cNvSpPr>
              <a:spLocks noChangeArrowheads="1"/>
            </p:cNvSpPr>
            <p:nvPr/>
          </p:nvSpPr>
          <p:spPr bwMode="auto">
            <a:xfrm>
              <a:off x="3552" y="1680"/>
              <a:ext cx="384" cy="96"/>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729" name="Group 33"/>
            <p:cNvGrpSpPr>
              <a:grpSpLocks/>
            </p:cNvGrpSpPr>
            <p:nvPr/>
          </p:nvGrpSpPr>
          <p:grpSpPr bwMode="auto">
            <a:xfrm>
              <a:off x="4512" y="1566"/>
              <a:ext cx="336" cy="336"/>
              <a:chOff x="1521" y="1584"/>
              <a:chExt cx="336" cy="336"/>
            </a:xfrm>
          </p:grpSpPr>
          <p:sp>
            <p:nvSpPr>
              <p:cNvPr id="29730" name="Oval 34"/>
              <p:cNvSpPr>
                <a:spLocks noChangeArrowheads="1"/>
              </p:cNvSpPr>
              <p:nvPr/>
            </p:nvSpPr>
            <p:spPr bwMode="auto">
              <a:xfrm>
                <a:off x="1521" y="1584"/>
                <a:ext cx="336" cy="336"/>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1" name="Text Box 35"/>
              <p:cNvSpPr txBox="1">
                <a:spLocks noChangeArrowheads="1"/>
              </p:cNvSpPr>
              <p:nvPr/>
            </p:nvSpPr>
            <p:spPr bwMode="auto">
              <a:xfrm>
                <a:off x="1569" y="158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latin typeface="楷体_GB2312" pitchFamily="49" charset="-122"/>
                    <a:ea typeface="楷体_GB2312" pitchFamily="49" charset="-122"/>
                  </a:rPr>
                  <a:t>A</a:t>
                </a:r>
              </a:p>
            </p:txBody>
          </p:sp>
        </p:grpSp>
        <p:sp>
          <p:nvSpPr>
            <p:cNvPr id="29732" name="Oval 36"/>
            <p:cNvSpPr>
              <a:spLocks noChangeArrowheads="1"/>
            </p:cNvSpPr>
            <p:nvPr/>
          </p:nvSpPr>
          <p:spPr bwMode="auto">
            <a:xfrm>
              <a:off x="3570" y="2064"/>
              <a:ext cx="336" cy="336"/>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3" name="Text Box 37"/>
            <p:cNvSpPr txBox="1">
              <a:spLocks noChangeArrowheads="1"/>
            </p:cNvSpPr>
            <p:nvPr/>
          </p:nvSpPr>
          <p:spPr bwMode="auto">
            <a:xfrm>
              <a:off x="3633" y="207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latin typeface="楷体_GB2312" pitchFamily="49" charset="-122"/>
                  <a:ea typeface="楷体_GB2312" pitchFamily="49" charset="-122"/>
                </a:rPr>
                <a:t>V</a:t>
              </a:r>
            </a:p>
          </p:txBody>
        </p:sp>
        <p:sp>
          <p:nvSpPr>
            <p:cNvPr id="29734" name="Line 38"/>
            <p:cNvSpPr>
              <a:spLocks noChangeShapeType="1"/>
            </p:cNvSpPr>
            <p:nvPr/>
          </p:nvSpPr>
          <p:spPr bwMode="auto">
            <a:xfrm>
              <a:off x="3072" y="1725"/>
              <a:ext cx="48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5" name="Line 39"/>
            <p:cNvSpPr>
              <a:spLocks noChangeShapeType="1"/>
            </p:cNvSpPr>
            <p:nvPr/>
          </p:nvSpPr>
          <p:spPr bwMode="auto">
            <a:xfrm>
              <a:off x="3936" y="1728"/>
              <a:ext cx="576"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6" name="Line 40"/>
            <p:cNvSpPr>
              <a:spLocks noChangeShapeType="1"/>
            </p:cNvSpPr>
            <p:nvPr/>
          </p:nvSpPr>
          <p:spPr bwMode="auto">
            <a:xfrm>
              <a:off x="4848" y="1728"/>
              <a:ext cx="432"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7" name="Line 41"/>
            <p:cNvSpPr>
              <a:spLocks noChangeShapeType="1"/>
            </p:cNvSpPr>
            <p:nvPr/>
          </p:nvSpPr>
          <p:spPr bwMode="auto">
            <a:xfrm>
              <a:off x="3279" y="2211"/>
              <a:ext cx="288"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8" name="Line 42"/>
            <p:cNvSpPr>
              <a:spLocks noChangeShapeType="1"/>
            </p:cNvSpPr>
            <p:nvPr/>
          </p:nvSpPr>
          <p:spPr bwMode="auto">
            <a:xfrm flipV="1">
              <a:off x="3264" y="1728"/>
              <a:ext cx="0"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9" name="Line 43"/>
            <p:cNvSpPr>
              <a:spLocks noChangeShapeType="1"/>
            </p:cNvSpPr>
            <p:nvPr/>
          </p:nvSpPr>
          <p:spPr bwMode="auto">
            <a:xfrm>
              <a:off x="3888" y="2208"/>
              <a:ext cx="336"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0" name="Line 44"/>
            <p:cNvSpPr>
              <a:spLocks noChangeShapeType="1"/>
            </p:cNvSpPr>
            <p:nvPr/>
          </p:nvSpPr>
          <p:spPr bwMode="auto">
            <a:xfrm flipV="1">
              <a:off x="4224" y="1728"/>
              <a:ext cx="0" cy="48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1" name="Text Box 45"/>
            <p:cNvSpPr txBox="1">
              <a:spLocks noChangeArrowheads="1"/>
            </p:cNvSpPr>
            <p:nvPr/>
          </p:nvSpPr>
          <p:spPr bwMode="auto">
            <a:xfrm>
              <a:off x="3594" y="1407"/>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latin typeface="楷体_GB2312" pitchFamily="49" charset="-122"/>
                  <a:ea typeface="楷体_GB2312" pitchFamily="49" charset="-122"/>
                </a:rPr>
                <a:t>I</a:t>
              </a:r>
              <a:r>
                <a:rPr kumimoji="1" lang="en-US" altLang="zh-CN" sz="1600" b="1">
                  <a:latin typeface="楷体_GB2312" pitchFamily="49" charset="-122"/>
                  <a:ea typeface="楷体_GB2312" pitchFamily="49" charset="-122"/>
                </a:rPr>
                <a:t>R</a:t>
              </a:r>
              <a:endParaRPr kumimoji="1" lang="en-US" altLang="zh-CN" sz="2400" b="1">
                <a:latin typeface="楷体_GB2312" pitchFamily="49" charset="-122"/>
                <a:ea typeface="楷体_GB2312" pitchFamily="49" charset="-122"/>
              </a:endParaRPr>
            </a:p>
          </p:txBody>
        </p:sp>
        <p:sp>
          <p:nvSpPr>
            <p:cNvPr id="29742" name="Line 46"/>
            <p:cNvSpPr>
              <a:spLocks noChangeShapeType="1"/>
            </p:cNvSpPr>
            <p:nvPr/>
          </p:nvSpPr>
          <p:spPr bwMode="auto">
            <a:xfrm>
              <a:off x="3264" y="1584"/>
              <a:ext cx="336"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3" name="Text Box 47"/>
            <p:cNvSpPr txBox="1">
              <a:spLocks noChangeArrowheads="1"/>
            </p:cNvSpPr>
            <p:nvPr/>
          </p:nvSpPr>
          <p:spPr bwMode="auto">
            <a:xfrm>
              <a:off x="3600" y="240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b="1">
                  <a:latin typeface="楷体_GB2312" pitchFamily="49" charset="-122"/>
                  <a:ea typeface="楷体_GB2312" pitchFamily="49" charset="-122"/>
                </a:rPr>
                <a:t>I</a:t>
              </a:r>
              <a:r>
                <a:rPr kumimoji="1" lang="en-US" altLang="zh-CN" sz="1600" b="1">
                  <a:latin typeface="楷体_GB2312" pitchFamily="49" charset="-122"/>
                  <a:ea typeface="楷体_GB2312" pitchFamily="49" charset="-122"/>
                </a:rPr>
                <a:t>V</a:t>
              </a:r>
              <a:endParaRPr kumimoji="1" lang="en-US" altLang="zh-CN" sz="2400" b="1">
                <a:latin typeface="楷体_GB2312" pitchFamily="49" charset="-122"/>
                <a:ea typeface="楷体_GB2312" pitchFamily="49" charset="-122"/>
              </a:endParaRPr>
            </a:p>
          </p:txBody>
        </p:sp>
        <p:sp>
          <p:nvSpPr>
            <p:cNvPr id="29744" name="Line 48"/>
            <p:cNvSpPr>
              <a:spLocks noChangeShapeType="1"/>
            </p:cNvSpPr>
            <p:nvPr/>
          </p:nvSpPr>
          <p:spPr bwMode="auto">
            <a:xfrm>
              <a:off x="3264" y="2544"/>
              <a:ext cx="336"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45" name="Text Box 49"/>
          <p:cNvSpPr txBox="1">
            <a:spLocks noChangeArrowheads="1"/>
          </p:cNvSpPr>
          <p:nvPr/>
        </p:nvSpPr>
        <p:spPr bwMode="auto">
          <a:xfrm>
            <a:off x="1752600" y="3962401"/>
            <a:ext cx="403860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a:latin typeface="楷体_GB2312" pitchFamily="49" charset="-122"/>
                <a:ea typeface="楷体_GB2312" pitchFamily="49" charset="-122"/>
              </a:rPr>
              <a:t>    </a:t>
            </a:r>
            <a:r>
              <a:rPr kumimoji="1" lang="zh-CN" altLang="en-US" sz="2800" b="1">
                <a:latin typeface="楷体_GB2312" pitchFamily="49" charset="-122"/>
                <a:ea typeface="楷体_GB2312" pitchFamily="49" charset="-122"/>
              </a:rPr>
              <a:t>用</a:t>
            </a:r>
            <a:r>
              <a:rPr kumimoji="1" lang="en-US" altLang="zh-CN" sz="2800" b="1">
                <a:latin typeface="楷体_GB2312" pitchFamily="49" charset="-122"/>
                <a:ea typeface="楷体_GB2312" pitchFamily="49" charset="-122"/>
              </a:rPr>
              <a:t>V</a:t>
            </a:r>
            <a:r>
              <a:rPr kumimoji="1" lang="zh-CN" altLang="en-US" sz="2800" b="1">
                <a:latin typeface="楷体_GB2312" pitchFamily="49" charset="-122"/>
                <a:ea typeface="楷体_GB2312" pitchFamily="49" charset="-122"/>
              </a:rPr>
              <a:t>作为</a:t>
            </a:r>
            <a:r>
              <a:rPr kumimoji="1" lang="en-US" altLang="zh-CN" sz="2800" b="1">
                <a:latin typeface="楷体_GB2312" pitchFamily="49" charset="-122"/>
                <a:ea typeface="楷体_GB2312" pitchFamily="49" charset="-122"/>
              </a:rPr>
              <a:t>V</a:t>
            </a:r>
            <a:r>
              <a:rPr kumimoji="1" lang="en-US" altLang="zh-CN" sz="2000" b="1">
                <a:latin typeface="楷体_GB2312" pitchFamily="49" charset="-122"/>
                <a:ea typeface="楷体_GB2312" pitchFamily="49" charset="-122"/>
              </a:rPr>
              <a:t>R</a:t>
            </a:r>
            <a:r>
              <a:rPr kumimoji="1" lang="zh-CN" altLang="en-US" sz="2800" b="1">
                <a:latin typeface="楷体_GB2312" pitchFamily="49" charset="-122"/>
                <a:ea typeface="楷体_GB2312" pitchFamily="49" charset="-122"/>
              </a:rPr>
              <a:t>的近似值</a:t>
            </a:r>
          </a:p>
          <a:p>
            <a:pPr eaLnBrk="0" hangingPunct="0">
              <a:lnSpc>
                <a:spcPct val="40000"/>
              </a:lnSpc>
              <a:spcBef>
                <a:spcPct val="50000"/>
              </a:spcBef>
            </a:pPr>
            <a:r>
              <a:rPr kumimoji="1" lang="zh-CN" altLang="en-US" sz="2800" b="1">
                <a:latin typeface="楷体_GB2312" pitchFamily="49" charset="-122"/>
                <a:ea typeface="楷体_GB2312" pitchFamily="49" charset="-122"/>
              </a:rPr>
              <a:t>时，求</a:t>
            </a:r>
          </a:p>
          <a:p>
            <a:pPr eaLnBrk="0" hangingPunct="0">
              <a:lnSpc>
                <a:spcPct val="60000"/>
              </a:lnSpc>
              <a:spcBef>
                <a:spcPct val="50000"/>
              </a:spcBef>
            </a:pPr>
            <a:endParaRPr kumimoji="1" lang="en-US" altLang="zh-CN" sz="2800" b="1">
              <a:latin typeface="楷体_GB2312" pitchFamily="49" charset="-122"/>
              <a:ea typeface="楷体_GB2312" pitchFamily="49" charset="-122"/>
            </a:endParaRPr>
          </a:p>
        </p:txBody>
      </p:sp>
      <p:graphicFrame>
        <p:nvGraphicFramePr>
          <p:cNvPr id="29746" name="Object 50"/>
          <p:cNvGraphicFramePr>
            <a:graphicFrameLocks noChangeAspect="1"/>
          </p:cNvGraphicFramePr>
          <p:nvPr>
            <p:extLst>
              <p:ext uri="{D42A27DB-BD31-4B8C-83A1-F6EECF244321}">
                <p14:modId xmlns:p14="http://schemas.microsoft.com/office/powerpoint/2010/main" val="2542626067"/>
              </p:ext>
            </p:extLst>
          </p:nvPr>
        </p:nvGraphicFramePr>
        <p:xfrm>
          <a:off x="1905000" y="4876800"/>
          <a:ext cx="3581400" cy="1600200"/>
        </p:xfrm>
        <a:graphic>
          <a:graphicData uri="http://schemas.openxmlformats.org/presentationml/2006/ole">
            <mc:AlternateContent xmlns:mc="http://schemas.openxmlformats.org/markup-compatibility/2006">
              <mc:Choice xmlns:v="urn:schemas-microsoft-com:vml" Requires="v">
                <p:oleObj spid="_x0000_s19770" name="Microsoft 公式 3.0" r:id="rId3" imgW="1930320" imgH="1155600" progId="Equation.3">
                  <p:embed/>
                </p:oleObj>
              </mc:Choice>
              <mc:Fallback>
                <p:oleObj name="Microsoft 公式 3.0" r:id="rId3" imgW="1930320" imgH="11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876800"/>
                        <a:ext cx="3581400" cy="1600200"/>
                      </a:xfrm>
                      <a:prstGeom prst="rect">
                        <a:avLst/>
                      </a:prstGeom>
                      <a:solidFill>
                        <a:schemeClr val="accent2"/>
                      </a:solidFill>
                      <a:ln>
                        <a:noFill/>
                      </a:ln>
                      <a:effectLst/>
                    </p:spPr>
                  </p:pic>
                </p:oleObj>
              </mc:Fallback>
            </mc:AlternateContent>
          </a:graphicData>
        </a:graphic>
      </p:graphicFrame>
      <p:sp>
        <p:nvSpPr>
          <p:cNvPr id="29747" name="Text Box 51"/>
          <p:cNvSpPr txBox="1">
            <a:spLocks noChangeArrowheads="1"/>
          </p:cNvSpPr>
          <p:nvPr/>
        </p:nvSpPr>
        <p:spPr bwMode="auto">
          <a:xfrm>
            <a:off x="6019800" y="1395414"/>
            <a:ext cx="152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200" b="1">
                <a:solidFill>
                  <a:srgbClr val="00FF00"/>
                </a:solidFill>
                <a:effectLst>
                  <a:outerShdw blurRad="38100" dist="38100" dir="2700000" algn="tl">
                    <a:srgbClr val="000000"/>
                  </a:outerShdw>
                </a:effectLst>
                <a:latin typeface="楷体_GB2312" pitchFamily="49" charset="-122"/>
                <a:ea typeface="楷体_GB2312" pitchFamily="49" charset="-122"/>
              </a:rPr>
              <a:t>外接</a:t>
            </a:r>
          </a:p>
        </p:txBody>
      </p:sp>
      <p:graphicFrame>
        <p:nvGraphicFramePr>
          <p:cNvPr id="29748" name="Object 52"/>
          <p:cNvGraphicFramePr>
            <a:graphicFrameLocks noChangeAspect="1"/>
          </p:cNvGraphicFramePr>
          <p:nvPr>
            <p:extLst>
              <p:ext uri="{D42A27DB-BD31-4B8C-83A1-F6EECF244321}">
                <p14:modId xmlns:p14="http://schemas.microsoft.com/office/powerpoint/2010/main" val="306236069"/>
              </p:ext>
            </p:extLst>
          </p:nvPr>
        </p:nvGraphicFramePr>
        <p:xfrm>
          <a:off x="6477000" y="4572000"/>
          <a:ext cx="3124200" cy="1752600"/>
        </p:xfrm>
        <a:graphic>
          <a:graphicData uri="http://schemas.openxmlformats.org/presentationml/2006/ole">
            <mc:AlternateContent xmlns:mc="http://schemas.openxmlformats.org/markup-compatibility/2006">
              <mc:Choice xmlns:v="urn:schemas-microsoft-com:vml" Requires="v">
                <p:oleObj spid="_x0000_s19771" name="Microsoft 公式 3.0" r:id="rId5" imgW="1676160" imgH="1206360" progId="Equation.3">
                  <p:embed/>
                </p:oleObj>
              </mc:Choice>
              <mc:Fallback>
                <p:oleObj name="Microsoft 公式 3.0" r:id="rId5" imgW="1676160" imgH="1206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4572000"/>
                        <a:ext cx="3124200" cy="1752600"/>
                      </a:xfrm>
                      <a:prstGeom prst="rect">
                        <a:avLst/>
                      </a:prstGeom>
                      <a:solidFill>
                        <a:schemeClr val="accent2"/>
                      </a:solidFill>
                      <a:ln>
                        <a:noFill/>
                      </a:ln>
                      <a:effectLst/>
                    </p:spPr>
                  </p:pic>
                </p:oleObj>
              </mc:Fallback>
            </mc:AlternateContent>
          </a:graphicData>
        </a:graphic>
      </p:graphicFrame>
    </p:spTree>
    <p:extLst>
      <p:ext uri="{BB962C8B-B14F-4D97-AF65-F5344CB8AC3E}">
        <p14:creationId xmlns:p14="http://schemas.microsoft.com/office/powerpoint/2010/main" val="2350339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additive="base">
                                        <p:cTn id="7" dur="500" fill="hold"/>
                                        <p:tgtEl>
                                          <p:spTgt spid="29700"/>
                                        </p:tgtEl>
                                        <p:attrNameLst>
                                          <p:attrName>ppt_x</p:attrName>
                                        </p:attrNameLst>
                                      </p:cBhvr>
                                      <p:tavLst>
                                        <p:tav tm="0">
                                          <p:val>
                                            <p:strVal val="0-#ppt_w/2"/>
                                          </p:val>
                                        </p:tav>
                                        <p:tav tm="100000">
                                          <p:val>
                                            <p:strVal val="#ppt_x"/>
                                          </p:val>
                                        </p:tav>
                                      </p:tavLst>
                                    </p:anim>
                                    <p:anim calcmode="lin" valueType="num">
                                      <p:cBhvr additive="base">
                                        <p:cTn id="8"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725"/>
                                        </p:tgtEl>
                                        <p:attrNameLst>
                                          <p:attrName>style.visibility</p:attrName>
                                        </p:attrNameLst>
                                      </p:cBhvr>
                                      <p:to>
                                        <p:strVal val="visible"/>
                                      </p:to>
                                    </p:set>
                                    <p:anim calcmode="lin" valueType="num">
                                      <p:cBhvr additive="base">
                                        <p:cTn id="13" dur="500" fill="hold"/>
                                        <p:tgtEl>
                                          <p:spTgt spid="29725"/>
                                        </p:tgtEl>
                                        <p:attrNameLst>
                                          <p:attrName>ppt_x</p:attrName>
                                        </p:attrNameLst>
                                      </p:cBhvr>
                                      <p:tavLst>
                                        <p:tav tm="0">
                                          <p:val>
                                            <p:strVal val="0-#ppt_w/2"/>
                                          </p:val>
                                        </p:tav>
                                        <p:tav tm="100000">
                                          <p:val>
                                            <p:strVal val="#ppt_x"/>
                                          </p:val>
                                        </p:tav>
                                      </p:tavLst>
                                    </p:anim>
                                    <p:anim calcmode="lin" valueType="num">
                                      <p:cBhvr additive="base">
                                        <p:cTn id="14" dur="500" fill="hold"/>
                                        <p:tgtEl>
                                          <p:spTgt spid="297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701"/>
                                        </p:tgtEl>
                                        <p:attrNameLst>
                                          <p:attrName>style.visibility</p:attrName>
                                        </p:attrNameLst>
                                      </p:cBhvr>
                                      <p:to>
                                        <p:strVal val="visible"/>
                                      </p:to>
                                    </p:set>
                                    <p:anim calcmode="lin" valueType="num">
                                      <p:cBhvr additive="base">
                                        <p:cTn id="19" dur="500" fill="hold"/>
                                        <p:tgtEl>
                                          <p:spTgt spid="29701"/>
                                        </p:tgtEl>
                                        <p:attrNameLst>
                                          <p:attrName>ppt_x</p:attrName>
                                        </p:attrNameLst>
                                      </p:cBhvr>
                                      <p:tavLst>
                                        <p:tav tm="0">
                                          <p:val>
                                            <p:strVal val="0-#ppt_w/2"/>
                                          </p:val>
                                        </p:tav>
                                        <p:tav tm="100000">
                                          <p:val>
                                            <p:strVal val="#ppt_x"/>
                                          </p:val>
                                        </p:tav>
                                      </p:tavLst>
                                    </p:anim>
                                    <p:anim calcmode="lin" valueType="num">
                                      <p:cBhvr additive="base">
                                        <p:cTn id="20" dur="500" fill="hold"/>
                                        <p:tgtEl>
                                          <p:spTgt spid="2970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9702"/>
                                        </p:tgtEl>
                                        <p:attrNameLst>
                                          <p:attrName>style.visibility</p:attrName>
                                        </p:attrNameLst>
                                      </p:cBhvr>
                                      <p:to>
                                        <p:strVal val="visible"/>
                                      </p:to>
                                    </p:set>
                                    <p:anim calcmode="lin" valueType="num">
                                      <p:cBhvr additive="base">
                                        <p:cTn id="25" dur="500" fill="hold"/>
                                        <p:tgtEl>
                                          <p:spTgt spid="29702"/>
                                        </p:tgtEl>
                                        <p:attrNameLst>
                                          <p:attrName>ppt_x</p:attrName>
                                        </p:attrNameLst>
                                      </p:cBhvr>
                                      <p:tavLst>
                                        <p:tav tm="0">
                                          <p:val>
                                            <p:strVal val="0-#ppt_w/2"/>
                                          </p:val>
                                        </p:tav>
                                        <p:tav tm="100000">
                                          <p:val>
                                            <p:strVal val="#ppt_x"/>
                                          </p:val>
                                        </p:tav>
                                      </p:tavLst>
                                    </p:anim>
                                    <p:anim calcmode="lin" valueType="num">
                                      <p:cBhvr additive="base">
                                        <p:cTn id="26" dur="500" fill="hold"/>
                                        <p:tgtEl>
                                          <p:spTgt spid="2970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745"/>
                                        </p:tgtEl>
                                        <p:attrNameLst>
                                          <p:attrName>style.visibility</p:attrName>
                                        </p:attrNameLst>
                                      </p:cBhvr>
                                      <p:to>
                                        <p:strVal val="visible"/>
                                      </p:to>
                                    </p:set>
                                    <p:anim calcmode="lin" valueType="num">
                                      <p:cBhvr additive="base">
                                        <p:cTn id="31" dur="500" fill="hold"/>
                                        <p:tgtEl>
                                          <p:spTgt spid="29745"/>
                                        </p:tgtEl>
                                        <p:attrNameLst>
                                          <p:attrName>ppt_x</p:attrName>
                                        </p:attrNameLst>
                                      </p:cBhvr>
                                      <p:tavLst>
                                        <p:tav tm="0">
                                          <p:val>
                                            <p:strVal val="0-#ppt_w/2"/>
                                          </p:val>
                                        </p:tav>
                                        <p:tav tm="100000">
                                          <p:val>
                                            <p:strVal val="#ppt_x"/>
                                          </p:val>
                                        </p:tav>
                                      </p:tavLst>
                                    </p:anim>
                                    <p:anim calcmode="lin" valueType="num">
                                      <p:cBhvr additive="base">
                                        <p:cTn id="32" dur="500" fill="hold"/>
                                        <p:tgtEl>
                                          <p:spTgt spid="2974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29746"/>
                                        </p:tgtEl>
                                        <p:attrNameLst>
                                          <p:attrName>style.visibility</p:attrName>
                                        </p:attrNameLst>
                                      </p:cBhvr>
                                      <p:to>
                                        <p:strVal val="visible"/>
                                      </p:to>
                                    </p:set>
                                    <p:anim calcmode="lin" valueType="num">
                                      <p:cBhvr additive="base">
                                        <p:cTn id="37" dur="500" fill="hold"/>
                                        <p:tgtEl>
                                          <p:spTgt spid="29746"/>
                                        </p:tgtEl>
                                        <p:attrNameLst>
                                          <p:attrName>ppt_x</p:attrName>
                                        </p:attrNameLst>
                                      </p:cBhvr>
                                      <p:tavLst>
                                        <p:tav tm="0">
                                          <p:val>
                                            <p:strVal val="0-#ppt_w/2"/>
                                          </p:val>
                                        </p:tav>
                                        <p:tav tm="100000">
                                          <p:val>
                                            <p:strVal val="#ppt_x"/>
                                          </p:val>
                                        </p:tav>
                                      </p:tavLst>
                                    </p:anim>
                                    <p:anim calcmode="lin" valueType="num">
                                      <p:cBhvr additive="base">
                                        <p:cTn id="38" dur="500" fill="hold"/>
                                        <p:tgtEl>
                                          <p:spTgt spid="2974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9726"/>
                                        </p:tgtEl>
                                        <p:attrNameLst>
                                          <p:attrName>style.visibility</p:attrName>
                                        </p:attrNameLst>
                                      </p:cBhvr>
                                      <p:to>
                                        <p:strVal val="visible"/>
                                      </p:to>
                                    </p:set>
                                    <p:anim calcmode="lin" valueType="num">
                                      <p:cBhvr additive="base">
                                        <p:cTn id="43" dur="500" fill="hold"/>
                                        <p:tgtEl>
                                          <p:spTgt spid="29726"/>
                                        </p:tgtEl>
                                        <p:attrNameLst>
                                          <p:attrName>ppt_x</p:attrName>
                                        </p:attrNameLst>
                                      </p:cBhvr>
                                      <p:tavLst>
                                        <p:tav tm="0">
                                          <p:val>
                                            <p:strVal val="0-#ppt_w/2"/>
                                          </p:val>
                                        </p:tav>
                                        <p:tav tm="100000">
                                          <p:val>
                                            <p:strVal val="#ppt_x"/>
                                          </p:val>
                                        </p:tav>
                                      </p:tavLst>
                                    </p:anim>
                                    <p:anim calcmode="lin" valueType="num">
                                      <p:cBhvr additive="base">
                                        <p:cTn id="44" dur="500" fill="hold"/>
                                        <p:tgtEl>
                                          <p:spTgt spid="2972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9747"/>
                                        </p:tgtEl>
                                        <p:attrNameLst>
                                          <p:attrName>style.visibility</p:attrName>
                                        </p:attrNameLst>
                                      </p:cBhvr>
                                      <p:to>
                                        <p:strVal val="visible"/>
                                      </p:to>
                                    </p:set>
                                    <p:anim calcmode="lin" valueType="num">
                                      <p:cBhvr additive="base">
                                        <p:cTn id="49" dur="500" fill="hold"/>
                                        <p:tgtEl>
                                          <p:spTgt spid="29747"/>
                                        </p:tgtEl>
                                        <p:attrNameLst>
                                          <p:attrName>ppt_x</p:attrName>
                                        </p:attrNameLst>
                                      </p:cBhvr>
                                      <p:tavLst>
                                        <p:tav tm="0">
                                          <p:val>
                                            <p:strVal val="0-#ppt_w/2"/>
                                          </p:val>
                                        </p:tav>
                                        <p:tav tm="100000">
                                          <p:val>
                                            <p:strVal val="#ppt_x"/>
                                          </p:val>
                                        </p:tav>
                                      </p:tavLst>
                                    </p:anim>
                                    <p:anim calcmode="lin" valueType="num">
                                      <p:cBhvr additive="base">
                                        <p:cTn id="50" dur="500" fill="hold"/>
                                        <p:tgtEl>
                                          <p:spTgt spid="2974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29727"/>
                                        </p:tgtEl>
                                        <p:attrNameLst>
                                          <p:attrName>style.visibility</p:attrName>
                                        </p:attrNameLst>
                                      </p:cBhvr>
                                      <p:to>
                                        <p:strVal val="visible"/>
                                      </p:to>
                                    </p:set>
                                    <p:anim calcmode="lin" valueType="num">
                                      <p:cBhvr additive="base">
                                        <p:cTn id="55" dur="500" fill="hold"/>
                                        <p:tgtEl>
                                          <p:spTgt spid="29727"/>
                                        </p:tgtEl>
                                        <p:attrNameLst>
                                          <p:attrName>ppt_x</p:attrName>
                                        </p:attrNameLst>
                                      </p:cBhvr>
                                      <p:tavLst>
                                        <p:tav tm="0">
                                          <p:val>
                                            <p:strVal val="0-#ppt_w/2"/>
                                          </p:val>
                                        </p:tav>
                                        <p:tav tm="100000">
                                          <p:val>
                                            <p:strVal val="#ppt_x"/>
                                          </p:val>
                                        </p:tav>
                                      </p:tavLst>
                                    </p:anim>
                                    <p:anim calcmode="lin" valueType="num">
                                      <p:cBhvr additive="base">
                                        <p:cTn id="56" dur="500" fill="hold"/>
                                        <p:tgtEl>
                                          <p:spTgt spid="29727"/>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500"/>
                            </p:stCondLst>
                            <p:childTnLst>
                              <p:par>
                                <p:cTn id="58" presetID="2" presetClass="entr" presetSubtype="8" fill="hold" nodeType="afterEffect">
                                  <p:stCondLst>
                                    <p:cond delay="0"/>
                                  </p:stCondLst>
                                  <p:childTnLst>
                                    <p:set>
                                      <p:cBhvr>
                                        <p:cTn id="59" dur="1" fill="hold">
                                          <p:stCondLst>
                                            <p:cond delay="0"/>
                                          </p:stCondLst>
                                        </p:cTn>
                                        <p:tgtEl>
                                          <p:spTgt spid="29748"/>
                                        </p:tgtEl>
                                        <p:attrNameLst>
                                          <p:attrName>style.visibility</p:attrName>
                                        </p:attrNameLst>
                                      </p:cBhvr>
                                      <p:to>
                                        <p:strVal val="visible"/>
                                      </p:to>
                                    </p:set>
                                    <p:anim calcmode="lin" valueType="num">
                                      <p:cBhvr additive="base">
                                        <p:cTn id="60" dur="500" fill="hold"/>
                                        <p:tgtEl>
                                          <p:spTgt spid="29748"/>
                                        </p:tgtEl>
                                        <p:attrNameLst>
                                          <p:attrName>ppt_x</p:attrName>
                                        </p:attrNameLst>
                                      </p:cBhvr>
                                      <p:tavLst>
                                        <p:tav tm="0">
                                          <p:val>
                                            <p:strVal val="0-#ppt_w/2"/>
                                          </p:val>
                                        </p:tav>
                                        <p:tav tm="100000">
                                          <p:val>
                                            <p:strVal val="#ppt_x"/>
                                          </p:val>
                                        </p:tav>
                                      </p:tavLst>
                                    </p:anim>
                                    <p:anim calcmode="lin" valueType="num">
                                      <p:cBhvr additive="base">
                                        <p:cTn id="61" dur="500" fill="hold"/>
                                        <p:tgtEl>
                                          <p:spTgt spid="29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autoUpdateAnimBg="0"/>
      <p:bldP spid="29701" grpId="0" autoUpdateAnimBg="0"/>
      <p:bldP spid="29725" grpId="0" animBg="1"/>
      <p:bldP spid="29726" grpId="0" animBg="1"/>
      <p:bldP spid="29745" grpId="0" autoUpdateAnimBg="0"/>
      <p:bldP spid="2974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632604" y="1417638"/>
            <a:ext cx="1295400" cy="714375"/>
          </a:xfrm>
          <a:prstGeom prst="rect">
            <a:avLst/>
          </a:prstGeom>
          <a:solidFill>
            <a:srgbClr val="00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4000" b="1">
                <a:solidFill>
                  <a:srgbClr val="0000FF"/>
                </a:solidFill>
                <a:latin typeface="楷体_GB2312" pitchFamily="49" charset="-122"/>
                <a:ea typeface="楷体_GB2312" pitchFamily="49" charset="-122"/>
              </a:rPr>
              <a:t>人为</a:t>
            </a:r>
            <a:endParaRPr kumimoji="1" lang="zh-CN" altLang="en-US" sz="3600" b="1">
              <a:solidFill>
                <a:srgbClr val="0000FF"/>
              </a:solidFill>
              <a:latin typeface="楷体_GB2312" pitchFamily="49" charset="-122"/>
              <a:ea typeface="楷体_GB2312" pitchFamily="49" charset="-122"/>
            </a:endParaRPr>
          </a:p>
        </p:txBody>
      </p:sp>
      <p:sp>
        <p:nvSpPr>
          <p:cNvPr id="30725" name="Text Box 5"/>
          <p:cNvSpPr txBox="1">
            <a:spLocks noChangeArrowheads="1"/>
          </p:cNvSpPr>
          <p:nvPr/>
        </p:nvSpPr>
        <p:spPr bwMode="auto">
          <a:xfrm>
            <a:off x="1752600" y="1295400"/>
            <a:ext cx="8915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3200" b="1">
                <a:latin typeface="楷体_GB2312" pitchFamily="49" charset="-122"/>
                <a:ea typeface="楷体_GB2312" pitchFamily="49" charset="-122"/>
              </a:rPr>
              <a:t>   </a:t>
            </a:r>
            <a:r>
              <a:rPr kumimoji="1" lang="zh-CN" altLang="en-US" sz="3200" b="1">
                <a:effectLst>
                  <a:outerShdw blurRad="38100" dist="38100" dir="2700000" algn="tl">
                    <a:srgbClr val="000000"/>
                  </a:outerShdw>
                </a:effectLst>
                <a:latin typeface="楷体_GB2312" pitchFamily="49" charset="-122"/>
                <a:ea typeface="楷体_GB2312" pitchFamily="49" charset="-122"/>
              </a:rPr>
              <a:t>心理作用，读数（估计）偏大或偏小。</a:t>
            </a:r>
          </a:p>
        </p:txBody>
      </p:sp>
      <p:grpSp>
        <p:nvGrpSpPr>
          <p:cNvPr id="30726" name="Group 6"/>
          <p:cNvGrpSpPr>
            <a:grpSpLocks/>
          </p:cNvGrpSpPr>
          <p:nvPr/>
        </p:nvGrpSpPr>
        <p:grpSpPr bwMode="auto">
          <a:xfrm>
            <a:off x="2286000" y="2362201"/>
            <a:ext cx="8382000" cy="3533775"/>
            <a:chOff x="480" y="1488"/>
            <a:chExt cx="5280" cy="2226"/>
          </a:xfrm>
        </p:grpSpPr>
        <p:sp>
          <p:nvSpPr>
            <p:cNvPr id="30727" name="Text Box 7"/>
            <p:cNvSpPr txBox="1">
              <a:spLocks noChangeArrowheads="1"/>
            </p:cNvSpPr>
            <p:nvPr/>
          </p:nvSpPr>
          <p:spPr bwMode="auto">
            <a:xfrm>
              <a:off x="480" y="1507"/>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200" b="1">
                  <a:latin typeface="楷体_GB2312" pitchFamily="49" charset="-122"/>
                  <a:ea typeface="楷体_GB2312" pitchFamily="49" charset="-122"/>
                </a:rPr>
                <a:t>生理因素</a:t>
              </a:r>
            </a:p>
          </p:txBody>
        </p:sp>
        <p:sp>
          <p:nvSpPr>
            <p:cNvPr id="30728" name="Text Box 8"/>
            <p:cNvSpPr txBox="1">
              <a:spLocks noChangeArrowheads="1"/>
            </p:cNvSpPr>
            <p:nvPr/>
          </p:nvSpPr>
          <p:spPr bwMode="auto">
            <a:xfrm>
              <a:off x="2031" y="1505"/>
              <a:ext cx="864" cy="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200" b="1">
                  <a:latin typeface="楷体_GB2312" pitchFamily="49" charset="-122"/>
                  <a:ea typeface="楷体_GB2312" pitchFamily="49" charset="-122"/>
                </a:rPr>
                <a:t>听觉</a:t>
              </a:r>
            </a:p>
            <a:p>
              <a:pPr eaLnBrk="0" hangingPunct="0">
                <a:spcBef>
                  <a:spcPct val="50000"/>
                </a:spcBef>
              </a:pPr>
              <a:endParaRPr kumimoji="1" lang="zh-CN" altLang="en-US" sz="3200" b="1">
                <a:latin typeface="楷体_GB2312" pitchFamily="49" charset="-122"/>
                <a:ea typeface="楷体_GB2312" pitchFamily="49" charset="-122"/>
              </a:endParaRPr>
            </a:p>
            <a:p>
              <a:pPr eaLnBrk="0" hangingPunct="0">
                <a:spcBef>
                  <a:spcPct val="50000"/>
                </a:spcBef>
              </a:pPr>
              <a:r>
                <a:rPr kumimoji="1" lang="zh-CN" altLang="en-US" sz="3200" b="1">
                  <a:latin typeface="楷体_GB2312" pitchFamily="49" charset="-122"/>
                  <a:ea typeface="楷体_GB2312" pitchFamily="49" charset="-122"/>
                </a:rPr>
                <a:t>嗅觉</a:t>
              </a:r>
            </a:p>
            <a:p>
              <a:pPr eaLnBrk="0" hangingPunct="0">
                <a:spcBef>
                  <a:spcPct val="50000"/>
                </a:spcBef>
              </a:pPr>
              <a:r>
                <a:rPr kumimoji="1" lang="zh-CN" altLang="en-US" sz="3200" b="1">
                  <a:latin typeface="楷体_GB2312" pitchFamily="49" charset="-122"/>
                  <a:ea typeface="楷体_GB2312" pitchFamily="49" charset="-122"/>
                </a:rPr>
                <a:t>色觉</a:t>
              </a:r>
            </a:p>
            <a:p>
              <a:pPr eaLnBrk="0" hangingPunct="0">
                <a:spcBef>
                  <a:spcPct val="50000"/>
                </a:spcBef>
              </a:pPr>
              <a:r>
                <a:rPr kumimoji="1" lang="zh-CN" altLang="en-US" sz="3200" b="1">
                  <a:latin typeface="楷体_GB2312" pitchFamily="49" charset="-122"/>
                  <a:ea typeface="楷体_GB2312" pitchFamily="49" charset="-122"/>
                </a:rPr>
                <a:t>视觉</a:t>
              </a:r>
            </a:p>
          </p:txBody>
        </p:sp>
        <p:sp>
          <p:nvSpPr>
            <p:cNvPr id="30729" name="Text Box 9"/>
            <p:cNvSpPr txBox="1">
              <a:spLocks noChangeArrowheads="1"/>
            </p:cNvSpPr>
            <p:nvPr/>
          </p:nvSpPr>
          <p:spPr bwMode="auto">
            <a:xfrm>
              <a:off x="2979" y="1488"/>
              <a:ext cx="2781" cy="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3200" b="1">
                  <a:latin typeface="楷体_GB2312" pitchFamily="49" charset="-122"/>
                  <a:ea typeface="楷体_GB2312" pitchFamily="49" charset="-122"/>
                </a:rPr>
                <a:t>对音域（</a:t>
              </a:r>
              <a:r>
                <a:rPr kumimoji="1" lang="en-US" altLang="zh-CN" sz="2800" b="1">
                  <a:latin typeface="楷体_GB2312" pitchFamily="49" charset="-122"/>
                  <a:ea typeface="楷体_GB2312" pitchFamily="49" charset="-122"/>
                </a:rPr>
                <a:t>20HZ--20KHZ</a:t>
              </a:r>
              <a:r>
                <a:rPr kumimoji="1" lang="zh-CN" altLang="en-US" sz="2800" b="1">
                  <a:latin typeface="楷体_GB2312" pitchFamily="49" charset="-122"/>
                  <a:ea typeface="楷体_GB2312" pitchFamily="49" charset="-122"/>
                </a:rPr>
                <a:t>）</a:t>
              </a:r>
            </a:p>
            <a:p>
              <a:pPr eaLnBrk="0" hangingPunct="0">
                <a:lnSpc>
                  <a:spcPct val="40000"/>
                </a:lnSpc>
                <a:spcBef>
                  <a:spcPct val="50000"/>
                </a:spcBef>
              </a:pPr>
              <a:r>
                <a:rPr kumimoji="1" lang="zh-CN" altLang="en-US" sz="3200" b="1">
                  <a:latin typeface="楷体_GB2312" pitchFamily="49" charset="-122"/>
                  <a:ea typeface="楷体_GB2312" pitchFamily="49" charset="-122"/>
                </a:rPr>
                <a:t>的辨别。</a:t>
              </a:r>
            </a:p>
            <a:p>
              <a:pPr eaLnBrk="0" hangingPunct="0">
                <a:lnSpc>
                  <a:spcPct val="40000"/>
                </a:lnSpc>
                <a:spcBef>
                  <a:spcPct val="50000"/>
                </a:spcBef>
              </a:pPr>
              <a:r>
                <a:rPr kumimoji="1" lang="zh-CN" altLang="en-US" sz="3200" b="1">
                  <a:latin typeface="楷体_GB2312" pitchFamily="49" charset="-122"/>
                  <a:ea typeface="楷体_GB2312" pitchFamily="49" charset="-122"/>
                </a:rPr>
                <a:t>对音色的辨别。</a:t>
              </a:r>
            </a:p>
          </p:txBody>
        </p:sp>
        <p:sp>
          <p:nvSpPr>
            <p:cNvPr id="30730" name="Line 10"/>
            <p:cNvSpPr>
              <a:spLocks noChangeShapeType="1"/>
            </p:cNvSpPr>
            <p:nvPr/>
          </p:nvSpPr>
          <p:spPr bwMode="auto">
            <a:xfrm>
              <a:off x="1680" y="1680"/>
              <a:ext cx="336"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1" name="Line 11"/>
            <p:cNvSpPr>
              <a:spLocks noChangeShapeType="1"/>
            </p:cNvSpPr>
            <p:nvPr/>
          </p:nvSpPr>
          <p:spPr bwMode="auto">
            <a:xfrm>
              <a:off x="1680" y="1680"/>
              <a:ext cx="0" cy="1872"/>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2" name="Line 12"/>
            <p:cNvSpPr>
              <a:spLocks noChangeShapeType="1"/>
            </p:cNvSpPr>
            <p:nvPr/>
          </p:nvSpPr>
          <p:spPr bwMode="auto">
            <a:xfrm>
              <a:off x="1680" y="2625"/>
              <a:ext cx="336"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3" name="Line 13"/>
            <p:cNvSpPr>
              <a:spLocks noChangeShapeType="1"/>
            </p:cNvSpPr>
            <p:nvPr/>
          </p:nvSpPr>
          <p:spPr bwMode="auto">
            <a:xfrm>
              <a:off x="1680" y="3072"/>
              <a:ext cx="336"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4" name="Line 14"/>
            <p:cNvSpPr>
              <a:spLocks noChangeShapeType="1"/>
            </p:cNvSpPr>
            <p:nvPr/>
          </p:nvSpPr>
          <p:spPr bwMode="auto">
            <a:xfrm>
              <a:off x="1680" y="3546"/>
              <a:ext cx="336"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5" name="Line 15"/>
            <p:cNvSpPr>
              <a:spLocks noChangeShapeType="1"/>
            </p:cNvSpPr>
            <p:nvPr/>
          </p:nvSpPr>
          <p:spPr bwMode="auto">
            <a:xfrm>
              <a:off x="2688" y="1680"/>
              <a:ext cx="288"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6" name="Line 16"/>
            <p:cNvSpPr>
              <a:spLocks noChangeShapeType="1"/>
            </p:cNvSpPr>
            <p:nvPr/>
          </p:nvSpPr>
          <p:spPr bwMode="auto">
            <a:xfrm>
              <a:off x="2688" y="1680"/>
              <a:ext cx="0" cy="57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7" name="Line 17"/>
            <p:cNvSpPr>
              <a:spLocks noChangeShapeType="1"/>
            </p:cNvSpPr>
            <p:nvPr/>
          </p:nvSpPr>
          <p:spPr bwMode="auto">
            <a:xfrm>
              <a:off x="2688" y="2256"/>
              <a:ext cx="288"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440005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wipe(left)">
                                      <p:cBhvr>
                                        <p:cTn id="7" dur="500"/>
                                        <p:tgtEl>
                                          <p:spTgt spid="30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wipe(left)">
                                      <p:cBhvr>
                                        <p:cTn id="12" dur="500"/>
                                        <p:tgtEl>
                                          <p:spTgt spid="30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0726"/>
                                        </p:tgtEl>
                                        <p:attrNameLst>
                                          <p:attrName>style.visibility</p:attrName>
                                        </p:attrNameLst>
                                      </p:cBhvr>
                                      <p:to>
                                        <p:strVal val="visible"/>
                                      </p:to>
                                    </p:set>
                                    <p:animEffect transition="in" filter="dissolve">
                                      <p:cBhvr>
                                        <p:cTn id="17" dur="5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autoUpdateAnimBg="0"/>
      <p:bldP spid="30725"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1078302" y="1484313"/>
            <a:ext cx="10343072" cy="4868862"/>
          </a:xfrm>
        </p:spPr>
        <p:txBody>
          <a:bodyPr rtlCol="0">
            <a:noAutofit/>
          </a:bodyPr>
          <a:lstStyle/>
          <a:p>
            <a:pPr marL="0" indent="0">
              <a:lnSpc>
                <a:spcPct val="110000"/>
              </a:lnSpc>
              <a:buClr>
                <a:schemeClr val="tx2"/>
              </a:buClr>
              <a:buNone/>
              <a:defRPr/>
            </a:pPr>
            <a:r>
              <a:rPr lang="zh-CN" altLang="en-US" sz="3200" b="1" dirty="0">
                <a:latin typeface="楷体_GB2312" pitchFamily="49" charset="-122"/>
                <a:ea typeface="楷体_GB2312" pitchFamily="49" charset="-122"/>
              </a:rPr>
              <a:t>随机误差</a:t>
            </a:r>
            <a:endParaRPr lang="en-US" altLang="zh-CN" sz="3200" b="1" dirty="0">
              <a:latin typeface="楷体_GB2312" pitchFamily="49" charset="-122"/>
              <a:ea typeface="楷体_GB2312" pitchFamily="49" charset="-122"/>
            </a:endParaRPr>
          </a:p>
          <a:p>
            <a:pPr>
              <a:lnSpc>
                <a:spcPct val="110000"/>
              </a:lnSpc>
              <a:buClr>
                <a:schemeClr val="tx2"/>
              </a:buClr>
              <a:buFont typeface="Wingdings" panose="05000000000000000000" pitchFamily="2" charset="2"/>
              <a:buChar char="Ø"/>
              <a:defRPr/>
            </a:pPr>
            <a:r>
              <a:rPr lang="zh-CN" altLang="en-US" sz="3200" b="1" dirty="0">
                <a:ea typeface="楷体_GB2312" pitchFamily="49" charset="-122"/>
              </a:rPr>
              <a:t>特点</a:t>
            </a:r>
            <a:r>
              <a:rPr lang="zh-CN" altLang="en-US" sz="3200" dirty="0">
                <a:ea typeface="楷体_GB2312" pitchFamily="49" charset="-122"/>
              </a:rPr>
              <a:t>：</a:t>
            </a:r>
            <a:r>
              <a:rPr lang="zh-CN" altLang="en-US" sz="2800" dirty="0">
                <a:ea typeface="楷体_GB2312"/>
              </a:rPr>
              <a:t>一定条件下，</a:t>
            </a:r>
            <a:r>
              <a:rPr lang="zh-CN" altLang="en-US" sz="2800" b="1" dirty="0">
                <a:ea typeface="楷体_GB2312"/>
              </a:rPr>
              <a:t>同一</a:t>
            </a:r>
            <a:r>
              <a:rPr lang="zh-CN" altLang="en-US" sz="2800" dirty="0">
                <a:ea typeface="楷体_GB2312"/>
              </a:rPr>
              <a:t>物理量</a:t>
            </a:r>
            <a:r>
              <a:rPr lang="zh-CN" altLang="en-US" sz="2800" b="1" dirty="0">
                <a:ea typeface="楷体_GB2312"/>
              </a:rPr>
              <a:t>多次测量</a:t>
            </a:r>
            <a:r>
              <a:rPr lang="zh-CN" altLang="en-US" sz="2800" dirty="0">
                <a:ea typeface="楷体_GB2312"/>
              </a:rPr>
              <a:t>时，</a:t>
            </a:r>
            <a:r>
              <a:rPr lang="el-GR" altLang="zh-CN" sz="2800" i="1" dirty="0">
                <a:solidFill>
                  <a:srgbClr val="00B050"/>
                </a:solidFill>
                <a:latin typeface="Times New Roman" panose="02020603050405020304" pitchFamily="18" charset="0"/>
                <a:ea typeface="楷体_GB2312" pitchFamily="49" charset="-122"/>
                <a:cs typeface="Times New Roman" panose="02020603050405020304" pitchFamily="18" charset="0"/>
              </a:rPr>
              <a:t> Δ</a:t>
            </a:r>
            <a:r>
              <a:rPr lang="zh-CN" altLang="en-US" sz="2800" i="1" dirty="0">
                <a:solidFill>
                  <a:srgbClr val="00B050"/>
                </a:solidFill>
                <a:latin typeface="Times New Roman" panose="02020603050405020304" pitchFamily="18" charset="0"/>
                <a:ea typeface="楷体_GB2312" pitchFamily="49" charset="-122"/>
                <a:cs typeface="Times New Roman" panose="02020603050405020304" pitchFamily="18" charset="0"/>
              </a:rPr>
              <a:t> </a:t>
            </a:r>
            <a:r>
              <a:rPr lang="en-US" altLang="zh-CN" sz="2800" i="1" dirty="0">
                <a:solidFill>
                  <a:srgbClr val="00B050"/>
                </a:solidFill>
                <a:latin typeface="Times New Roman" panose="02020603050405020304" pitchFamily="18" charset="0"/>
                <a:ea typeface="楷体_GB2312" pitchFamily="49" charset="-122"/>
                <a:cs typeface="Times New Roman" panose="02020603050405020304" pitchFamily="18" charset="0"/>
              </a:rPr>
              <a:t>X</a:t>
            </a:r>
            <a:r>
              <a:rPr lang="zh-CN" altLang="en-US" sz="2800" dirty="0">
                <a:solidFill>
                  <a:srgbClr val="FB4A18"/>
                </a:solidFill>
                <a:ea typeface="楷体_GB2312"/>
              </a:rPr>
              <a:t>时大时小，时正时负</a:t>
            </a:r>
            <a:r>
              <a:rPr lang="zh-CN" altLang="en-US" sz="2800" dirty="0">
                <a:latin typeface="楷体_GB2312" pitchFamily="49" charset="-122"/>
                <a:ea typeface="楷体_GB2312" pitchFamily="49" charset="-122"/>
              </a:rPr>
              <a:t>。</a:t>
            </a:r>
            <a:endParaRPr lang="en-US" altLang="zh-CN" sz="2800" dirty="0">
              <a:latin typeface="楷体_GB2312" pitchFamily="49" charset="-122"/>
              <a:ea typeface="楷体_GB2312" pitchFamily="49" charset="-122"/>
            </a:endParaRPr>
          </a:p>
          <a:p>
            <a:pPr>
              <a:lnSpc>
                <a:spcPct val="110000"/>
              </a:lnSpc>
              <a:buClr>
                <a:schemeClr val="tx2"/>
              </a:buClr>
              <a:buFont typeface="Wingdings" panose="05000000000000000000" pitchFamily="2" charset="2"/>
              <a:buChar char="Ø"/>
              <a:defRPr/>
            </a:pPr>
            <a:r>
              <a:rPr lang="zh-CN" altLang="en-US" sz="3200" b="1" dirty="0">
                <a:ea typeface="楷体_GB2312" pitchFamily="49" charset="-122"/>
              </a:rPr>
              <a:t>来源</a:t>
            </a:r>
            <a:r>
              <a:rPr lang="zh-CN" altLang="en-US" sz="3200" dirty="0">
                <a:ea typeface="楷体_GB2312" pitchFamily="49" charset="-122"/>
              </a:rPr>
              <a:t>：</a:t>
            </a:r>
            <a:r>
              <a:rPr lang="zh-CN" altLang="en-US" sz="2800" dirty="0">
                <a:ea typeface="楷体_GB2312" pitchFamily="49" charset="-122"/>
              </a:rPr>
              <a:t>人感官判断的随机性、外界因素的起伏仪器内部的偶然因素（</a:t>
            </a:r>
            <a:r>
              <a:rPr lang="zh-CN" altLang="en-US" sz="2800" dirty="0">
                <a:solidFill>
                  <a:srgbClr val="FB4A18"/>
                </a:solidFill>
                <a:ea typeface="楷体_GB2312"/>
              </a:rPr>
              <a:t>温度、电压</a:t>
            </a:r>
            <a:r>
              <a:rPr lang="zh-CN" altLang="en-US" sz="2800" dirty="0">
                <a:ea typeface="楷体_GB2312" pitchFamily="49" charset="-122"/>
              </a:rPr>
              <a:t>）。</a:t>
            </a:r>
            <a:endParaRPr lang="en-US" altLang="zh-CN" sz="2800" dirty="0">
              <a:ea typeface="楷体_GB2312" pitchFamily="49" charset="-122"/>
            </a:endParaRPr>
          </a:p>
          <a:p>
            <a:pPr>
              <a:lnSpc>
                <a:spcPct val="110000"/>
              </a:lnSpc>
              <a:buClr>
                <a:schemeClr val="tx2"/>
              </a:buClr>
              <a:buFont typeface="Wingdings" panose="05000000000000000000" pitchFamily="2" charset="2"/>
              <a:buChar char="Ø"/>
              <a:defRPr/>
            </a:pPr>
            <a:r>
              <a:rPr lang="zh-CN" altLang="en-US" sz="3200" b="1" dirty="0">
                <a:solidFill>
                  <a:schemeClr val="folHlink"/>
                </a:solidFill>
                <a:ea typeface="楷体_GB2312" pitchFamily="49" charset="-122"/>
              </a:rPr>
              <a:t>减小</a:t>
            </a:r>
            <a:r>
              <a:rPr lang="zh-CN" altLang="en-US" sz="3200" dirty="0">
                <a:ea typeface="楷体_GB2312" pitchFamily="49" charset="-122"/>
              </a:rPr>
              <a:t>方法：</a:t>
            </a:r>
            <a:r>
              <a:rPr lang="en-US" altLang="zh-CN" sz="3200" dirty="0">
                <a:ea typeface="楷体_GB2312" pitchFamily="49" charset="-122"/>
              </a:rPr>
              <a:t> </a:t>
            </a:r>
            <a:r>
              <a:rPr lang="zh-CN" altLang="en-US" sz="2800" b="1" dirty="0">
                <a:solidFill>
                  <a:schemeClr val="tx1"/>
                </a:solidFill>
              </a:rPr>
              <a:t>多次测量具有统计规律，</a:t>
            </a:r>
            <a:r>
              <a:rPr lang="zh-CN" altLang="en-US" sz="2800" b="1" dirty="0">
                <a:solidFill>
                  <a:schemeClr val="folHlink"/>
                </a:solidFill>
              </a:rPr>
              <a:t>可以减小</a:t>
            </a:r>
            <a:r>
              <a:rPr lang="zh-CN" altLang="en-US" sz="2800" b="1" dirty="0">
                <a:solidFill>
                  <a:schemeClr val="tx1"/>
                </a:solidFill>
              </a:rPr>
              <a:t>随机误差的影响，但</a:t>
            </a:r>
            <a:r>
              <a:rPr lang="zh-CN" altLang="en-US" sz="2800" b="1" dirty="0">
                <a:solidFill>
                  <a:schemeClr val="folHlink"/>
                </a:solidFill>
              </a:rPr>
              <a:t>不能消除。</a:t>
            </a:r>
          </a:p>
          <a:p>
            <a:pPr>
              <a:lnSpc>
                <a:spcPct val="110000"/>
              </a:lnSpc>
              <a:buClr>
                <a:schemeClr val="tx2"/>
              </a:buClr>
              <a:buFont typeface="Wingdings" panose="05000000000000000000" pitchFamily="2" charset="2"/>
              <a:buChar char="Ø"/>
              <a:defRPr/>
            </a:pPr>
            <a:endParaRPr lang="zh-CN" altLang="en-US" sz="2800" b="1" dirty="0">
              <a:solidFill>
                <a:schemeClr val="folHlink"/>
              </a:solidFill>
            </a:endParaRPr>
          </a:p>
          <a:p>
            <a:pPr>
              <a:lnSpc>
                <a:spcPct val="80000"/>
              </a:lnSpc>
              <a:buClrTx/>
              <a:buNone/>
              <a:defRPr/>
            </a:pPr>
            <a:endParaRPr lang="zh-CN" altLang="en-US" sz="3200" dirty="0">
              <a:ea typeface="楷体_GB2312" pitchFamily="49" charset="-122"/>
            </a:endParaRPr>
          </a:p>
          <a:p>
            <a:pPr lvl="1">
              <a:lnSpc>
                <a:spcPct val="80000"/>
              </a:lnSpc>
              <a:buClr>
                <a:schemeClr val="tx2"/>
              </a:buClr>
              <a:buNone/>
              <a:defRPr/>
            </a:pPr>
            <a:endParaRPr lang="zh-CN" altLang="en-US" sz="3200" dirty="0">
              <a:latin typeface="楷体_GB2312" pitchFamily="49" charset="-122"/>
              <a:ea typeface="楷体_GB2312" pitchFamily="49" charset="-122"/>
            </a:endParaRPr>
          </a:p>
          <a:p>
            <a:pPr lvl="1">
              <a:lnSpc>
                <a:spcPct val="90000"/>
              </a:lnSpc>
              <a:buClr>
                <a:schemeClr val="tx2"/>
              </a:buClr>
              <a:buNone/>
              <a:defRPr/>
            </a:pPr>
            <a:r>
              <a:rPr lang="zh-CN" altLang="en-US" sz="3200" dirty="0">
                <a:latin typeface="楷体_GB2312" pitchFamily="49" charset="-122"/>
                <a:ea typeface="楷体_GB2312" pitchFamily="49" charset="-122"/>
              </a:rPr>
              <a:t>        </a:t>
            </a:r>
          </a:p>
        </p:txBody>
      </p:sp>
      <p:sp>
        <p:nvSpPr>
          <p:cNvPr id="48131" name="Rectangle 2"/>
          <p:cNvSpPr txBox="1">
            <a:spLocks noChangeArrowheads="1"/>
          </p:cNvSpPr>
          <p:nvPr/>
        </p:nvSpPr>
        <p:spPr bwMode="auto">
          <a:xfrm>
            <a:off x="1924051" y="69014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4.1.1  </a:t>
            </a:r>
            <a:r>
              <a:rPr lang="zh-CN" altLang="en-US" sz="3600" b="1" dirty="0">
                <a:solidFill>
                  <a:srgbClr val="262626"/>
                </a:solidFill>
              </a:rPr>
              <a:t>测量与误差</a:t>
            </a:r>
          </a:p>
        </p:txBody>
      </p:sp>
    </p:spTree>
    <p:custDataLst>
      <p:tags r:id="rId1"/>
    </p:custDataLst>
    <p:extLst>
      <p:ext uri="{BB962C8B-B14F-4D97-AF65-F5344CB8AC3E}">
        <p14:creationId xmlns:p14="http://schemas.microsoft.com/office/powerpoint/2010/main" val="12191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673525" y="6254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a:solidFill>
                  <a:srgbClr val="262626"/>
                </a:solidFill>
              </a:rPr>
              <a:t>4.1.1  </a:t>
            </a:r>
            <a:r>
              <a:rPr lang="zh-CN" altLang="en-US" sz="3600" b="1">
                <a:solidFill>
                  <a:srgbClr val="262626"/>
                </a:solidFill>
              </a:rPr>
              <a:t>测量与误差</a:t>
            </a:r>
            <a:endParaRPr lang="zh-CN" altLang="en-US" sz="3600" b="1" dirty="0">
              <a:solidFill>
                <a:srgbClr val="262626"/>
              </a:solidFill>
            </a:endParaRPr>
          </a:p>
        </p:txBody>
      </p:sp>
      <p:sp>
        <p:nvSpPr>
          <p:cNvPr id="5" name="Rectangle 3"/>
          <p:cNvSpPr txBox="1">
            <a:spLocks noChangeArrowheads="1"/>
          </p:cNvSpPr>
          <p:nvPr/>
        </p:nvSpPr>
        <p:spPr>
          <a:xfrm>
            <a:off x="827088" y="1196975"/>
            <a:ext cx="6624637" cy="838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buFont typeface="Wingdings" panose="05000000000000000000" pitchFamily="2" charset="2"/>
              <a:buNone/>
              <a:defRPr/>
            </a:pPr>
            <a:r>
              <a:rPr lang="zh-CN" altLang="en-US" sz="3200" b="1"/>
              <a:t>随机误差的统计规律：</a:t>
            </a:r>
            <a:r>
              <a:rPr lang="zh-CN" altLang="en-US" sz="3200"/>
              <a:t>  正态分布       </a:t>
            </a:r>
            <a:endParaRPr lang="zh-CN" altLang="en-US" sz="3200" dirty="0">
              <a:solidFill>
                <a:schemeClr val="hlink"/>
              </a:solidFill>
              <a:effectLst>
                <a:outerShdw blurRad="38100" dist="38100" dir="2700000" algn="tl">
                  <a:srgbClr val="000000"/>
                </a:outerShdw>
              </a:effectLst>
            </a:endParaRPr>
          </a:p>
        </p:txBody>
      </p:sp>
      <p:graphicFrame>
        <p:nvGraphicFramePr>
          <p:cNvPr id="6" name="Object 10"/>
          <p:cNvGraphicFramePr>
            <a:graphicFrameLocks noChangeAspect="1"/>
          </p:cNvGraphicFramePr>
          <p:nvPr>
            <p:extLst>
              <p:ext uri="{D42A27DB-BD31-4B8C-83A1-F6EECF244321}">
                <p14:modId xmlns:p14="http://schemas.microsoft.com/office/powerpoint/2010/main" val="102248806"/>
              </p:ext>
            </p:extLst>
          </p:nvPr>
        </p:nvGraphicFramePr>
        <p:xfrm>
          <a:off x="1544567" y="2225166"/>
          <a:ext cx="3571875" cy="892175"/>
        </p:xfrm>
        <a:graphic>
          <a:graphicData uri="http://schemas.openxmlformats.org/presentationml/2006/ole">
            <mc:AlternateContent xmlns:mc="http://schemas.openxmlformats.org/markup-compatibility/2006">
              <mc:Choice xmlns:v="urn:schemas-microsoft-com:vml" Requires="v">
                <p:oleObj spid="_x0000_s16878" name="Equation" r:id="rId4" imgW="1219083" imgH="266830" progId="Equation.3">
                  <p:embed/>
                </p:oleObj>
              </mc:Choice>
              <mc:Fallback>
                <p:oleObj name="Equation" r:id="rId4" imgW="1219083" imgH="26683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4567" y="2225166"/>
                        <a:ext cx="3571875" cy="892175"/>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7"/>
          <p:cNvGraphicFramePr>
            <a:graphicFrameLocks noChangeAspect="1"/>
          </p:cNvGraphicFramePr>
          <p:nvPr>
            <p:extLst>
              <p:ext uri="{D42A27DB-BD31-4B8C-83A1-F6EECF244321}">
                <p14:modId xmlns:p14="http://schemas.microsoft.com/office/powerpoint/2010/main" val="77663904"/>
              </p:ext>
            </p:extLst>
          </p:nvPr>
        </p:nvGraphicFramePr>
        <p:xfrm>
          <a:off x="5642985" y="2455212"/>
          <a:ext cx="1905000" cy="508000"/>
        </p:xfrm>
        <a:graphic>
          <a:graphicData uri="http://schemas.openxmlformats.org/presentationml/2006/ole">
            <mc:AlternateContent xmlns:mc="http://schemas.openxmlformats.org/markup-compatibility/2006">
              <mc:Choice xmlns:v="urn:schemas-microsoft-com:vml" Requires="v">
                <p:oleObj spid="_x0000_s16879" name="Equation" r:id="rId6" imgW="523718" imgH="104625" progId="Equation.3">
                  <p:embed/>
                </p:oleObj>
              </mc:Choice>
              <mc:Fallback>
                <p:oleObj name="Equation" r:id="rId6" imgW="523718" imgH="10462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2985" y="2455212"/>
                        <a:ext cx="1905000" cy="508000"/>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9"/>
          <p:cNvGraphicFramePr>
            <a:graphicFrameLocks noChangeAspect="1"/>
          </p:cNvGraphicFramePr>
          <p:nvPr>
            <p:extLst>
              <p:ext uri="{D42A27DB-BD31-4B8C-83A1-F6EECF244321}">
                <p14:modId xmlns:p14="http://schemas.microsoft.com/office/powerpoint/2010/main" val="4197221324"/>
              </p:ext>
            </p:extLst>
          </p:nvPr>
        </p:nvGraphicFramePr>
        <p:xfrm>
          <a:off x="8417225" y="2000678"/>
          <a:ext cx="2057400" cy="1536700"/>
        </p:xfrm>
        <a:graphic>
          <a:graphicData uri="http://schemas.openxmlformats.org/presentationml/2006/ole">
            <mc:AlternateContent xmlns:mc="http://schemas.openxmlformats.org/markup-compatibility/2006">
              <mc:Choice xmlns:v="urn:schemas-microsoft-com:vml" Requires="v">
                <p:oleObj spid="_x0000_s16880" name="Equation" r:id="rId8" imgW="752581" imgH="552619" progId="Equation.3">
                  <p:embed/>
                </p:oleObj>
              </mc:Choice>
              <mc:Fallback>
                <p:oleObj name="Equation" r:id="rId8" imgW="752581" imgH="55261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17225" y="2000678"/>
                        <a:ext cx="2057400" cy="1536700"/>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3"/>
          <p:cNvSpPr>
            <a:spLocks noChangeArrowheads="1"/>
          </p:cNvSpPr>
          <p:nvPr/>
        </p:nvSpPr>
        <p:spPr bwMode="auto">
          <a:xfrm>
            <a:off x="6315255" y="3769581"/>
            <a:ext cx="2016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lnSpc>
                <a:spcPct val="150000"/>
              </a:lnSpc>
              <a:spcBef>
                <a:spcPct val="20000"/>
              </a:spcBef>
              <a:buClr>
                <a:schemeClr val="accent2"/>
              </a:buClr>
              <a:buSzPct val="80000"/>
              <a:buFont typeface="Wingdings" panose="05000000000000000000" pitchFamily="2" charset="2"/>
              <a:buNone/>
            </a:pPr>
            <a:r>
              <a:rPr kumimoji="1" lang="zh-CN" altLang="en-US" sz="3200" b="1" dirty="0">
                <a:solidFill>
                  <a:schemeClr val="folHlink"/>
                </a:solidFill>
                <a:latin typeface="Times New Roman" panose="02020603050405020304" pitchFamily="18" charset="0"/>
                <a:ea typeface="宋体" panose="02010600030101010101" pitchFamily="2" charset="-122"/>
              </a:rPr>
              <a:t>① 单峰性</a:t>
            </a:r>
            <a:r>
              <a:rPr kumimoji="1" lang="zh-CN" altLang="en-US" sz="3200" dirty="0">
                <a:solidFill>
                  <a:schemeClr val="tx1"/>
                </a:solidFill>
                <a:latin typeface="Times New Roman" panose="02020603050405020304" pitchFamily="18" charset="0"/>
                <a:ea typeface="宋体" panose="02010600030101010101" pitchFamily="2" charset="-122"/>
              </a:rPr>
              <a:t>         </a:t>
            </a:r>
          </a:p>
        </p:txBody>
      </p:sp>
      <p:sp>
        <p:nvSpPr>
          <p:cNvPr id="13" name="Rectangle 3"/>
          <p:cNvSpPr>
            <a:spLocks noChangeArrowheads="1"/>
          </p:cNvSpPr>
          <p:nvPr/>
        </p:nvSpPr>
        <p:spPr bwMode="auto">
          <a:xfrm>
            <a:off x="7659796" y="4608316"/>
            <a:ext cx="2016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lnSpc>
                <a:spcPct val="150000"/>
              </a:lnSpc>
              <a:spcBef>
                <a:spcPct val="20000"/>
              </a:spcBef>
              <a:buClr>
                <a:schemeClr val="accent2"/>
              </a:buClr>
              <a:buSzPct val="80000"/>
              <a:buFont typeface="Wingdings" panose="05000000000000000000" pitchFamily="2" charset="2"/>
              <a:buNone/>
            </a:pPr>
            <a:r>
              <a:rPr kumimoji="1" lang="zh-CN" altLang="en-US" sz="3200" b="1" dirty="0">
                <a:solidFill>
                  <a:schemeClr val="folHlink"/>
                </a:solidFill>
                <a:latin typeface="Times New Roman" panose="02020603050405020304" pitchFamily="18" charset="0"/>
                <a:ea typeface="宋体" panose="02010600030101010101" pitchFamily="2" charset="-122"/>
              </a:rPr>
              <a:t>② 对称性</a:t>
            </a:r>
            <a:r>
              <a:rPr kumimoji="1" lang="zh-CN" altLang="en-US" sz="3200" dirty="0">
                <a:solidFill>
                  <a:schemeClr val="tx1"/>
                </a:solidFill>
                <a:latin typeface="Times New Roman" panose="02020603050405020304" pitchFamily="18" charset="0"/>
                <a:ea typeface="宋体" panose="02010600030101010101" pitchFamily="2" charset="-122"/>
              </a:rPr>
              <a:t>         </a:t>
            </a:r>
          </a:p>
        </p:txBody>
      </p:sp>
      <p:sp>
        <p:nvSpPr>
          <p:cNvPr id="14" name="Rectangle 3"/>
          <p:cNvSpPr>
            <a:spLocks noChangeArrowheads="1"/>
          </p:cNvSpPr>
          <p:nvPr/>
        </p:nvSpPr>
        <p:spPr bwMode="auto">
          <a:xfrm>
            <a:off x="9086881" y="5449764"/>
            <a:ext cx="2016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lnSpc>
                <a:spcPct val="150000"/>
              </a:lnSpc>
              <a:spcBef>
                <a:spcPct val="20000"/>
              </a:spcBef>
              <a:buClr>
                <a:schemeClr val="accent2"/>
              </a:buClr>
              <a:buSzPct val="80000"/>
              <a:buFont typeface="Wingdings" panose="05000000000000000000" pitchFamily="2" charset="2"/>
              <a:buNone/>
            </a:pPr>
            <a:r>
              <a:rPr kumimoji="1" lang="zh-CN" altLang="en-US" sz="3200" b="1" dirty="0">
                <a:solidFill>
                  <a:schemeClr val="folHlink"/>
                </a:solidFill>
                <a:latin typeface="Times New Roman" panose="02020603050405020304" pitchFamily="18" charset="0"/>
                <a:ea typeface="宋体" panose="02010600030101010101" pitchFamily="2" charset="-122"/>
              </a:rPr>
              <a:t>③ 有界性</a:t>
            </a:r>
            <a:r>
              <a:rPr kumimoji="1" lang="zh-CN" altLang="en-US" sz="3200" dirty="0">
                <a:solidFill>
                  <a:schemeClr val="tx1"/>
                </a:solidFill>
                <a:latin typeface="Times New Roman" panose="02020603050405020304" pitchFamily="18" charset="0"/>
                <a:ea typeface="宋体" panose="02010600030101010101" pitchFamily="2" charset="-122"/>
              </a:rPr>
              <a:t>         </a:t>
            </a:r>
          </a:p>
        </p:txBody>
      </p:sp>
      <p:pic>
        <p:nvPicPr>
          <p:cNvPr id="15" name="图片 14"/>
          <p:cNvPicPr>
            <a:picLocks noChangeAspect="1"/>
          </p:cNvPicPr>
          <p:nvPr/>
        </p:nvPicPr>
        <p:blipFill>
          <a:blip r:embed="rId10"/>
          <a:stretch>
            <a:fillRect/>
          </a:stretch>
        </p:blipFill>
        <p:spPr>
          <a:xfrm>
            <a:off x="1157271" y="3316535"/>
            <a:ext cx="4485714" cy="2971429"/>
          </a:xfrm>
          <a:prstGeom prst="rect">
            <a:avLst/>
          </a:prstGeom>
        </p:spPr>
      </p:pic>
    </p:spTree>
    <p:extLst>
      <p:ext uri="{BB962C8B-B14F-4D97-AF65-F5344CB8AC3E}">
        <p14:creationId xmlns:p14="http://schemas.microsoft.com/office/powerpoint/2010/main" val="121314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utoUpdateAnimBg="0"/>
      <p:bldP spid="13" grpId="0" build="p" autoUpdateAnimBg="0"/>
      <p:bldP spid="1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txBox="1">
            <a:spLocks noChangeArrowheads="1"/>
          </p:cNvSpPr>
          <p:nvPr/>
        </p:nvSpPr>
        <p:spPr bwMode="auto">
          <a:xfrm>
            <a:off x="1774166" y="612506"/>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4.1.1  </a:t>
            </a:r>
            <a:r>
              <a:rPr lang="zh-CN" altLang="en-US" sz="3600" b="1" dirty="0">
                <a:solidFill>
                  <a:srgbClr val="262626"/>
                </a:solidFill>
              </a:rPr>
              <a:t>测量与误差</a:t>
            </a:r>
          </a:p>
        </p:txBody>
      </p:sp>
      <p:sp>
        <p:nvSpPr>
          <p:cNvPr id="8" name="Rectangle 3"/>
          <p:cNvSpPr>
            <a:spLocks noGrp="1" noChangeArrowheads="1"/>
          </p:cNvSpPr>
          <p:nvPr>
            <p:ph idx="1"/>
          </p:nvPr>
        </p:nvSpPr>
        <p:spPr>
          <a:xfrm>
            <a:off x="1518580" y="1605083"/>
            <a:ext cx="9471473" cy="4868862"/>
          </a:xfrm>
        </p:spPr>
        <p:txBody>
          <a:bodyPr rtlCol="0">
            <a:noAutofit/>
          </a:bodyPr>
          <a:lstStyle/>
          <a:p>
            <a:pPr algn="just">
              <a:spcBef>
                <a:spcPct val="20000"/>
              </a:spcBef>
            </a:pPr>
            <a:r>
              <a:rPr lang="zh-CN" altLang="en-US" sz="3200" b="1" dirty="0">
                <a:latin typeface="楷体_GB2312" pitchFamily="49" charset="-122"/>
                <a:ea typeface="楷体_GB2312" pitchFamily="49" charset="-122"/>
              </a:rPr>
              <a:t>绝对误差：</a:t>
            </a:r>
            <a:r>
              <a:rPr kumimoji="1" lang="zh-CN" altLang="en-US" sz="3200" b="1" dirty="0">
                <a:latin typeface="楷体_GB2312" pitchFamily="49" charset="-122"/>
                <a:ea typeface="楷体_GB2312" pitchFamily="49" charset="-122"/>
              </a:rPr>
              <a:t>指被测量某一次测量值</a:t>
            </a:r>
            <a:r>
              <a:rPr kumimoji="1" lang="en-US" altLang="zh-CN" sz="3200" b="1" i="1" dirty="0">
                <a:latin typeface="楷体_GB2312" pitchFamily="49" charset="-122"/>
                <a:ea typeface="楷体_GB2312" pitchFamily="49" charset="-122"/>
              </a:rPr>
              <a:t>x</a:t>
            </a:r>
            <a:r>
              <a:rPr kumimoji="1" lang="en-US" altLang="zh-CN" sz="3200" b="1" i="1" baseline="-25000" dirty="0">
                <a:latin typeface="楷体_GB2312" pitchFamily="49" charset="-122"/>
                <a:ea typeface="楷体_GB2312" pitchFamily="49" charset="-122"/>
              </a:rPr>
              <a:t>i</a:t>
            </a:r>
            <a:r>
              <a:rPr kumimoji="1" lang="zh-CN" altLang="en-US" sz="3200" b="1" dirty="0">
                <a:latin typeface="楷体_GB2312" pitchFamily="49" charset="-122"/>
                <a:ea typeface="楷体_GB2312" pitchFamily="49" charset="-122"/>
              </a:rPr>
              <a:t>与真值</a:t>
            </a:r>
            <a:r>
              <a:rPr kumimoji="1" lang="en-US" altLang="zh-CN" sz="3200" b="1" i="1" dirty="0">
                <a:latin typeface="楷体_GB2312" pitchFamily="49" charset="-122"/>
                <a:ea typeface="楷体_GB2312" pitchFamily="49" charset="-122"/>
              </a:rPr>
              <a:t>A</a:t>
            </a:r>
            <a:r>
              <a:rPr kumimoji="1" lang="zh-CN" altLang="en-US" sz="3200" b="1" dirty="0">
                <a:latin typeface="楷体_GB2312" pitchFamily="49" charset="-122"/>
                <a:ea typeface="楷体_GB2312" pitchFamily="49" charset="-122"/>
              </a:rPr>
              <a:t>之差，或者多次等精度测量列的算术平均值近似为真值</a:t>
            </a:r>
          </a:p>
          <a:p>
            <a:pPr marL="0" indent="0">
              <a:lnSpc>
                <a:spcPct val="110000"/>
              </a:lnSpc>
              <a:buClr>
                <a:schemeClr val="tx2"/>
              </a:buClr>
              <a:buNone/>
              <a:defRPr/>
            </a:pPr>
            <a:endParaRPr lang="en-US" altLang="zh-CN" sz="3200" b="1" dirty="0">
              <a:latin typeface="楷体_GB2312" pitchFamily="49" charset="-122"/>
              <a:ea typeface="楷体_GB2312" pitchFamily="49" charset="-122"/>
            </a:endParaRPr>
          </a:p>
          <a:p>
            <a:pPr marL="0" indent="0">
              <a:lnSpc>
                <a:spcPct val="110000"/>
              </a:lnSpc>
              <a:buClr>
                <a:schemeClr val="tx2"/>
              </a:buClr>
              <a:buNone/>
              <a:defRPr/>
            </a:pPr>
            <a:endParaRPr lang="en-US" altLang="zh-CN" sz="3200" b="1" dirty="0">
              <a:latin typeface="楷体_GB2312" pitchFamily="49" charset="-122"/>
              <a:ea typeface="楷体_GB2312" pitchFamily="49" charset="-122"/>
            </a:endParaRPr>
          </a:p>
          <a:p>
            <a:pPr>
              <a:lnSpc>
                <a:spcPct val="110000"/>
              </a:lnSpc>
              <a:buClr>
                <a:schemeClr val="tx2"/>
              </a:buClr>
              <a:defRPr/>
            </a:pPr>
            <a:r>
              <a:rPr lang="zh-CN" altLang="en-US" sz="3200" b="1" dirty="0">
                <a:latin typeface="楷体_GB2312" pitchFamily="49" charset="-122"/>
                <a:ea typeface="楷体_GB2312" pitchFamily="49" charset="-122"/>
              </a:rPr>
              <a:t>相对误差：</a:t>
            </a:r>
            <a:r>
              <a:rPr kumimoji="1" lang="zh-CN" altLang="en-US" sz="3200" b="1" dirty="0">
                <a:latin typeface="楷体_GB2312" pitchFamily="49" charset="-122"/>
                <a:ea typeface="楷体_GB2312" pitchFamily="49" charset="-122"/>
              </a:rPr>
              <a:t>绝对误差的绝对值与真值的百分比值</a:t>
            </a:r>
            <a:endParaRPr lang="en-US" altLang="zh-CN" sz="3200" b="1" dirty="0">
              <a:latin typeface="楷体_GB2312" pitchFamily="49" charset="-122"/>
              <a:ea typeface="楷体_GB2312" pitchFamily="49" charset="-122"/>
            </a:endParaRPr>
          </a:p>
          <a:p>
            <a:pPr marL="0" indent="0">
              <a:lnSpc>
                <a:spcPct val="110000"/>
              </a:lnSpc>
              <a:buClr>
                <a:schemeClr val="tx2"/>
              </a:buClr>
              <a:buNone/>
              <a:defRPr/>
            </a:pPr>
            <a:endParaRPr lang="en-US" altLang="zh-CN" sz="3200" b="1" dirty="0">
              <a:latin typeface="楷体_GB2312" pitchFamily="49" charset="-122"/>
              <a:ea typeface="楷体_GB2312" pitchFamily="49" charset="-122"/>
            </a:endParaRPr>
          </a:p>
          <a:p>
            <a:pPr>
              <a:lnSpc>
                <a:spcPct val="110000"/>
              </a:lnSpc>
              <a:buClr>
                <a:schemeClr val="tx2"/>
              </a:buClr>
              <a:buFont typeface="Wingdings" panose="05000000000000000000" pitchFamily="2" charset="2"/>
              <a:buChar char="Ø"/>
              <a:defRPr/>
            </a:pPr>
            <a:endParaRPr lang="zh-CN" altLang="en-US" sz="2800" b="1" dirty="0">
              <a:solidFill>
                <a:schemeClr val="folHlink"/>
              </a:solidFill>
            </a:endParaRPr>
          </a:p>
          <a:p>
            <a:pPr>
              <a:lnSpc>
                <a:spcPct val="80000"/>
              </a:lnSpc>
              <a:buClrTx/>
              <a:buNone/>
              <a:defRPr/>
            </a:pPr>
            <a:endParaRPr lang="zh-CN" altLang="en-US" sz="3200" dirty="0">
              <a:ea typeface="楷体_GB2312" pitchFamily="49" charset="-122"/>
            </a:endParaRPr>
          </a:p>
          <a:p>
            <a:pPr lvl="1">
              <a:lnSpc>
                <a:spcPct val="80000"/>
              </a:lnSpc>
              <a:buClr>
                <a:schemeClr val="tx2"/>
              </a:buClr>
              <a:buNone/>
              <a:defRPr/>
            </a:pPr>
            <a:endParaRPr lang="zh-CN" altLang="en-US" sz="3200" dirty="0">
              <a:latin typeface="楷体_GB2312" pitchFamily="49" charset="-122"/>
              <a:ea typeface="楷体_GB2312" pitchFamily="49" charset="-122"/>
            </a:endParaRPr>
          </a:p>
          <a:p>
            <a:pPr lvl="1">
              <a:lnSpc>
                <a:spcPct val="90000"/>
              </a:lnSpc>
              <a:buClr>
                <a:schemeClr val="tx2"/>
              </a:buClr>
              <a:buNone/>
              <a:defRPr/>
            </a:pPr>
            <a:r>
              <a:rPr lang="zh-CN" altLang="en-US" sz="3200" dirty="0">
                <a:latin typeface="楷体_GB2312" pitchFamily="49" charset="-122"/>
                <a:ea typeface="楷体_GB2312" pitchFamily="49" charset="-122"/>
              </a:rPr>
              <a:t>        </a:t>
            </a:r>
          </a:p>
        </p:txBody>
      </p:sp>
      <p:graphicFrame>
        <p:nvGraphicFramePr>
          <p:cNvPr id="51205" name="Object 1028"/>
          <p:cNvGraphicFramePr>
            <a:graphicFrameLocks noChangeAspect="1"/>
          </p:cNvGraphicFramePr>
          <p:nvPr>
            <p:extLst>
              <p:ext uri="{D42A27DB-BD31-4B8C-83A1-F6EECF244321}">
                <p14:modId xmlns:p14="http://schemas.microsoft.com/office/powerpoint/2010/main" val="2882278480"/>
              </p:ext>
            </p:extLst>
          </p:nvPr>
        </p:nvGraphicFramePr>
        <p:xfrm>
          <a:off x="3890963" y="4811713"/>
          <a:ext cx="3328987" cy="1162050"/>
        </p:xfrm>
        <a:graphic>
          <a:graphicData uri="http://schemas.openxmlformats.org/presentationml/2006/ole">
            <mc:AlternateContent xmlns:mc="http://schemas.openxmlformats.org/markup-compatibility/2006">
              <mc:Choice xmlns:v="urn:schemas-microsoft-com:vml" Requires="v">
                <p:oleObj spid="_x0000_s7663" name="公式" r:id="rId4" imgW="1396800" imgH="457200" progId="Equation.3">
                  <p:embed/>
                </p:oleObj>
              </mc:Choice>
              <mc:Fallback>
                <p:oleObj name="公式" r:id="rId4" imgW="1396800" imgH="457200" progId="Equation.3">
                  <p:embed/>
                  <p:pic>
                    <p:nvPicPr>
                      <p:cNvPr id="0" name=""/>
                      <p:cNvPicPr>
                        <a:picLocks noChangeAspect="1" noChangeArrowheads="1"/>
                      </p:cNvPicPr>
                      <p:nvPr/>
                    </p:nvPicPr>
                    <p:blipFill>
                      <a:blip r:embed="rId5"/>
                      <a:srcRect/>
                      <a:stretch>
                        <a:fillRect/>
                      </a:stretch>
                    </p:blipFill>
                    <p:spPr bwMode="auto">
                      <a:xfrm>
                        <a:off x="3890963" y="4811713"/>
                        <a:ext cx="3328987" cy="1162050"/>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028"/>
          <p:cNvGraphicFramePr>
            <a:graphicFrameLocks noChangeAspect="1"/>
          </p:cNvGraphicFramePr>
          <p:nvPr>
            <p:extLst>
              <p:ext uri="{D42A27DB-BD31-4B8C-83A1-F6EECF244321}">
                <p14:modId xmlns:p14="http://schemas.microsoft.com/office/powerpoint/2010/main" val="839719099"/>
              </p:ext>
            </p:extLst>
          </p:nvPr>
        </p:nvGraphicFramePr>
        <p:xfrm>
          <a:off x="3113088" y="2882900"/>
          <a:ext cx="2087562" cy="581025"/>
        </p:xfrm>
        <a:graphic>
          <a:graphicData uri="http://schemas.openxmlformats.org/presentationml/2006/ole">
            <mc:AlternateContent xmlns:mc="http://schemas.openxmlformats.org/markup-compatibility/2006">
              <mc:Choice xmlns:v="urn:schemas-microsoft-com:vml" Requires="v">
                <p:oleObj spid="_x0000_s7664" name="公式" r:id="rId6" imgW="876240" imgH="228600" progId="Equation.3">
                  <p:embed/>
                </p:oleObj>
              </mc:Choice>
              <mc:Fallback>
                <p:oleObj name="公式" r:id="rId6" imgW="876240" imgH="228600" progId="Equation.3">
                  <p:embed/>
                  <p:pic>
                    <p:nvPicPr>
                      <p:cNvPr id="0" name=""/>
                      <p:cNvPicPr>
                        <a:picLocks noChangeAspect="1" noChangeArrowheads="1"/>
                      </p:cNvPicPr>
                      <p:nvPr/>
                    </p:nvPicPr>
                    <p:blipFill>
                      <a:blip r:embed="rId7"/>
                      <a:srcRect/>
                      <a:stretch>
                        <a:fillRect/>
                      </a:stretch>
                    </p:blipFill>
                    <p:spPr bwMode="auto">
                      <a:xfrm>
                        <a:off x="3113088" y="2882900"/>
                        <a:ext cx="2087562" cy="581025"/>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028"/>
          <p:cNvGraphicFramePr>
            <a:graphicFrameLocks noChangeAspect="1"/>
          </p:cNvGraphicFramePr>
          <p:nvPr>
            <p:extLst>
              <p:ext uri="{D42A27DB-BD31-4B8C-83A1-F6EECF244321}">
                <p14:modId xmlns:p14="http://schemas.microsoft.com/office/powerpoint/2010/main" val="2363900753"/>
              </p:ext>
            </p:extLst>
          </p:nvPr>
        </p:nvGraphicFramePr>
        <p:xfrm>
          <a:off x="6175375" y="2867025"/>
          <a:ext cx="1997075" cy="612775"/>
        </p:xfrm>
        <a:graphic>
          <a:graphicData uri="http://schemas.openxmlformats.org/presentationml/2006/ole">
            <mc:AlternateContent xmlns:mc="http://schemas.openxmlformats.org/markup-compatibility/2006">
              <mc:Choice xmlns:v="urn:schemas-microsoft-com:vml" Requires="v">
                <p:oleObj spid="_x0000_s7665" name="公式" r:id="rId8" imgW="838080" imgH="241200" progId="Equation.3">
                  <p:embed/>
                </p:oleObj>
              </mc:Choice>
              <mc:Fallback>
                <p:oleObj name="公式" r:id="rId8" imgW="838080" imgH="241200" progId="Equation.3">
                  <p:embed/>
                  <p:pic>
                    <p:nvPicPr>
                      <p:cNvPr id="0" name=""/>
                      <p:cNvPicPr>
                        <a:picLocks noChangeAspect="1" noChangeArrowheads="1"/>
                      </p:cNvPicPr>
                      <p:nvPr/>
                    </p:nvPicPr>
                    <p:blipFill>
                      <a:blip r:embed="rId9"/>
                      <a:srcRect/>
                      <a:stretch>
                        <a:fillRect/>
                      </a:stretch>
                    </p:blipFill>
                    <p:spPr bwMode="auto">
                      <a:xfrm>
                        <a:off x="6175375" y="2867025"/>
                        <a:ext cx="1997075" cy="612775"/>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74342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205"/>
                                        </p:tgtEl>
                                        <p:attrNameLst>
                                          <p:attrName>style.visibility</p:attrName>
                                        </p:attrNameLst>
                                      </p:cBhvr>
                                      <p:to>
                                        <p:strVal val="visible"/>
                                      </p:to>
                                    </p:set>
                                    <p:animEffect transition="in" filter="fade">
                                      <p:cBhvr>
                                        <p:cTn id="21"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3"/>
          <p:cNvSpPr txBox="1">
            <a:spLocks noChangeArrowheads="1"/>
          </p:cNvSpPr>
          <p:nvPr/>
        </p:nvSpPr>
        <p:spPr>
          <a:xfrm>
            <a:off x="1094020" y="1474044"/>
            <a:ext cx="11751129" cy="523081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0000"/>
              </a:lnSpc>
              <a:buClr>
                <a:schemeClr val="tx2"/>
              </a:buClr>
              <a:buNone/>
              <a:defRPr/>
            </a:pPr>
            <a:r>
              <a:rPr lang="zh-CN" altLang="en-US" sz="3200" b="1" dirty="0">
                <a:latin typeface="楷体_GB2312" pitchFamily="49" charset="-122"/>
                <a:ea typeface="楷体_GB2312" pitchFamily="49" charset="-122"/>
              </a:rPr>
              <a:t>精密度、正确度、精确度</a:t>
            </a:r>
            <a:endParaRPr lang="en-US" altLang="zh-CN" sz="3200" b="1" dirty="0">
              <a:latin typeface="楷体_GB2312" pitchFamily="49" charset="-122"/>
              <a:ea typeface="楷体_GB2312" pitchFamily="49" charset="-122"/>
            </a:endParaRPr>
          </a:p>
          <a:p>
            <a:pPr fontAlgn="auto">
              <a:lnSpc>
                <a:spcPct val="110000"/>
              </a:lnSpc>
              <a:buClr>
                <a:schemeClr val="tx2"/>
              </a:buClr>
              <a:buFont typeface="Wingdings" panose="05000000000000000000" pitchFamily="2" charset="2"/>
              <a:buChar char="Ø"/>
              <a:defRPr/>
            </a:pPr>
            <a:r>
              <a:rPr lang="zh-CN" altLang="en-US" sz="3200" b="1" dirty="0">
                <a:ea typeface="楷体_GB2312" pitchFamily="49" charset="-122"/>
              </a:rPr>
              <a:t>精密度</a:t>
            </a:r>
            <a:r>
              <a:rPr lang="zh-CN" altLang="en-US" sz="3200" dirty="0">
                <a:ea typeface="楷体_GB2312" pitchFamily="49" charset="-122"/>
              </a:rPr>
              <a:t>：</a:t>
            </a:r>
            <a:r>
              <a:rPr lang="zh-CN" altLang="en-US" sz="2800" dirty="0">
                <a:solidFill>
                  <a:srgbClr val="404040"/>
                </a:solidFill>
                <a:ea typeface="楷体_GB2312"/>
              </a:rPr>
              <a:t>重复测量结果相互接近的程度  </a:t>
            </a:r>
            <a:endParaRPr lang="en-US" altLang="zh-CN" sz="2800" dirty="0">
              <a:solidFill>
                <a:srgbClr val="404040"/>
              </a:solidFill>
              <a:ea typeface="楷体_GB2312"/>
            </a:endParaRPr>
          </a:p>
          <a:p>
            <a:pPr marL="0" indent="0" fontAlgn="auto">
              <a:lnSpc>
                <a:spcPct val="110000"/>
              </a:lnSpc>
              <a:buClr>
                <a:schemeClr val="tx2"/>
              </a:buClr>
              <a:buNone/>
              <a:defRPr/>
            </a:pPr>
            <a:r>
              <a:rPr lang="en-US" altLang="zh-CN" sz="2800" dirty="0">
                <a:solidFill>
                  <a:srgbClr val="404040"/>
                </a:solidFill>
                <a:ea typeface="楷体_GB2312"/>
              </a:rPr>
              <a:t>        </a:t>
            </a:r>
            <a:r>
              <a:rPr lang="zh-CN" altLang="en-US" sz="2400" dirty="0">
                <a:solidFill>
                  <a:srgbClr val="FB4A18"/>
                </a:solidFill>
                <a:ea typeface="楷体_GB2312"/>
              </a:rPr>
              <a:t>描述测量结果重复性的优劣，反映了</a:t>
            </a:r>
            <a:r>
              <a:rPr lang="zh-CN" altLang="en-US" sz="2400" b="1" dirty="0">
                <a:solidFill>
                  <a:srgbClr val="FB4A18"/>
                </a:solidFill>
                <a:ea typeface="楷体_GB2312"/>
              </a:rPr>
              <a:t>随机误差</a:t>
            </a:r>
            <a:r>
              <a:rPr lang="zh-CN" altLang="en-US" sz="2400" dirty="0">
                <a:solidFill>
                  <a:srgbClr val="FB4A18"/>
                </a:solidFill>
                <a:ea typeface="楷体_GB2312"/>
              </a:rPr>
              <a:t>的大小</a:t>
            </a:r>
            <a:endParaRPr lang="en-US" altLang="zh-CN" sz="2400" dirty="0">
              <a:latin typeface="楷体_GB2312" pitchFamily="49" charset="-122"/>
              <a:ea typeface="楷体_GB2312" pitchFamily="49" charset="-122"/>
            </a:endParaRPr>
          </a:p>
          <a:p>
            <a:pPr fontAlgn="auto">
              <a:lnSpc>
                <a:spcPct val="110000"/>
              </a:lnSpc>
              <a:buClr>
                <a:schemeClr val="tx2"/>
              </a:buClr>
              <a:buFont typeface="Wingdings" panose="05000000000000000000" pitchFamily="2" charset="2"/>
              <a:buChar char="Ø"/>
              <a:defRPr/>
            </a:pPr>
            <a:r>
              <a:rPr lang="zh-CN" altLang="en-US" sz="3200" b="1" dirty="0">
                <a:ea typeface="楷体_GB2312" pitchFamily="49" charset="-122"/>
              </a:rPr>
              <a:t>正确度</a:t>
            </a:r>
            <a:r>
              <a:rPr lang="zh-CN" altLang="en-US" sz="3200" dirty="0">
                <a:ea typeface="楷体_GB2312" pitchFamily="49" charset="-122"/>
              </a:rPr>
              <a:t>：</a:t>
            </a:r>
            <a:r>
              <a:rPr lang="zh-CN" altLang="en-US" sz="2800" dirty="0">
                <a:ea typeface="楷体_GB2312" pitchFamily="49" charset="-122"/>
              </a:rPr>
              <a:t>测量结果与真值接近的程度</a:t>
            </a:r>
            <a:r>
              <a:rPr lang="en-US" altLang="zh-CN" sz="2800" dirty="0">
                <a:solidFill>
                  <a:srgbClr val="FB4A18"/>
                </a:solidFill>
                <a:ea typeface="楷体_GB2312"/>
              </a:rPr>
              <a:t>  </a:t>
            </a:r>
          </a:p>
          <a:p>
            <a:pPr marL="0" indent="0" fontAlgn="auto">
              <a:lnSpc>
                <a:spcPct val="110000"/>
              </a:lnSpc>
              <a:buClr>
                <a:schemeClr val="tx2"/>
              </a:buClr>
              <a:buNone/>
              <a:defRPr/>
            </a:pPr>
            <a:r>
              <a:rPr lang="en-US" altLang="zh-CN" sz="2400" dirty="0">
                <a:solidFill>
                  <a:srgbClr val="FB4A18"/>
                </a:solidFill>
                <a:ea typeface="楷体_GB2312"/>
              </a:rPr>
              <a:t>        </a:t>
            </a:r>
            <a:r>
              <a:rPr lang="zh-CN" altLang="en-US" sz="2400" dirty="0">
                <a:solidFill>
                  <a:srgbClr val="FB4A18"/>
                </a:solidFill>
                <a:ea typeface="楷体_GB2312"/>
              </a:rPr>
              <a:t>描述测量结果正确性的高低，反映了</a:t>
            </a:r>
            <a:r>
              <a:rPr lang="zh-CN" altLang="en-US" sz="2400" b="1" dirty="0">
                <a:solidFill>
                  <a:srgbClr val="FB4A18"/>
                </a:solidFill>
                <a:ea typeface="楷体_GB2312"/>
              </a:rPr>
              <a:t>系统误差</a:t>
            </a:r>
            <a:r>
              <a:rPr lang="zh-CN" altLang="en-US" sz="2400" dirty="0">
                <a:solidFill>
                  <a:srgbClr val="FB4A18"/>
                </a:solidFill>
                <a:ea typeface="楷体_GB2312"/>
              </a:rPr>
              <a:t>的大小反映了总的误差情况</a:t>
            </a:r>
            <a:endParaRPr lang="en-US" altLang="zh-CN" sz="2400" dirty="0">
              <a:ea typeface="楷体_GB2312" pitchFamily="49" charset="-122"/>
            </a:endParaRPr>
          </a:p>
          <a:p>
            <a:pPr fontAlgn="auto">
              <a:lnSpc>
                <a:spcPct val="110000"/>
              </a:lnSpc>
              <a:buClr>
                <a:schemeClr val="tx2"/>
              </a:buClr>
              <a:buFont typeface="Wingdings" panose="05000000000000000000" pitchFamily="2" charset="2"/>
              <a:buChar char="Ø"/>
              <a:defRPr/>
            </a:pPr>
            <a:r>
              <a:rPr lang="zh-CN" altLang="en-US" sz="3200" b="1" dirty="0">
                <a:ea typeface="楷体_GB2312" pitchFamily="49" charset="-122"/>
              </a:rPr>
              <a:t>精确度</a:t>
            </a:r>
            <a:r>
              <a:rPr lang="zh-CN" altLang="en-US" sz="3200" dirty="0">
                <a:ea typeface="楷体_GB2312" pitchFamily="49" charset="-122"/>
              </a:rPr>
              <a:t>：</a:t>
            </a:r>
            <a:r>
              <a:rPr lang="zh-CN" altLang="en-US" sz="2800" dirty="0">
                <a:ea typeface="楷体_GB2312" pitchFamily="49" charset="-122"/>
              </a:rPr>
              <a:t>对测量结果的精密性与正确性的综合评价</a:t>
            </a:r>
            <a:r>
              <a:rPr lang="en-US" altLang="zh-CN" sz="2800" dirty="0">
                <a:ea typeface="楷体_GB2312" pitchFamily="49" charset="-122"/>
              </a:rPr>
              <a:t>   </a:t>
            </a:r>
          </a:p>
          <a:p>
            <a:pPr marL="0" indent="0" fontAlgn="auto">
              <a:lnSpc>
                <a:spcPct val="110000"/>
              </a:lnSpc>
              <a:buClr>
                <a:schemeClr val="tx2"/>
              </a:buClr>
              <a:buNone/>
              <a:defRPr/>
            </a:pPr>
            <a:r>
              <a:rPr lang="en-US" altLang="zh-CN" sz="2800" dirty="0">
                <a:solidFill>
                  <a:srgbClr val="FB4A18"/>
                </a:solidFill>
                <a:ea typeface="楷体_GB2312" pitchFamily="49" charset="-122"/>
              </a:rPr>
              <a:t>        </a:t>
            </a:r>
            <a:r>
              <a:rPr lang="zh-CN" altLang="en-US" sz="2400" dirty="0">
                <a:solidFill>
                  <a:srgbClr val="FB4A18"/>
                </a:solidFill>
                <a:ea typeface="楷体_GB2312"/>
              </a:rPr>
              <a:t>反映了总的误差情况</a:t>
            </a:r>
            <a:endParaRPr lang="zh-CN" altLang="en-US" sz="2400" b="1" dirty="0">
              <a:solidFill>
                <a:schemeClr val="folHlink"/>
              </a:solidFill>
            </a:endParaRPr>
          </a:p>
          <a:p>
            <a:pPr fontAlgn="auto">
              <a:lnSpc>
                <a:spcPct val="80000"/>
              </a:lnSpc>
              <a:buClrTx/>
              <a:buFont typeface="Wingdings 3" charset="2"/>
              <a:buNone/>
              <a:defRPr/>
            </a:pPr>
            <a:endParaRPr lang="zh-CN" altLang="en-US" sz="3200" dirty="0">
              <a:ea typeface="楷体_GB2312" pitchFamily="49" charset="-122"/>
            </a:endParaRPr>
          </a:p>
          <a:p>
            <a:pPr lvl="1" fontAlgn="auto">
              <a:lnSpc>
                <a:spcPct val="80000"/>
              </a:lnSpc>
              <a:buClr>
                <a:schemeClr val="tx2"/>
              </a:buClr>
              <a:buFont typeface="Wingdings" panose="05000000000000000000" pitchFamily="2" charset="2"/>
              <a:buNone/>
              <a:defRPr/>
            </a:pPr>
            <a:endParaRPr lang="zh-CN" altLang="en-US" sz="3200" dirty="0">
              <a:latin typeface="楷体_GB2312" pitchFamily="49" charset="-122"/>
              <a:ea typeface="楷体_GB2312" pitchFamily="49" charset="-122"/>
            </a:endParaRPr>
          </a:p>
          <a:p>
            <a:pPr lvl="1" fontAlgn="auto">
              <a:lnSpc>
                <a:spcPct val="90000"/>
              </a:lnSpc>
              <a:buClr>
                <a:schemeClr val="tx2"/>
              </a:buClr>
              <a:buFont typeface="Wingdings" panose="05000000000000000000" pitchFamily="2" charset="2"/>
              <a:buNone/>
              <a:defRPr/>
            </a:pPr>
            <a:r>
              <a:rPr lang="zh-CN" altLang="en-US" sz="3200" dirty="0">
                <a:latin typeface="楷体_GB2312" pitchFamily="49" charset="-122"/>
                <a:ea typeface="楷体_GB2312" pitchFamily="49" charset="-122"/>
              </a:rPr>
              <a:t>        </a:t>
            </a:r>
          </a:p>
        </p:txBody>
      </p:sp>
      <p:sp>
        <p:nvSpPr>
          <p:cNvPr id="52227" name="Rectangle 2"/>
          <p:cNvSpPr txBox="1">
            <a:spLocks noChangeArrowheads="1"/>
          </p:cNvSpPr>
          <p:nvPr/>
        </p:nvSpPr>
        <p:spPr bwMode="auto">
          <a:xfrm>
            <a:off x="1808672" y="60154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4.1.1  </a:t>
            </a:r>
            <a:r>
              <a:rPr lang="zh-CN" altLang="en-US" sz="3600" b="1" dirty="0">
                <a:solidFill>
                  <a:srgbClr val="262626"/>
                </a:solidFill>
              </a:rPr>
              <a:t>测量与误差</a:t>
            </a:r>
          </a:p>
        </p:txBody>
      </p:sp>
    </p:spTree>
    <p:custDataLst>
      <p:tags r:id="rId1"/>
    </p:custDataLst>
    <p:extLst>
      <p:ext uri="{BB962C8B-B14F-4D97-AF65-F5344CB8AC3E}">
        <p14:creationId xmlns:p14="http://schemas.microsoft.com/office/powerpoint/2010/main" val="239002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708599" y="661988"/>
            <a:ext cx="7162800" cy="1143000"/>
          </a:xfrm>
        </p:spPr>
        <p:txBody>
          <a:bodyPr/>
          <a:lstStyle/>
          <a:p>
            <a:pPr eaLnBrk="1" hangingPunct="1"/>
            <a:r>
              <a:rPr lang="en-US" altLang="zh-CN" b="1" dirty="0"/>
              <a:t>1.1 </a:t>
            </a:r>
            <a:r>
              <a:rPr lang="zh-CN" altLang="en-US" b="1" dirty="0"/>
              <a:t>物理实验的地位和作用</a:t>
            </a:r>
          </a:p>
        </p:txBody>
      </p:sp>
      <p:sp>
        <p:nvSpPr>
          <p:cNvPr id="39940" name="矩形 5"/>
          <p:cNvSpPr>
            <a:spLocks noChangeArrowheads="1"/>
          </p:cNvSpPr>
          <p:nvPr/>
        </p:nvSpPr>
        <p:spPr bwMode="auto">
          <a:xfrm>
            <a:off x="1954214" y="4424363"/>
            <a:ext cx="989781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
                <a:srgbClr val="0066FF"/>
              </a:buClr>
              <a:buFont typeface="Wingdings" panose="05000000000000000000" pitchFamily="2" charset="2"/>
              <a:buNone/>
            </a:pPr>
            <a:r>
              <a:rPr kumimoji="1" lang="zh-CN" altLang="en-US" sz="2800" b="1" dirty="0">
                <a:solidFill>
                  <a:srgbClr val="FF0000"/>
                </a:solidFill>
                <a:latin typeface="Times New Roman" panose="02020603050405020304" pitchFamily="18" charset="0"/>
                <a:ea typeface="宋体" panose="02010600030101010101" pitchFamily="2" charset="-122"/>
              </a:rPr>
              <a:t>80%以上的诺贝尔物理学奖给了实验物理学家。20%的奖中很多是实验和理论物理学家分享的。</a:t>
            </a:r>
            <a:endParaRPr kumimoji="1" lang="en-US" altLang="zh-CN" sz="2800" b="1" dirty="0">
              <a:solidFill>
                <a:srgbClr val="FF0000"/>
              </a:solidFill>
              <a:latin typeface="Times New Roman" panose="02020603050405020304" pitchFamily="18" charset="0"/>
              <a:ea typeface="宋体" panose="02010600030101010101" pitchFamily="2" charset="-122"/>
            </a:endParaRPr>
          </a:p>
        </p:txBody>
      </p:sp>
      <p:sp>
        <p:nvSpPr>
          <p:cNvPr id="2" name="Rectangle 3"/>
          <p:cNvSpPr>
            <a:spLocks noChangeArrowheads="1"/>
          </p:cNvSpPr>
          <p:nvPr/>
        </p:nvSpPr>
        <p:spPr bwMode="auto">
          <a:xfrm>
            <a:off x="1558924" y="1665288"/>
            <a:ext cx="1063307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defRPr/>
            </a:pPr>
            <a:r>
              <a:rPr lang="zh-CN" altLang="en-US" b="1" dirty="0">
                <a:solidFill>
                  <a:schemeClr val="folHlink"/>
                </a:solidFill>
                <a:effectLst>
                  <a:outerShdw blurRad="38100" dist="38100" dir="2700000" algn="tl">
                    <a:srgbClr val="000000"/>
                  </a:outerShdw>
                </a:effectLst>
                <a:ea typeface="楷体_GB2312" pitchFamily="49" charset="-122"/>
              </a:rPr>
              <a:t>物理学是一门以实验为主的科学</a:t>
            </a:r>
            <a:r>
              <a:rPr lang="zh-CN" altLang="en-US" dirty="0">
                <a:effectLst>
                  <a:outerShdw blurRad="38100" dist="38100" dir="2700000" algn="tl">
                    <a:srgbClr val="000000"/>
                  </a:outerShdw>
                </a:effectLst>
                <a:latin typeface="华文楷体" panose="02010600040101010101" pitchFamily="2" charset="-122"/>
                <a:ea typeface="华文楷体" panose="02010600040101010101" pitchFamily="2" charset="-122"/>
              </a:rPr>
              <a:t>。</a:t>
            </a:r>
            <a:endParaRPr lang="en-US" altLang="zh-CN" dirty="0">
              <a:effectLst>
                <a:outerShdw blurRad="38100" dist="38100" dir="2700000" algn="tl">
                  <a:srgbClr val="000000"/>
                </a:outerShdw>
              </a:effectLst>
              <a:latin typeface="华文楷体" panose="02010600040101010101" pitchFamily="2" charset="-122"/>
              <a:ea typeface="华文楷体" panose="02010600040101010101" pitchFamily="2" charset="-122"/>
            </a:endParaRPr>
          </a:p>
          <a:p>
            <a:pPr marL="0" indent="0" eaLnBrk="1" hangingPunct="1">
              <a:lnSpc>
                <a:spcPct val="90000"/>
              </a:lnSpc>
              <a:buNone/>
              <a:defRPr/>
            </a:pPr>
            <a:r>
              <a:rPr lang="zh-CN" altLang="en-US" dirty="0">
                <a:effectLst>
                  <a:outerShdw blurRad="38100" dist="38100" dir="2700000" algn="tl">
                    <a:srgbClr val="000000"/>
                  </a:outerShdw>
                </a:effectLst>
                <a:latin typeface="华文楷体" panose="02010600040101010101" pitchFamily="2" charset="-122"/>
                <a:ea typeface="华文楷体" panose="02010600040101010101" pitchFamily="2" charset="-122"/>
              </a:rPr>
              <a:t>物理规律的发现和理论的建立都必须以严格的物理实验为基础，并受到物理实验的检验。</a:t>
            </a:r>
            <a:endParaRPr lang="en-US" altLang="zh-CN" dirty="0">
              <a:effectLst>
                <a:outerShdw blurRad="38100" dist="38100" dir="2700000" algn="tl">
                  <a:srgbClr val="000000"/>
                </a:outerShdw>
              </a:effectLst>
              <a:latin typeface="华文楷体" panose="02010600040101010101" pitchFamily="2" charset="-122"/>
              <a:ea typeface="华文楷体" panose="02010600040101010101" pitchFamily="2" charset="-122"/>
            </a:endParaRPr>
          </a:p>
        </p:txBody>
      </p:sp>
      <p:pic>
        <p:nvPicPr>
          <p:cNvPr id="399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0"/>
            <a:ext cx="7273925" cy="664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026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9943"/>
                                        </p:tgtEl>
                                        <p:attrNameLst>
                                          <p:attrName>style.visibility</p:attrName>
                                        </p:attrNameLst>
                                      </p:cBhvr>
                                      <p:to>
                                        <p:strVal val="visible"/>
                                      </p:to>
                                    </p:set>
                                    <p:animEffect transition="in" filter="fade">
                                      <p:cBhvr>
                                        <p:cTn id="11" dur="2000"/>
                                        <p:tgtEl>
                                          <p:spTgt spid="399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3994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9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817813" y="1370013"/>
            <a:ext cx="7848600" cy="914400"/>
          </a:xfrm>
        </p:spPr>
        <p:txBody>
          <a:bodyPr/>
          <a:lstStyle/>
          <a:p>
            <a:pPr eaLnBrk="1" hangingPunct="1"/>
            <a:r>
              <a:rPr lang="zh-CN" altLang="en-US" sz="3200" b="1"/>
              <a:t>随机误差和系统误差的形象表示</a:t>
            </a:r>
          </a:p>
        </p:txBody>
      </p:sp>
      <p:grpSp>
        <p:nvGrpSpPr>
          <p:cNvPr id="53251" name="Group 7"/>
          <p:cNvGrpSpPr>
            <a:grpSpLocks/>
          </p:cNvGrpSpPr>
          <p:nvPr/>
        </p:nvGrpSpPr>
        <p:grpSpPr bwMode="auto">
          <a:xfrm>
            <a:off x="2667000" y="2060575"/>
            <a:ext cx="7086600" cy="2941638"/>
            <a:chOff x="720" y="1008"/>
            <a:chExt cx="4464" cy="1853"/>
          </a:xfrm>
        </p:grpSpPr>
        <p:pic>
          <p:nvPicPr>
            <p:cNvPr id="40967" name="Picture 8"/>
            <p:cNvPicPr>
              <a:picLocks noChangeAspect="1" noChangeArrowheads="1"/>
            </p:cNvPicPr>
            <p:nvPr/>
          </p:nvPicPr>
          <p:blipFill>
            <a:blip r:embed="rId3">
              <a:clrChange>
                <a:clrFrom>
                  <a:srgbClr val="010101"/>
                </a:clrFrom>
                <a:clrTo>
                  <a:srgbClr val="010101">
                    <a:alpha val="0"/>
                  </a:srgbClr>
                </a:clrTo>
              </a:clrChange>
            </a:blip>
            <a:srcRect/>
            <a:stretch>
              <a:fillRect/>
            </a:stretch>
          </p:blipFill>
          <p:spPr bwMode="auto">
            <a:xfrm>
              <a:off x="720" y="1008"/>
              <a:ext cx="4464" cy="1570"/>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0968" name="Rectangle 9"/>
            <p:cNvSpPr>
              <a:spLocks noChangeArrowheads="1"/>
            </p:cNvSpPr>
            <p:nvPr/>
          </p:nvSpPr>
          <p:spPr bwMode="auto">
            <a:xfrm>
              <a:off x="2068" y="2573"/>
              <a:ext cx="16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defRPr/>
              </a:pPr>
              <a:r>
                <a:rPr lang="zh-CN" altLang="en-US" sz="2400" b="1">
                  <a:solidFill>
                    <a:schemeClr val="accent1">
                      <a:lumMod val="60000"/>
                      <a:lumOff val="40000"/>
                    </a:schemeClr>
                  </a:solidFill>
                  <a:latin typeface="宋体" panose="02010600030101010101" pitchFamily="2" charset="-122"/>
                </a:rPr>
                <a:t>子弹着靶点分布图</a:t>
              </a:r>
            </a:p>
          </p:txBody>
        </p:sp>
      </p:grpSp>
      <p:sp>
        <p:nvSpPr>
          <p:cNvPr id="41989" name="Rectangle 10"/>
          <p:cNvSpPr>
            <a:spLocks noChangeArrowheads="1"/>
          </p:cNvSpPr>
          <p:nvPr/>
        </p:nvSpPr>
        <p:spPr bwMode="auto">
          <a:xfrm>
            <a:off x="2566989" y="4956175"/>
            <a:ext cx="6842125"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lnSpc>
                <a:spcPct val="120000"/>
              </a:lnSpc>
              <a:spcBef>
                <a:spcPct val="0"/>
              </a:spcBef>
              <a:buClrTx/>
              <a:buFontTx/>
              <a:buNone/>
            </a:pPr>
            <a:r>
              <a:rPr kumimoji="1" lang="zh-CN" altLang="en-US" sz="2800">
                <a:solidFill>
                  <a:schemeClr val="tx1"/>
                </a:solidFill>
                <a:latin typeface="楷体_GB2312" pitchFamily="49" charset="-122"/>
                <a:ea typeface="楷体_GB2312" pitchFamily="49" charset="-122"/>
              </a:rPr>
              <a:t>（</a:t>
            </a:r>
            <a:r>
              <a:rPr kumimoji="1" lang="en-US" altLang="zh-CN" sz="2800">
                <a:solidFill>
                  <a:schemeClr val="tx1"/>
                </a:solidFill>
                <a:latin typeface="楷体_GB2312" pitchFamily="49" charset="-122"/>
                <a:ea typeface="楷体_GB2312" pitchFamily="49" charset="-122"/>
              </a:rPr>
              <a:t>a）</a:t>
            </a:r>
            <a:r>
              <a:rPr kumimoji="1" lang="zh-CN" altLang="en-US" sz="2800">
                <a:solidFill>
                  <a:schemeClr val="tx1"/>
                </a:solidFill>
                <a:latin typeface="楷体_GB2312" pitchFamily="49" charset="-122"/>
                <a:ea typeface="楷体_GB2312" pitchFamily="49" charset="-122"/>
              </a:rPr>
              <a:t>随机误差小，系统误差大</a:t>
            </a:r>
          </a:p>
        </p:txBody>
      </p:sp>
      <p:sp>
        <p:nvSpPr>
          <p:cNvPr id="41992" name="Rectangle 8"/>
          <p:cNvSpPr>
            <a:spLocks noChangeArrowheads="1"/>
          </p:cNvSpPr>
          <p:nvPr/>
        </p:nvSpPr>
        <p:spPr bwMode="auto">
          <a:xfrm>
            <a:off x="2590800" y="5470525"/>
            <a:ext cx="67818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lnSpc>
                <a:spcPct val="120000"/>
              </a:lnSpc>
              <a:spcBef>
                <a:spcPct val="50000"/>
              </a:spcBef>
              <a:buClrTx/>
              <a:buFontTx/>
              <a:buNone/>
            </a:pPr>
            <a:r>
              <a:rPr kumimoji="1" lang="zh-CN" altLang="en-US" sz="2800">
                <a:solidFill>
                  <a:schemeClr val="tx1"/>
                </a:solidFill>
                <a:latin typeface="楷体_GB2312" pitchFamily="49" charset="-122"/>
                <a:ea typeface="楷体_GB2312" pitchFamily="49" charset="-122"/>
              </a:rPr>
              <a:t>（</a:t>
            </a:r>
            <a:r>
              <a:rPr kumimoji="1" lang="en-US" altLang="zh-CN" sz="2800">
                <a:solidFill>
                  <a:schemeClr val="tx1"/>
                </a:solidFill>
                <a:latin typeface="楷体_GB2312" pitchFamily="49" charset="-122"/>
                <a:ea typeface="楷体_GB2312" pitchFamily="49" charset="-122"/>
              </a:rPr>
              <a:t>b）</a:t>
            </a:r>
            <a:r>
              <a:rPr kumimoji="1" lang="zh-CN" altLang="en-US" sz="2800">
                <a:solidFill>
                  <a:schemeClr val="tx1"/>
                </a:solidFill>
                <a:latin typeface="楷体_GB2312" pitchFamily="49" charset="-122"/>
                <a:ea typeface="楷体_GB2312" pitchFamily="49" charset="-122"/>
              </a:rPr>
              <a:t>随机误差大，系统误差小</a:t>
            </a:r>
          </a:p>
        </p:txBody>
      </p:sp>
      <p:sp>
        <p:nvSpPr>
          <p:cNvPr id="41993" name="Rectangle 9"/>
          <p:cNvSpPr>
            <a:spLocks noChangeArrowheads="1"/>
          </p:cNvSpPr>
          <p:nvPr/>
        </p:nvSpPr>
        <p:spPr bwMode="auto">
          <a:xfrm>
            <a:off x="3124200" y="5970589"/>
            <a:ext cx="57150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lnSpc>
                <a:spcPct val="120000"/>
              </a:lnSpc>
              <a:spcBef>
                <a:spcPct val="50000"/>
              </a:spcBef>
              <a:buClrTx/>
              <a:buFontTx/>
              <a:buNone/>
            </a:pPr>
            <a:r>
              <a:rPr kumimoji="1" lang="zh-CN" altLang="en-US" sz="2800">
                <a:solidFill>
                  <a:schemeClr val="tx1"/>
                </a:solidFill>
                <a:latin typeface="楷体_GB2312" pitchFamily="49" charset="-122"/>
                <a:ea typeface="楷体_GB2312" pitchFamily="49" charset="-122"/>
              </a:rPr>
              <a:t>（</a:t>
            </a:r>
            <a:r>
              <a:rPr kumimoji="1" lang="en-US" altLang="zh-CN" sz="2800">
                <a:solidFill>
                  <a:schemeClr val="tx1"/>
                </a:solidFill>
                <a:latin typeface="楷体_GB2312" pitchFamily="49" charset="-122"/>
                <a:ea typeface="楷体_GB2312" pitchFamily="49" charset="-122"/>
              </a:rPr>
              <a:t>c）</a:t>
            </a:r>
            <a:r>
              <a:rPr kumimoji="1" lang="zh-CN" altLang="en-US" sz="2800">
                <a:solidFill>
                  <a:schemeClr val="tx1"/>
                </a:solidFill>
                <a:latin typeface="楷体_GB2312" pitchFamily="49" charset="-122"/>
                <a:ea typeface="楷体_GB2312" pitchFamily="49" charset="-122"/>
              </a:rPr>
              <a:t>随机误差和系统误差都小</a:t>
            </a:r>
          </a:p>
        </p:txBody>
      </p:sp>
      <p:sp>
        <p:nvSpPr>
          <p:cNvPr id="53255" name="Rectangle 2"/>
          <p:cNvSpPr txBox="1">
            <a:spLocks noChangeArrowheads="1"/>
          </p:cNvSpPr>
          <p:nvPr/>
        </p:nvSpPr>
        <p:spPr bwMode="auto">
          <a:xfrm>
            <a:off x="1981200" y="712787"/>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4.1.1  </a:t>
            </a:r>
            <a:r>
              <a:rPr lang="zh-CN" altLang="en-US" sz="3600" b="1" dirty="0">
                <a:solidFill>
                  <a:srgbClr val="262626"/>
                </a:solidFill>
              </a:rPr>
              <a:t>测量与误差</a:t>
            </a:r>
          </a:p>
        </p:txBody>
      </p:sp>
    </p:spTree>
    <p:custDataLst>
      <p:tags r:id="rId1"/>
    </p:custDataLst>
    <p:extLst>
      <p:ext uri="{BB962C8B-B14F-4D97-AF65-F5344CB8AC3E}">
        <p14:creationId xmlns:p14="http://schemas.microsoft.com/office/powerpoint/2010/main" val="287373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989"/>
                                        </p:tgtEl>
                                        <p:attrNameLst>
                                          <p:attrName>style.visibility</p:attrName>
                                        </p:attrNameLst>
                                      </p:cBhvr>
                                      <p:to>
                                        <p:strVal val="visible"/>
                                      </p:to>
                                    </p:set>
                                    <p:anim calcmode="lin" valueType="num">
                                      <p:cBhvr additive="base">
                                        <p:cTn id="7" dur="500" fill="hold"/>
                                        <p:tgtEl>
                                          <p:spTgt spid="41989"/>
                                        </p:tgtEl>
                                        <p:attrNameLst>
                                          <p:attrName>ppt_x</p:attrName>
                                        </p:attrNameLst>
                                      </p:cBhvr>
                                      <p:tavLst>
                                        <p:tav tm="0">
                                          <p:val>
                                            <p:strVal val="0-#ppt_w/2"/>
                                          </p:val>
                                        </p:tav>
                                        <p:tav tm="100000">
                                          <p:val>
                                            <p:strVal val="#ppt_x"/>
                                          </p:val>
                                        </p:tav>
                                      </p:tavLst>
                                    </p:anim>
                                    <p:anim calcmode="lin" valueType="num">
                                      <p:cBhvr additive="base">
                                        <p:cTn id="8" dur="500" fill="hold"/>
                                        <p:tgtEl>
                                          <p:spTgt spid="4198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992"/>
                                        </p:tgtEl>
                                        <p:attrNameLst>
                                          <p:attrName>style.visibility</p:attrName>
                                        </p:attrNameLst>
                                      </p:cBhvr>
                                      <p:to>
                                        <p:strVal val="visible"/>
                                      </p:to>
                                    </p:set>
                                    <p:anim calcmode="lin" valueType="num">
                                      <p:cBhvr additive="base">
                                        <p:cTn id="13" dur="500" fill="hold"/>
                                        <p:tgtEl>
                                          <p:spTgt spid="41992"/>
                                        </p:tgtEl>
                                        <p:attrNameLst>
                                          <p:attrName>ppt_x</p:attrName>
                                        </p:attrNameLst>
                                      </p:cBhvr>
                                      <p:tavLst>
                                        <p:tav tm="0">
                                          <p:val>
                                            <p:strVal val="0-#ppt_w/2"/>
                                          </p:val>
                                        </p:tav>
                                        <p:tav tm="100000">
                                          <p:val>
                                            <p:strVal val="#ppt_x"/>
                                          </p:val>
                                        </p:tav>
                                      </p:tavLst>
                                    </p:anim>
                                    <p:anim calcmode="lin" valueType="num">
                                      <p:cBhvr additive="base">
                                        <p:cTn id="14" dur="500" fill="hold"/>
                                        <p:tgtEl>
                                          <p:spTgt spid="4199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1993"/>
                                        </p:tgtEl>
                                        <p:attrNameLst>
                                          <p:attrName>style.visibility</p:attrName>
                                        </p:attrNameLst>
                                      </p:cBhvr>
                                      <p:to>
                                        <p:strVal val="visible"/>
                                      </p:to>
                                    </p:set>
                                    <p:anim calcmode="lin" valueType="num">
                                      <p:cBhvr additive="base">
                                        <p:cTn id="19" dur="500" fill="hold"/>
                                        <p:tgtEl>
                                          <p:spTgt spid="41993"/>
                                        </p:tgtEl>
                                        <p:attrNameLst>
                                          <p:attrName>ppt_x</p:attrName>
                                        </p:attrNameLst>
                                      </p:cBhvr>
                                      <p:tavLst>
                                        <p:tav tm="0">
                                          <p:val>
                                            <p:strVal val="0-#ppt_w/2"/>
                                          </p:val>
                                        </p:tav>
                                        <p:tav tm="100000">
                                          <p:val>
                                            <p:strVal val="#ppt_x"/>
                                          </p:val>
                                        </p:tav>
                                      </p:tavLst>
                                    </p:anim>
                                    <p:anim calcmode="lin" valueType="num">
                                      <p:cBhvr additive="base">
                                        <p:cTn id="20" dur="500" fill="hold"/>
                                        <p:tgtEl>
                                          <p:spTgt spid="419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utoUpdateAnimBg="0"/>
      <p:bldP spid="41992" grpId="0" autoUpdateAnimBg="0"/>
      <p:bldP spid="41993"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891552" y="689725"/>
            <a:ext cx="7772400" cy="1143000"/>
          </a:xfrm>
        </p:spPr>
        <p:txBody>
          <a:bodyPr/>
          <a:lstStyle/>
          <a:p>
            <a:pPr eaLnBrk="1" hangingPunct="1"/>
            <a:r>
              <a:rPr lang="en-US" altLang="zh-CN" b="1" dirty="0">
                <a:ea typeface="楷体_GB2312" pitchFamily="49" charset="-122"/>
              </a:rPr>
              <a:t>4.1   </a:t>
            </a:r>
            <a:r>
              <a:rPr lang="zh-CN" altLang="en-US" b="1" dirty="0">
                <a:ea typeface="楷体_GB2312" pitchFamily="49" charset="-122"/>
              </a:rPr>
              <a:t>测量、误差</a:t>
            </a:r>
          </a:p>
        </p:txBody>
      </p:sp>
      <p:sp>
        <p:nvSpPr>
          <p:cNvPr id="54275" name="Rectangle 3"/>
          <p:cNvSpPr>
            <a:spLocks noGrp="1" noChangeArrowheads="1"/>
          </p:cNvSpPr>
          <p:nvPr>
            <p:ph idx="1"/>
          </p:nvPr>
        </p:nvSpPr>
        <p:spPr>
          <a:xfrm>
            <a:off x="2279650" y="1700213"/>
            <a:ext cx="8305800" cy="2900362"/>
          </a:xfrm>
        </p:spPr>
        <p:txBody>
          <a:bodyPr/>
          <a:lstStyle/>
          <a:p>
            <a:pPr eaLnBrk="1" hangingPunct="1">
              <a:lnSpc>
                <a:spcPct val="150000"/>
              </a:lnSpc>
              <a:buClr>
                <a:srgbClr val="FF0000"/>
              </a:buClr>
              <a:buFont typeface="Wingdings" panose="05000000000000000000" pitchFamily="2" charset="2"/>
              <a:buChar char="Ø"/>
            </a:pPr>
            <a:r>
              <a:rPr lang="en-US" altLang="zh-CN" sz="3200" b="1"/>
              <a:t>4.1.1  </a:t>
            </a:r>
            <a:r>
              <a:rPr lang="zh-CN" altLang="en-US" sz="3200" b="1"/>
              <a:t>测量与误差</a:t>
            </a:r>
            <a:endParaRPr lang="en-US" altLang="zh-CN" sz="3200" b="1"/>
          </a:p>
          <a:p>
            <a:pPr eaLnBrk="1" hangingPunct="1">
              <a:lnSpc>
                <a:spcPct val="150000"/>
              </a:lnSpc>
              <a:buClr>
                <a:srgbClr val="FF0000"/>
              </a:buClr>
              <a:buFont typeface="Wingdings" panose="05000000000000000000" pitchFamily="2" charset="2"/>
              <a:buChar char="Ø"/>
            </a:pPr>
            <a:r>
              <a:rPr lang="en-US" altLang="zh-CN" sz="3200" b="1">
                <a:solidFill>
                  <a:srgbClr val="FF0000"/>
                </a:solidFill>
              </a:rPr>
              <a:t>4.1.2  </a:t>
            </a:r>
            <a:r>
              <a:rPr lang="zh-CN" altLang="en-US" sz="3200" b="1">
                <a:solidFill>
                  <a:srgbClr val="FF0000"/>
                </a:solidFill>
              </a:rPr>
              <a:t>测量列误差的估算</a:t>
            </a:r>
            <a:endParaRPr lang="en-US" altLang="zh-CN" sz="3200" b="1">
              <a:solidFill>
                <a:srgbClr val="FF0000"/>
              </a:solidFill>
            </a:endParaRPr>
          </a:p>
        </p:txBody>
      </p:sp>
    </p:spTree>
    <p:extLst>
      <p:ext uri="{BB962C8B-B14F-4D97-AF65-F5344CB8AC3E}">
        <p14:creationId xmlns:p14="http://schemas.microsoft.com/office/powerpoint/2010/main" val="1148567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08" name="Text Box 5"/>
          <p:cNvSpPr txBox="1">
            <a:spLocks noChangeArrowheads="1"/>
          </p:cNvSpPr>
          <p:nvPr/>
        </p:nvSpPr>
        <p:spPr bwMode="auto">
          <a:xfrm>
            <a:off x="2362200" y="2108265"/>
            <a:ext cx="4496011" cy="40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kumimoji="1" lang="en-US" altLang="zh-CN" sz="3200" dirty="0">
                <a:solidFill>
                  <a:schemeClr val="tx1"/>
                </a:solidFill>
                <a:latin typeface="Times New Roman" panose="02020603050405020304" pitchFamily="18" charset="0"/>
                <a:ea typeface="宋体" panose="02010600030101010101" pitchFamily="2" charset="-122"/>
              </a:rPr>
              <a:t>n</a:t>
            </a:r>
            <a:r>
              <a:rPr kumimoji="1" lang="zh-CN" altLang="en-US" sz="3200" dirty="0">
                <a:solidFill>
                  <a:schemeClr val="tx1"/>
                </a:solidFill>
                <a:latin typeface="Times New Roman" panose="02020603050405020304" pitchFamily="18" charset="0"/>
                <a:ea typeface="宋体" panose="02010600030101010101" pitchFamily="2" charset="-122"/>
              </a:rPr>
              <a:t>次等精度重复测量结果</a:t>
            </a:r>
          </a:p>
        </p:txBody>
      </p:sp>
      <p:graphicFrame>
        <p:nvGraphicFramePr>
          <p:cNvPr id="55309" name="Object 6"/>
          <p:cNvGraphicFramePr>
            <a:graphicFrameLocks noChangeAspect="1"/>
          </p:cNvGraphicFramePr>
          <p:nvPr>
            <p:extLst>
              <p:ext uri="{D42A27DB-BD31-4B8C-83A1-F6EECF244321}">
                <p14:modId xmlns:p14="http://schemas.microsoft.com/office/powerpoint/2010/main" val="625791255"/>
              </p:ext>
            </p:extLst>
          </p:nvPr>
        </p:nvGraphicFramePr>
        <p:xfrm>
          <a:off x="6934200" y="2133600"/>
          <a:ext cx="3259608" cy="527589"/>
        </p:xfrm>
        <a:graphic>
          <a:graphicData uri="http://schemas.openxmlformats.org/presentationml/2006/ole">
            <mc:AlternateContent xmlns:mc="http://schemas.openxmlformats.org/markup-compatibility/2006">
              <mc:Choice xmlns:v="urn:schemas-microsoft-com:vml" Requires="v">
                <p:oleObj spid="_x0000_s20784" name="公式" r:id="rId3" imgW="1282680" imgH="228600" progId="Equation.3">
                  <p:embed/>
                </p:oleObj>
              </mc:Choice>
              <mc:Fallback>
                <p:oleObj name="公式" r:id="rId3" imgW="1282680" imgH="228600" progId="Equation.3">
                  <p:embed/>
                  <p:pic>
                    <p:nvPicPr>
                      <p:cNvPr id="0" name=""/>
                      <p:cNvPicPr>
                        <a:picLocks noChangeAspect="1" noChangeArrowheads="1"/>
                      </p:cNvPicPr>
                      <p:nvPr/>
                    </p:nvPicPr>
                    <p:blipFill>
                      <a:blip r:embed="rId4"/>
                      <a:srcRect/>
                      <a:stretch>
                        <a:fillRect/>
                      </a:stretch>
                    </p:blipFill>
                    <p:spPr bwMode="auto">
                      <a:xfrm>
                        <a:off x="6934200" y="2133600"/>
                        <a:ext cx="3259608" cy="527589"/>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6" name="Text Box 7"/>
          <p:cNvSpPr txBox="1">
            <a:spLocks noChangeArrowheads="1"/>
          </p:cNvSpPr>
          <p:nvPr/>
        </p:nvSpPr>
        <p:spPr bwMode="auto">
          <a:xfrm>
            <a:off x="2362200" y="2716214"/>
            <a:ext cx="4572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endParaRPr kumimoji="1" lang="en-US" altLang="zh-CN" sz="3200" dirty="0">
              <a:solidFill>
                <a:schemeClr val="tx1"/>
              </a:solidFill>
              <a:latin typeface="Times New Roman" panose="02020603050405020304" pitchFamily="18" charset="0"/>
              <a:ea typeface="宋体" panose="02010600030101010101" pitchFamily="2" charset="-122"/>
            </a:endParaRPr>
          </a:p>
          <a:p>
            <a:pPr eaLnBrk="1" hangingPunct="1">
              <a:spcBef>
                <a:spcPct val="50000"/>
              </a:spcBef>
              <a:buClrTx/>
              <a:buFontTx/>
              <a:buNone/>
            </a:pPr>
            <a:r>
              <a:rPr kumimoji="1" lang="zh-CN" altLang="en-US" sz="3200" dirty="0">
                <a:solidFill>
                  <a:schemeClr val="tx1"/>
                </a:solidFill>
                <a:latin typeface="Times New Roman" panose="02020603050405020304" pitchFamily="18" charset="0"/>
                <a:ea typeface="宋体" panose="02010600030101010101" pitchFamily="2" charset="-122"/>
              </a:rPr>
              <a:t>算数平均值为</a:t>
            </a:r>
          </a:p>
        </p:txBody>
      </p:sp>
      <p:graphicFrame>
        <p:nvGraphicFramePr>
          <p:cNvPr id="55300" name="Object 9"/>
          <p:cNvGraphicFramePr>
            <a:graphicFrameLocks noChangeAspect="1"/>
          </p:cNvGraphicFramePr>
          <p:nvPr>
            <p:extLst>
              <p:ext uri="{D42A27DB-BD31-4B8C-83A1-F6EECF244321}">
                <p14:modId xmlns:p14="http://schemas.microsoft.com/office/powerpoint/2010/main" val="1820284285"/>
              </p:ext>
            </p:extLst>
          </p:nvPr>
        </p:nvGraphicFramePr>
        <p:xfrm>
          <a:off x="5127625" y="3119438"/>
          <a:ext cx="2287588" cy="1276350"/>
        </p:xfrm>
        <a:graphic>
          <a:graphicData uri="http://schemas.openxmlformats.org/presentationml/2006/ole">
            <mc:AlternateContent xmlns:mc="http://schemas.openxmlformats.org/markup-compatibility/2006">
              <mc:Choice xmlns:v="urn:schemas-microsoft-com:vml" Requires="v">
                <p:oleObj spid="_x0000_s20785" name="公式" r:id="rId5" imgW="901440" imgH="444240" progId="Equation.3">
                  <p:embed/>
                </p:oleObj>
              </mc:Choice>
              <mc:Fallback>
                <p:oleObj name="公式" r:id="rId5" imgW="901440" imgH="444240" progId="Equation.3">
                  <p:embed/>
                  <p:pic>
                    <p:nvPicPr>
                      <p:cNvPr id="0" name=""/>
                      <p:cNvPicPr>
                        <a:picLocks noChangeAspect="1" noChangeArrowheads="1"/>
                      </p:cNvPicPr>
                      <p:nvPr/>
                    </p:nvPicPr>
                    <p:blipFill>
                      <a:blip r:embed="rId6"/>
                      <a:srcRect/>
                      <a:stretch>
                        <a:fillRect/>
                      </a:stretch>
                    </p:blipFill>
                    <p:spPr bwMode="auto">
                      <a:xfrm>
                        <a:off x="5127625" y="3119438"/>
                        <a:ext cx="2287588" cy="1276350"/>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1" name="Rectangle 14"/>
          <p:cNvSpPr>
            <a:spLocks noGrp="1" noChangeArrowheads="1"/>
          </p:cNvSpPr>
          <p:nvPr>
            <p:ph type="title"/>
          </p:nvPr>
        </p:nvSpPr>
        <p:spPr>
          <a:xfrm>
            <a:off x="2362200" y="4607980"/>
            <a:ext cx="8686800" cy="1328736"/>
          </a:xfrm>
        </p:spPr>
        <p:txBody>
          <a:bodyPr>
            <a:normAutofit/>
          </a:bodyPr>
          <a:lstStyle/>
          <a:p>
            <a:pPr eaLnBrk="1" hangingPunct="1"/>
            <a:r>
              <a:rPr lang="en-US" altLang="zh-CN" sz="3200" b="1" dirty="0"/>
              <a:t/>
            </a:r>
            <a:br>
              <a:rPr lang="en-US" altLang="zh-CN" sz="3200" b="1" dirty="0"/>
            </a:br>
            <a:r>
              <a:rPr lang="zh-CN" altLang="en-US" sz="3200" b="1" dirty="0"/>
              <a:t>算术平均值比任一测量值更有可能接近真值</a:t>
            </a:r>
            <a:r>
              <a:rPr lang="en-US" altLang="zh-CN" sz="3200" b="1" i="1" dirty="0">
                <a:solidFill>
                  <a:srgbClr val="00B050"/>
                </a:solidFill>
              </a:rPr>
              <a:t>A</a:t>
            </a:r>
          </a:p>
        </p:txBody>
      </p:sp>
      <p:sp>
        <p:nvSpPr>
          <p:cNvPr id="55304" name="Rectangle 2"/>
          <p:cNvSpPr>
            <a:spLocks noChangeArrowheads="1"/>
          </p:cNvSpPr>
          <p:nvPr/>
        </p:nvSpPr>
        <p:spPr bwMode="auto">
          <a:xfrm>
            <a:off x="1631950" y="990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zh-CN" altLang="en-US" sz="3600" b="1">
                <a:solidFill>
                  <a:schemeClr val="tx2"/>
                </a:solidFill>
                <a:latin typeface="宋体" panose="02010600030101010101" pitchFamily="2" charset="-122"/>
                <a:ea typeface="宋体" panose="02010600030101010101" pitchFamily="2" charset="-122"/>
              </a:rPr>
              <a:t>（</a:t>
            </a:r>
            <a:r>
              <a:rPr kumimoji="1" lang="en-US" altLang="zh-CN" sz="3600" b="1">
                <a:solidFill>
                  <a:schemeClr val="tx2"/>
                </a:solidFill>
                <a:latin typeface="宋体" panose="02010600030101010101" pitchFamily="2" charset="-122"/>
                <a:ea typeface="宋体" panose="02010600030101010101" pitchFamily="2" charset="-122"/>
              </a:rPr>
              <a:t>1</a:t>
            </a:r>
            <a:r>
              <a:rPr kumimoji="1" lang="zh-CN" altLang="en-US" sz="3600" b="1">
                <a:solidFill>
                  <a:schemeClr val="tx2"/>
                </a:solidFill>
                <a:latin typeface="宋体" panose="02010600030101010101" pitchFamily="2" charset="-122"/>
                <a:ea typeface="宋体" panose="02010600030101010101" pitchFamily="2" charset="-122"/>
              </a:rPr>
              <a:t>）</a:t>
            </a:r>
            <a:r>
              <a:rPr kumimoji="1" lang="zh-CN" altLang="en-US" sz="3600" b="1">
                <a:solidFill>
                  <a:schemeClr val="tx2"/>
                </a:solidFill>
                <a:latin typeface="Arial" panose="020B0604020202020204" pitchFamily="34" charset="0"/>
                <a:ea typeface="宋体" panose="02010600030101010101" pitchFamily="2" charset="-122"/>
              </a:rPr>
              <a:t>  算术平均值</a:t>
            </a:r>
            <a:r>
              <a:rPr kumimoji="1" lang="zh-CN" altLang="en-US" sz="4400">
                <a:solidFill>
                  <a:schemeClr val="tx2"/>
                </a:solidFill>
                <a:latin typeface="Arial" panose="020B0604020202020204" pitchFamily="34" charset="0"/>
                <a:ea typeface="宋体" panose="02010600030101010101" pitchFamily="2" charset="-122"/>
              </a:rPr>
              <a:t>（</a:t>
            </a:r>
            <a:r>
              <a:rPr kumimoji="1" lang="zh-CN" altLang="en-US" sz="4000">
                <a:solidFill>
                  <a:schemeClr val="hlink"/>
                </a:solidFill>
                <a:latin typeface="Arial" panose="020B0604020202020204" pitchFamily="34" charset="0"/>
                <a:ea typeface="宋体" panose="02010600030101010101" pitchFamily="2" charset="-122"/>
              </a:rPr>
              <a:t>多次测量</a:t>
            </a:r>
            <a:r>
              <a:rPr kumimoji="1" lang="zh-CN" altLang="en-US" sz="4400">
                <a:solidFill>
                  <a:schemeClr val="tx2"/>
                </a:solidFill>
                <a:latin typeface="Arial" panose="020B0604020202020204" pitchFamily="34" charset="0"/>
                <a:ea typeface="宋体" panose="02010600030101010101" pitchFamily="2" charset="-122"/>
              </a:rPr>
              <a:t>）</a:t>
            </a:r>
          </a:p>
        </p:txBody>
      </p:sp>
      <p:sp>
        <p:nvSpPr>
          <p:cNvPr id="55305" name="Rectangle 2"/>
          <p:cNvSpPr txBox="1">
            <a:spLocks noChangeArrowheads="1"/>
          </p:cNvSpPr>
          <p:nvPr/>
        </p:nvSpPr>
        <p:spPr bwMode="auto">
          <a:xfrm>
            <a:off x="1828801" y="626269"/>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4.1.2  </a:t>
            </a:r>
            <a:r>
              <a:rPr lang="zh-CN" altLang="en-US" sz="3600" b="1" dirty="0">
                <a:solidFill>
                  <a:srgbClr val="262626"/>
                </a:solidFill>
              </a:rPr>
              <a:t>测量列误差的估算</a:t>
            </a:r>
          </a:p>
        </p:txBody>
      </p:sp>
    </p:spTree>
    <p:extLst>
      <p:ext uri="{BB962C8B-B14F-4D97-AF65-F5344CB8AC3E}">
        <p14:creationId xmlns:p14="http://schemas.microsoft.com/office/powerpoint/2010/main" val="345694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3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3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3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8" grpId="0"/>
      <p:bldP spid="55306" grpId="0"/>
      <p:bldP spid="8201"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Text Box 36"/>
          <p:cNvSpPr txBox="1">
            <a:spLocks noChangeArrowheads="1"/>
          </p:cNvSpPr>
          <p:nvPr/>
        </p:nvSpPr>
        <p:spPr bwMode="auto">
          <a:xfrm>
            <a:off x="1590675" y="859328"/>
            <a:ext cx="48593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kumimoji="1" lang="zh-CN" altLang="en-US" sz="3200" b="1" dirty="0">
                <a:solidFill>
                  <a:schemeClr val="tx2"/>
                </a:solidFill>
                <a:latin typeface="Times New Roman" panose="02020603050405020304" pitchFamily="18" charset="0"/>
                <a:ea typeface="楷体_GB2312" pitchFamily="49" charset="-122"/>
              </a:rPr>
              <a:t>（</a:t>
            </a:r>
            <a:r>
              <a:rPr kumimoji="1" lang="en-US" altLang="zh-CN" sz="3200" b="1" dirty="0">
                <a:solidFill>
                  <a:schemeClr val="tx2"/>
                </a:solidFill>
                <a:latin typeface="Times New Roman" panose="02020603050405020304" pitchFamily="18" charset="0"/>
                <a:ea typeface="楷体_GB2312" pitchFamily="49" charset="-122"/>
              </a:rPr>
              <a:t>2</a:t>
            </a:r>
            <a:r>
              <a:rPr kumimoji="1" lang="zh-CN" altLang="en-US" sz="3200" b="1" dirty="0">
                <a:solidFill>
                  <a:schemeClr val="tx2"/>
                </a:solidFill>
                <a:latin typeface="Times New Roman" panose="02020603050405020304" pitchFamily="18" charset="0"/>
                <a:ea typeface="楷体_GB2312" pitchFamily="49" charset="-122"/>
              </a:rPr>
              <a:t>）测量列的标准偏差</a:t>
            </a:r>
          </a:p>
        </p:txBody>
      </p:sp>
      <p:pic>
        <p:nvPicPr>
          <p:cNvPr id="56324" name="Picture 1046" descr="图"/>
          <p:cNvPicPr>
            <a:picLocks noChangeAspect="1" noChangeArrowheads="1"/>
          </p:cNvPicPr>
          <p:nvPr/>
        </p:nvPicPr>
        <p:blipFill>
          <a:blip r:embed="rId4" cstate="print">
            <a:extLst>
              <a:ext uri="{28A0092B-C50C-407E-A947-70E740481C1C}">
                <a14:useLocalDpi xmlns:a14="http://schemas.microsoft.com/office/drawing/2010/main" val="0"/>
              </a:ext>
            </a:extLst>
          </a:blip>
          <a:srcRect r="8952" b="14017"/>
          <a:stretch>
            <a:fillRect/>
          </a:stretch>
        </p:blipFill>
        <p:spPr bwMode="auto">
          <a:xfrm>
            <a:off x="1951427" y="1600621"/>
            <a:ext cx="2422605" cy="223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p:cNvSpPr>
            <a:spLocks noChangeArrowheads="1"/>
          </p:cNvSpPr>
          <p:nvPr/>
        </p:nvSpPr>
        <p:spPr bwMode="auto">
          <a:xfrm>
            <a:off x="201284" y="3610584"/>
            <a:ext cx="11990716" cy="324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indent="0" algn="just">
              <a:spcBef>
                <a:spcPct val="20000"/>
              </a:spcBef>
              <a:buNone/>
            </a:pPr>
            <a:r>
              <a:rPr kumimoji="1" lang="zh-CN" altLang="en-US" sz="3200" b="1" dirty="0">
                <a:effectLst>
                  <a:outerShdw blurRad="38100" dist="38100" dir="2700000" algn="tl">
                    <a:srgbClr val="000000"/>
                  </a:outerShdw>
                </a:effectLst>
                <a:latin typeface="楷体_GB2312" pitchFamily="49" charset="-122"/>
                <a:ea typeface="楷体_GB2312" pitchFamily="49" charset="-122"/>
              </a:rPr>
              <a:t>意义：</a:t>
            </a:r>
          </a:p>
          <a:p>
            <a:pPr marL="0" indent="0" algn="just">
              <a:spcBef>
                <a:spcPct val="20000"/>
              </a:spcBef>
              <a:buNone/>
            </a:pPr>
            <a:r>
              <a:rPr kumimoji="1" lang="en-US" altLang="zh-CN" sz="2400" b="1" dirty="0">
                <a:effectLst>
                  <a:outerShdw blurRad="38100" dist="38100" dir="2700000" algn="tl">
                    <a:srgbClr val="000000"/>
                  </a:outerShdw>
                </a:effectLst>
                <a:latin typeface="楷体_GB2312" pitchFamily="49" charset="-122"/>
                <a:ea typeface="楷体_GB2312" pitchFamily="49" charset="-122"/>
              </a:rPr>
              <a:t>(</a:t>
            </a:r>
            <a:r>
              <a:rPr kumimoji="1" lang="en-US" altLang="zh-CN" sz="2400" b="1" dirty="0">
                <a:latin typeface="楷体_GB2312" pitchFamily="49" charset="-122"/>
                <a:ea typeface="楷体_GB2312" pitchFamily="49" charset="-122"/>
              </a:rPr>
              <a:t>1)</a:t>
            </a:r>
            <a:r>
              <a:rPr kumimoji="1" lang="en-US" altLang="zh-CN" sz="2400" b="1" i="1" dirty="0">
                <a:latin typeface="Times New Roman" panose="02020603050405020304" pitchFamily="18" charset="0"/>
                <a:ea typeface="楷体_GB2312" pitchFamily="49" charset="-122"/>
                <a:cs typeface="Times New Roman" panose="02020603050405020304" pitchFamily="18" charset="0"/>
              </a:rPr>
              <a:t>s</a:t>
            </a:r>
            <a:r>
              <a:rPr kumimoji="1" lang="zh-CN" altLang="en-US" sz="2400" b="1" dirty="0">
                <a:latin typeface="楷体_GB2312" pitchFamily="49" charset="-122"/>
                <a:ea typeface="楷体_GB2312" pitchFamily="49" charset="-122"/>
              </a:rPr>
              <a:t>并不是一组测量列的真误差，它可以用来度量测量列的精密度（随机误差）：</a:t>
            </a:r>
            <a:r>
              <a:rPr kumimoji="1" lang="el-GR" altLang="zh-CN" sz="2400" b="1" dirty="0">
                <a:latin typeface="Times New Roman" panose="02020603050405020304" pitchFamily="18" charset="0"/>
                <a:ea typeface="楷体_GB2312" pitchFamily="49" charset="-122"/>
                <a:cs typeface="Times New Roman" panose="02020603050405020304" pitchFamily="18" charset="0"/>
              </a:rPr>
              <a:t> </a:t>
            </a:r>
            <a:r>
              <a:rPr kumimoji="1" lang="en-US" altLang="zh-CN" sz="2400" b="1" i="1" dirty="0">
                <a:latin typeface="Times New Roman" panose="02020603050405020304" pitchFamily="18" charset="0"/>
                <a:ea typeface="楷体_GB2312" pitchFamily="49" charset="-122"/>
                <a:cs typeface="Times New Roman" panose="02020603050405020304" pitchFamily="18" charset="0"/>
              </a:rPr>
              <a:t>s</a:t>
            </a:r>
            <a:r>
              <a:rPr kumimoji="1" lang="zh-CN" altLang="en-US" sz="2400" b="1" dirty="0">
                <a:latin typeface="楷体_GB2312" pitchFamily="49" charset="-122"/>
                <a:ea typeface="楷体_GB2312" pitchFamily="49" charset="-122"/>
              </a:rPr>
              <a:t>大，表示测得值很分散，随机误差分布范围宽，测量的精密度低；</a:t>
            </a:r>
            <a:r>
              <a:rPr kumimoji="1" lang="el-GR" altLang="zh-CN" sz="2400" b="1" dirty="0">
                <a:latin typeface="Times New Roman" panose="02020603050405020304" pitchFamily="18" charset="0"/>
                <a:ea typeface="楷体_GB2312" pitchFamily="49" charset="-122"/>
                <a:cs typeface="Times New Roman" panose="02020603050405020304" pitchFamily="18" charset="0"/>
              </a:rPr>
              <a:t> </a:t>
            </a:r>
            <a:r>
              <a:rPr kumimoji="1" lang="en-US" altLang="zh-CN" sz="2400" b="1" i="1" dirty="0">
                <a:latin typeface="Times New Roman" panose="02020603050405020304" pitchFamily="18" charset="0"/>
                <a:ea typeface="楷体_GB2312" pitchFamily="49" charset="-122"/>
                <a:cs typeface="Times New Roman" panose="02020603050405020304" pitchFamily="18" charset="0"/>
              </a:rPr>
              <a:t>s</a:t>
            </a:r>
            <a:r>
              <a:rPr kumimoji="1" lang="zh-CN" altLang="en-US" sz="2400" b="1" dirty="0">
                <a:latin typeface="楷体_GB2312" pitchFamily="49" charset="-122"/>
                <a:ea typeface="楷体_GB2312" pitchFamily="49" charset="-122"/>
              </a:rPr>
              <a:t>小，表示测得值很密集，随机误差分布范围窄，测量的精密度高。 </a:t>
            </a:r>
            <a:endParaRPr kumimoji="1" lang="en-US" altLang="zh-CN" sz="2400" b="1" dirty="0">
              <a:latin typeface="楷体_GB2312" pitchFamily="49" charset="-122"/>
              <a:ea typeface="楷体_GB2312" pitchFamily="49" charset="-122"/>
            </a:endParaRPr>
          </a:p>
          <a:p>
            <a:pPr marL="0" indent="0" algn="just">
              <a:spcBef>
                <a:spcPct val="20000"/>
              </a:spcBef>
              <a:buNone/>
            </a:pPr>
            <a:r>
              <a:rPr kumimoji="1" lang="zh-CN" altLang="en-US" sz="2400" b="1" dirty="0">
                <a:latin typeface="楷体_GB2312" pitchFamily="49" charset="-122"/>
                <a:ea typeface="楷体_GB2312" pitchFamily="49" charset="-122"/>
              </a:rPr>
              <a:t>（</a:t>
            </a:r>
            <a:r>
              <a:rPr kumimoji="1" lang="en-US" altLang="zh-CN" sz="2400" b="1" dirty="0">
                <a:latin typeface="楷体_GB2312" pitchFamily="49" charset="-122"/>
                <a:ea typeface="楷体_GB2312" pitchFamily="49" charset="-122"/>
              </a:rPr>
              <a:t>2</a:t>
            </a:r>
            <a:r>
              <a:rPr kumimoji="1" lang="zh-CN" altLang="en-US" sz="2400" b="1" dirty="0">
                <a:latin typeface="楷体_GB2312" pitchFamily="49" charset="-122"/>
                <a:ea typeface="楷体_GB2312" pitchFamily="49" charset="-122"/>
              </a:rPr>
              <a:t>）作为随机误差的界限，也可以用作错误数据的粗略剔除，把（</a:t>
            </a:r>
            <a:r>
              <a:rPr kumimoji="1" lang="en-US" altLang="zh-CN" sz="2400" b="1" dirty="0">
                <a:latin typeface="楷体_GB2312" pitchFamily="49" charset="-122"/>
                <a:ea typeface="楷体_GB2312" pitchFamily="49" charset="-122"/>
              </a:rPr>
              <a:t>x-3</a:t>
            </a:r>
            <a:r>
              <a:rPr kumimoji="1" lang="el-GR" altLang="zh-CN" sz="2400" b="1" dirty="0">
                <a:latin typeface="Times New Roman" panose="02020603050405020304" pitchFamily="18" charset="0"/>
                <a:ea typeface="楷体_GB2312" pitchFamily="49" charset="-122"/>
                <a:cs typeface="Times New Roman" panose="02020603050405020304" pitchFamily="18" charset="0"/>
              </a:rPr>
              <a:t> </a:t>
            </a:r>
            <a:r>
              <a:rPr kumimoji="1" lang="en-US" altLang="zh-CN" sz="2400" b="1" i="1" dirty="0">
                <a:latin typeface="Times New Roman" panose="02020603050405020304" pitchFamily="18" charset="0"/>
                <a:ea typeface="楷体_GB2312" pitchFamily="49" charset="-122"/>
                <a:cs typeface="Times New Roman" panose="02020603050405020304" pitchFamily="18" charset="0"/>
              </a:rPr>
              <a:t>s</a:t>
            </a:r>
            <a:r>
              <a:rPr kumimoji="1" lang="el-GR" altLang="zh-CN" sz="2400" b="1" dirty="0">
                <a:latin typeface="Times New Roman" panose="02020603050405020304" pitchFamily="18" charset="0"/>
                <a:ea typeface="楷体_GB2312" pitchFamily="49" charset="-122"/>
                <a:cs typeface="Times New Roman" panose="02020603050405020304" pitchFamily="18" charset="0"/>
              </a:rPr>
              <a:t> </a:t>
            </a:r>
            <a:r>
              <a:rPr kumimoji="1" lang="zh-CN" altLang="en-US" sz="2400" b="1" dirty="0">
                <a:latin typeface="楷体_GB2312" pitchFamily="49" charset="-122"/>
                <a:ea typeface="楷体_GB2312" pitchFamily="49" charset="-122"/>
              </a:rPr>
              <a:t>，</a:t>
            </a:r>
            <a:r>
              <a:rPr kumimoji="1" lang="en-US" altLang="zh-CN" sz="2400" b="1" dirty="0">
                <a:latin typeface="楷体_GB2312" pitchFamily="49" charset="-122"/>
                <a:ea typeface="楷体_GB2312" pitchFamily="49" charset="-122"/>
              </a:rPr>
              <a:t>x+3</a:t>
            </a:r>
            <a:r>
              <a:rPr kumimoji="1" lang="el-GR" altLang="zh-CN" sz="2400" b="1" dirty="0">
                <a:latin typeface="Times New Roman" panose="02020603050405020304" pitchFamily="18" charset="0"/>
                <a:ea typeface="楷体_GB2312" pitchFamily="49" charset="-122"/>
                <a:cs typeface="Times New Roman" panose="02020603050405020304" pitchFamily="18" charset="0"/>
              </a:rPr>
              <a:t> </a:t>
            </a:r>
            <a:r>
              <a:rPr kumimoji="1" lang="en-US" altLang="zh-CN" sz="2400" b="1" i="1" dirty="0">
                <a:latin typeface="Times New Roman" panose="02020603050405020304" pitchFamily="18" charset="0"/>
                <a:ea typeface="楷体_GB2312" pitchFamily="49" charset="-122"/>
                <a:cs typeface="Times New Roman" panose="02020603050405020304" pitchFamily="18" charset="0"/>
              </a:rPr>
              <a:t>s</a:t>
            </a:r>
            <a:r>
              <a:rPr kumimoji="1" lang="el-GR" altLang="zh-CN" sz="2400" b="1" dirty="0">
                <a:latin typeface="Times New Roman" panose="02020603050405020304" pitchFamily="18" charset="0"/>
                <a:ea typeface="楷体_GB2312" pitchFamily="49" charset="-122"/>
                <a:cs typeface="Times New Roman" panose="02020603050405020304" pitchFamily="18" charset="0"/>
              </a:rPr>
              <a:t> </a:t>
            </a:r>
            <a:r>
              <a:rPr kumimoji="1" lang="zh-CN" altLang="en-US" sz="2400" b="1" dirty="0">
                <a:latin typeface="楷体_GB2312" pitchFamily="49" charset="-122"/>
                <a:ea typeface="楷体_GB2312" pitchFamily="49" charset="-122"/>
              </a:rPr>
              <a:t>）定为界限，超过的剔除</a:t>
            </a:r>
            <a:r>
              <a:rPr kumimoji="1" lang="zh-CN" altLang="en-US" sz="2000" b="1" dirty="0">
                <a:latin typeface="楷体_GB2312" pitchFamily="49" charset="-122"/>
                <a:ea typeface="楷体_GB2312" pitchFamily="49" charset="-122"/>
              </a:rPr>
              <a:t>。</a:t>
            </a:r>
          </a:p>
          <a:p>
            <a:pPr eaLnBrk="1" hangingPunct="1">
              <a:spcBef>
                <a:spcPct val="20000"/>
              </a:spcBef>
              <a:buClr>
                <a:schemeClr val="accent2"/>
              </a:buClr>
              <a:buSzPct val="80000"/>
              <a:buFont typeface="Wingdings" panose="05000000000000000000" pitchFamily="2" charset="2"/>
              <a:buNone/>
            </a:pPr>
            <a:endParaRPr kumimoji="1" lang="zh-CN" altLang="en-US" sz="3200" dirty="0">
              <a:solidFill>
                <a:schemeClr val="tx1"/>
              </a:solidFill>
              <a:latin typeface="Times New Roman" panose="02020603050405020304" pitchFamily="18" charset="0"/>
              <a:ea typeface="宋体" panose="02010600030101010101" pitchFamily="2" charset="-122"/>
            </a:endParaRPr>
          </a:p>
          <a:p>
            <a:pPr eaLnBrk="1" hangingPunct="1">
              <a:spcBef>
                <a:spcPct val="20000"/>
              </a:spcBef>
              <a:buClr>
                <a:schemeClr val="accent2"/>
              </a:buClr>
              <a:buSzPct val="80000"/>
              <a:buFont typeface="Wingdings" panose="05000000000000000000" pitchFamily="2" charset="2"/>
              <a:buNone/>
            </a:pPr>
            <a:endParaRPr kumimoji="1" lang="zh-CN" altLang="en-US" sz="2800" dirty="0">
              <a:solidFill>
                <a:schemeClr val="tx1"/>
              </a:solidFill>
              <a:latin typeface="Times New Roman" panose="02020603050405020304" pitchFamily="18" charset="0"/>
              <a:ea typeface="宋体" panose="02010600030101010101" pitchFamily="2" charset="-122"/>
            </a:endParaRPr>
          </a:p>
        </p:txBody>
      </p:sp>
      <p:sp>
        <p:nvSpPr>
          <p:cNvPr id="56327" name="Rectangle 2"/>
          <p:cNvSpPr txBox="1">
            <a:spLocks noChangeArrowheads="1"/>
          </p:cNvSpPr>
          <p:nvPr/>
        </p:nvSpPr>
        <p:spPr bwMode="auto">
          <a:xfrm>
            <a:off x="2733675" y="149146"/>
            <a:ext cx="7772400" cy="71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4.1.2  </a:t>
            </a:r>
            <a:r>
              <a:rPr lang="zh-CN" altLang="en-US" sz="3600" b="1" dirty="0">
                <a:solidFill>
                  <a:srgbClr val="262626"/>
                </a:solidFill>
              </a:rPr>
              <a:t>测量列误差的估算</a:t>
            </a:r>
          </a:p>
        </p:txBody>
      </p:sp>
      <p:graphicFrame>
        <p:nvGraphicFramePr>
          <p:cNvPr id="12" name="Object 9"/>
          <p:cNvGraphicFramePr>
            <a:graphicFrameLocks noChangeAspect="1"/>
          </p:cNvGraphicFramePr>
          <p:nvPr>
            <p:extLst>
              <p:ext uri="{D42A27DB-BD31-4B8C-83A1-F6EECF244321}">
                <p14:modId xmlns:p14="http://schemas.microsoft.com/office/powerpoint/2010/main" val="2136268100"/>
              </p:ext>
            </p:extLst>
          </p:nvPr>
        </p:nvGraphicFramePr>
        <p:xfrm>
          <a:off x="5682651" y="1715109"/>
          <a:ext cx="3349625" cy="1895475"/>
        </p:xfrm>
        <a:graphic>
          <a:graphicData uri="http://schemas.openxmlformats.org/presentationml/2006/ole">
            <mc:AlternateContent xmlns:mc="http://schemas.openxmlformats.org/markup-compatibility/2006">
              <mc:Choice xmlns:v="urn:schemas-microsoft-com:vml" Requires="v">
                <p:oleObj spid="_x0000_s9397" name="公式" r:id="rId5" imgW="1320480" imgH="660240" progId="Equation.3">
                  <p:embed/>
                </p:oleObj>
              </mc:Choice>
              <mc:Fallback>
                <p:oleObj name="公式" r:id="rId5" imgW="1320480" imgH="660240" progId="Equation.3">
                  <p:embed/>
                  <p:pic>
                    <p:nvPicPr>
                      <p:cNvPr id="0" name=""/>
                      <p:cNvPicPr>
                        <a:picLocks noChangeAspect="1" noChangeArrowheads="1"/>
                      </p:cNvPicPr>
                      <p:nvPr/>
                    </p:nvPicPr>
                    <p:blipFill>
                      <a:blip r:embed="rId6"/>
                      <a:srcRect/>
                      <a:stretch>
                        <a:fillRect/>
                      </a:stretch>
                    </p:blipFill>
                    <p:spPr bwMode="auto">
                      <a:xfrm>
                        <a:off x="5682651" y="1715109"/>
                        <a:ext cx="3349625" cy="1895475"/>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43825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1"/>
          <p:cNvGrpSpPr>
            <a:grpSpLocks/>
          </p:cNvGrpSpPr>
          <p:nvPr/>
        </p:nvGrpSpPr>
        <p:grpSpPr bwMode="auto">
          <a:xfrm>
            <a:off x="824821" y="4106962"/>
            <a:ext cx="10066484" cy="735013"/>
            <a:chOff x="622" y="2106"/>
            <a:chExt cx="4598" cy="463"/>
          </a:xfrm>
        </p:grpSpPr>
        <p:sp>
          <p:nvSpPr>
            <p:cNvPr id="57357" name="Rectangle 37"/>
            <p:cNvSpPr>
              <a:spLocks noChangeArrowheads="1"/>
            </p:cNvSpPr>
            <p:nvPr/>
          </p:nvSpPr>
          <p:spPr bwMode="auto">
            <a:xfrm>
              <a:off x="675" y="2139"/>
              <a:ext cx="4545"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nSpc>
                  <a:spcPct val="120000"/>
                </a:lnSpc>
                <a:spcBef>
                  <a:spcPts val="800"/>
                </a:spcBef>
                <a:buClrTx/>
                <a:buSzPct val="85000"/>
                <a:buNone/>
              </a:pPr>
              <a:r>
                <a:rPr kumimoji="1" lang="zh-CN" altLang="en-US" sz="3200" dirty="0">
                  <a:solidFill>
                    <a:schemeClr val="tx1"/>
                  </a:solidFill>
                  <a:latin typeface="楷体_GB2312" pitchFamily="49" charset="-122"/>
                  <a:ea typeface="楷体_GB2312" pitchFamily="49" charset="-122"/>
                </a:rPr>
                <a:t>   表示    在区间             </a:t>
              </a:r>
              <a:r>
                <a:rPr kumimoji="1" lang="zh-CN" altLang="en-US" sz="3200" dirty="0" smtClean="0">
                  <a:solidFill>
                    <a:schemeClr val="tx1"/>
                  </a:solidFill>
                  <a:latin typeface="楷体_GB2312" pitchFamily="49" charset="-122"/>
                  <a:ea typeface="楷体_GB2312" pitchFamily="49" charset="-122"/>
                </a:rPr>
                <a:t> </a:t>
              </a:r>
              <a:r>
                <a:rPr kumimoji="1" lang="zh-CN" altLang="en-US" sz="3200" dirty="0">
                  <a:solidFill>
                    <a:schemeClr val="tx1"/>
                  </a:solidFill>
                  <a:latin typeface="楷体_GB2312" pitchFamily="49" charset="-122"/>
                  <a:ea typeface="楷体_GB2312" pitchFamily="49" charset="-122"/>
                </a:rPr>
                <a:t>的概率为</a:t>
              </a:r>
              <a:r>
                <a:rPr kumimoji="1" lang="en-US" altLang="zh-CN" sz="3200" i="1" dirty="0">
                  <a:solidFill>
                    <a:schemeClr val="tx1"/>
                  </a:solidFill>
                  <a:latin typeface="楷体_GB2312" pitchFamily="49" charset="-122"/>
                  <a:ea typeface="楷体_GB2312" pitchFamily="49" charset="-122"/>
                </a:rPr>
                <a:t>P </a:t>
              </a:r>
              <a:r>
                <a:rPr kumimoji="1" lang="en-US" altLang="zh-CN" sz="3200" dirty="0">
                  <a:solidFill>
                    <a:schemeClr val="tx1"/>
                  </a:solidFill>
                  <a:latin typeface="楷体_GB2312" pitchFamily="49" charset="-122"/>
                  <a:ea typeface="楷体_GB2312" pitchFamily="49" charset="-122"/>
                </a:rPr>
                <a:t>= 68.3%</a:t>
              </a:r>
              <a:r>
                <a:rPr kumimoji="1" lang="zh-CN" altLang="en-US" sz="3200" dirty="0">
                  <a:solidFill>
                    <a:schemeClr val="tx1"/>
                  </a:solidFill>
                  <a:latin typeface="楷体_GB2312" pitchFamily="49" charset="-122"/>
                  <a:ea typeface="楷体_GB2312" pitchFamily="49" charset="-122"/>
                </a:rPr>
                <a:t>。</a:t>
              </a:r>
            </a:p>
          </p:txBody>
        </p:sp>
        <p:grpSp>
          <p:nvGrpSpPr>
            <p:cNvPr id="57358" name="组合 13"/>
            <p:cNvGrpSpPr>
              <a:grpSpLocks/>
            </p:cNvGrpSpPr>
            <p:nvPr/>
          </p:nvGrpSpPr>
          <p:grpSpPr bwMode="auto">
            <a:xfrm>
              <a:off x="622" y="2106"/>
              <a:ext cx="2843" cy="453"/>
              <a:chOff x="1201624" y="4476565"/>
              <a:chExt cx="4538172" cy="720924"/>
            </a:xfrm>
          </p:grpSpPr>
          <p:graphicFrame>
            <p:nvGraphicFramePr>
              <p:cNvPr id="57359" name="Object 1034"/>
              <p:cNvGraphicFramePr>
                <a:graphicFrameLocks noChangeAspect="1"/>
              </p:cNvGraphicFramePr>
              <p:nvPr>
                <p:extLst>
                  <p:ext uri="{D42A27DB-BD31-4B8C-83A1-F6EECF244321}">
                    <p14:modId xmlns:p14="http://schemas.microsoft.com/office/powerpoint/2010/main" val="677571750"/>
                  </p:ext>
                </p:extLst>
              </p:nvPr>
            </p:nvGraphicFramePr>
            <p:xfrm>
              <a:off x="1201624" y="4490356"/>
              <a:ext cx="321519" cy="667444"/>
            </p:xfrm>
            <a:graphic>
              <a:graphicData uri="http://schemas.openxmlformats.org/presentationml/2006/ole">
                <mc:AlternateContent xmlns:mc="http://schemas.openxmlformats.org/markup-compatibility/2006">
                  <mc:Choice xmlns:v="urn:schemas-microsoft-com:vml" Requires="v">
                    <p:oleObj spid="_x0000_s24653" name="公式" r:id="rId4" imgW="190440" imgH="266400" progId="Equation.3">
                      <p:embed/>
                    </p:oleObj>
                  </mc:Choice>
                  <mc:Fallback>
                    <p:oleObj name="公式" r:id="rId4" imgW="190440" imgH="266400" progId="Equation.3">
                      <p:embed/>
                      <p:pic>
                        <p:nvPicPr>
                          <p:cNvPr id="0" name=""/>
                          <p:cNvPicPr>
                            <a:picLocks noChangeAspect="1" noChangeArrowheads="1"/>
                          </p:cNvPicPr>
                          <p:nvPr/>
                        </p:nvPicPr>
                        <p:blipFill>
                          <a:blip r:embed="rId5"/>
                          <a:srcRect/>
                          <a:stretch>
                            <a:fillRect/>
                          </a:stretch>
                        </p:blipFill>
                        <p:spPr bwMode="auto">
                          <a:xfrm>
                            <a:off x="1201624" y="4490356"/>
                            <a:ext cx="321519" cy="667444"/>
                          </a:xfrm>
                          <a:prstGeom prst="rect">
                            <a:avLst/>
                          </a:prstGeom>
                          <a:solidFill>
                            <a:srgbClr val="6AAC91"/>
                          </a:solidFill>
                          <a:ln>
                            <a:noFill/>
                          </a:ln>
                        </p:spPr>
                      </p:pic>
                    </p:oleObj>
                  </mc:Fallback>
                </mc:AlternateContent>
              </a:graphicData>
            </a:graphic>
          </p:graphicFrame>
          <p:graphicFrame>
            <p:nvGraphicFramePr>
              <p:cNvPr id="57360" name="Object 1038"/>
              <p:cNvGraphicFramePr>
                <a:graphicFrameLocks noChangeAspect="1"/>
              </p:cNvGraphicFramePr>
              <p:nvPr>
                <p:extLst>
                  <p:ext uri="{D42A27DB-BD31-4B8C-83A1-F6EECF244321}">
                    <p14:modId xmlns:p14="http://schemas.microsoft.com/office/powerpoint/2010/main" val="591528357"/>
                  </p:ext>
                </p:extLst>
              </p:nvPr>
            </p:nvGraphicFramePr>
            <p:xfrm>
              <a:off x="4137662" y="4476565"/>
              <a:ext cx="1602134" cy="720924"/>
            </p:xfrm>
            <a:graphic>
              <a:graphicData uri="http://schemas.openxmlformats.org/presentationml/2006/ole">
                <mc:AlternateContent xmlns:mc="http://schemas.openxmlformats.org/markup-compatibility/2006">
                  <mc:Choice xmlns:v="urn:schemas-microsoft-com:vml" Requires="v">
                    <p:oleObj spid="_x0000_s24654" name="公式" r:id="rId6" imgW="1168200" imgH="228600" progId="Equation.3">
                      <p:embed/>
                    </p:oleObj>
                  </mc:Choice>
                  <mc:Fallback>
                    <p:oleObj name="公式" r:id="rId6" imgW="1168200" imgH="228600" progId="Equation.3">
                      <p:embed/>
                      <p:pic>
                        <p:nvPicPr>
                          <p:cNvPr id="0" name=""/>
                          <p:cNvPicPr>
                            <a:picLocks noChangeAspect="1" noChangeArrowheads="1"/>
                          </p:cNvPicPr>
                          <p:nvPr/>
                        </p:nvPicPr>
                        <p:blipFill>
                          <a:blip r:embed="rId7"/>
                          <a:srcRect/>
                          <a:stretch>
                            <a:fillRect/>
                          </a:stretch>
                        </p:blipFill>
                        <p:spPr bwMode="auto">
                          <a:xfrm>
                            <a:off x="4137662" y="4476565"/>
                            <a:ext cx="1602134" cy="720924"/>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61" name="Object 1039"/>
              <p:cNvGraphicFramePr>
                <a:graphicFrameLocks noChangeAspect="1"/>
              </p:cNvGraphicFramePr>
              <p:nvPr>
                <p:extLst>
                  <p:ext uri="{D42A27DB-BD31-4B8C-83A1-F6EECF244321}">
                    <p14:modId xmlns:p14="http://schemas.microsoft.com/office/powerpoint/2010/main" val="3984846795"/>
                  </p:ext>
                </p:extLst>
              </p:nvPr>
            </p:nvGraphicFramePr>
            <p:xfrm>
              <a:off x="2523284" y="4575134"/>
              <a:ext cx="265995" cy="542882"/>
            </p:xfrm>
            <a:graphic>
              <a:graphicData uri="http://schemas.openxmlformats.org/presentationml/2006/ole">
                <mc:AlternateContent xmlns:mc="http://schemas.openxmlformats.org/markup-compatibility/2006">
                  <mc:Choice xmlns:v="urn:schemas-microsoft-com:vml" Requires="v">
                    <p:oleObj spid="_x0000_s24655" name="公式" r:id="rId8" imgW="152280" imgH="215640" progId="Equation.3">
                      <p:embed/>
                    </p:oleObj>
                  </mc:Choice>
                  <mc:Fallback>
                    <p:oleObj name="公式" r:id="rId8" imgW="152280" imgH="215640" progId="Equation.3">
                      <p:embed/>
                      <p:pic>
                        <p:nvPicPr>
                          <p:cNvPr id="0" name=""/>
                          <p:cNvPicPr>
                            <a:picLocks noChangeAspect="1" noChangeArrowheads="1"/>
                          </p:cNvPicPr>
                          <p:nvPr/>
                        </p:nvPicPr>
                        <p:blipFill>
                          <a:blip r:embed="rId9"/>
                          <a:srcRect/>
                          <a:stretch>
                            <a:fillRect/>
                          </a:stretch>
                        </p:blipFill>
                        <p:spPr bwMode="auto">
                          <a:xfrm>
                            <a:off x="2523284" y="4575134"/>
                            <a:ext cx="265995" cy="542882"/>
                          </a:xfrm>
                          <a:prstGeom prst="rect">
                            <a:avLst/>
                          </a:prstGeom>
                          <a:solidFill>
                            <a:srgbClr val="6AAC91"/>
                          </a:solidFill>
                          <a:ln>
                            <a:noFill/>
                          </a:ln>
                        </p:spPr>
                      </p:pic>
                    </p:oleObj>
                  </mc:Fallback>
                </mc:AlternateContent>
              </a:graphicData>
            </a:graphic>
          </p:graphicFrame>
        </p:grpSp>
      </p:grpSp>
      <p:graphicFrame>
        <p:nvGraphicFramePr>
          <p:cNvPr id="57347" name="Object 1028"/>
          <p:cNvGraphicFramePr>
            <a:graphicFrameLocks noChangeAspect="1"/>
          </p:cNvGraphicFramePr>
          <p:nvPr>
            <p:extLst>
              <p:ext uri="{D42A27DB-BD31-4B8C-83A1-F6EECF244321}">
                <p14:modId xmlns:p14="http://schemas.microsoft.com/office/powerpoint/2010/main" val="1890206088"/>
              </p:ext>
            </p:extLst>
          </p:nvPr>
        </p:nvGraphicFramePr>
        <p:xfrm>
          <a:off x="1205443" y="1670023"/>
          <a:ext cx="3891172" cy="1516595"/>
        </p:xfrm>
        <a:graphic>
          <a:graphicData uri="http://schemas.openxmlformats.org/presentationml/2006/ole">
            <mc:AlternateContent xmlns:mc="http://schemas.openxmlformats.org/markup-compatibility/2006">
              <mc:Choice xmlns:v="urn:schemas-microsoft-com:vml" Requires="v">
                <p:oleObj spid="_x0000_s24656" name="公式" r:id="rId10" imgW="1879560" imgH="685800" progId="Equation.3">
                  <p:embed/>
                </p:oleObj>
              </mc:Choice>
              <mc:Fallback>
                <p:oleObj name="公式" r:id="rId10" imgW="1879560" imgH="685800" progId="Equation.3">
                  <p:embed/>
                  <p:pic>
                    <p:nvPicPr>
                      <p:cNvPr id="0" name=""/>
                      <p:cNvPicPr>
                        <a:picLocks noChangeAspect="1" noChangeArrowheads="1"/>
                      </p:cNvPicPr>
                      <p:nvPr/>
                    </p:nvPicPr>
                    <p:blipFill>
                      <a:blip r:embed="rId11"/>
                      <a:srcRect/>
                      <a:stretch>
                        <a:fillRect/>
                      </a:stretch>
                    </p:blipFill>
                    <p:spPr bwMode="auto">
                      <a:xfrm>
                        <a:off x="1205443" y="1670023"/>
                        <a:ext cx="3891172" cy="1516595"/>
                      </a:xfrm>
                      <a:prstGeom prst="rect">
                        <a:avLst/>
                      </a:prstGeom>
                      <a:solidFill>
                        <a:srgbClr val="6AAC91"/>
                      </a:solidFill>
                      <a:ln w="9525">
                        <a:solidFill>
                          <a:schemeClr val="hlink"/>
                        </a:solidFill>
                        <a:miter lim="800000"/>
                        <a:headEnd/>
                        <a:tailEnd/>
                      </a:ln>
                    </p:spPr>
                  </p:pic>
                </p:oleObj>
              </mc:Fallback>
            </mc:AlternateContent>
          </a:graphicData>
        </a:graphic>
      </p:graphicFrame>
      <p:grpSp>
        <p:nvGrpSpPr>
          <p:cNvPr id="5" name="Group 20"/>
          <p:cNvGrpSpPr>
            <a:grpSpLocks/>
          </p:cNvGrpSpPr>
          <p:nvPr/>
        </p:nvGrpSpPr>
        <p:grpSpPr bwMode="auto">
          <a:xfrm>
            <a:off x="6078417" y="1940852"/>
            <a:ext cx="5782904" cy="1217612"/>
            <a:chOff x="720" y="3004"/>
            <a:chExt cx="5607" cy="767"/>
          </a:xfrm>
        </p:grpSpPr>
        <p:grpSp>
          <p:nvGrpSpPr>
            <p:cNvPr id="57352" name="Group 17"/>
            <p:cNvGrpSpPr>
              <a:grpSpLocks/>
            </p:cNvGrpSpPr>
            <p:nvPr/>
          </p:nvGrpSpPr>
          <p:grpSpPr bwMode="auto">
            <a:xfrm>
              <a:off x="720" y="3004"/>
              <a:ext cx="5607" cy="767"/>
              <a:chOff x="720" y="3105"/>
              <a:chExt cx="5607" cy="767"/>
            </a:xfrm>
          </p:grpSpPr>
          <p:sp>
            <p:nvSpPr>
              <p:cNvPr id="57354" name="TextBox 12"/>
              <p:cNvSpPr txBox="1">
                <a:spLocks noChangeArrowheads="1"/>
              </p:cNvSpPr>
              <p:nvPr/>
            </p:nvSpPr>
            <p:spPr bwMode="auto">
              <a:xfrm>
                <a:off x="720" y="3105"/>
                <a:ext cx="5607" cy="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lnSpc>
                    <a:spcPct val="120000"/>
                  </a:lnSpc>
                  <a:spcBef>
                    <a:spcPct val="0"/>
                  </a:spcBef>
                  <a:buClrTx/>
                  <a:buFontTx/>
                  <a:buNone/>
                </a:pPr>
                <a:r>
                  <a:rPr kumimoji="1" lang="zh-CN" altLang="en-US" sz="3200" dirty="0">
                    <a:solidFill>
                      <a:schemeClr val="tx1"/>
                    </a:solidFill>
                    <a:latin typeface="Times New Roman" panose="02020603050405020304" pitchFamily="18" charset="0"/>
                    <a:ea typeface="宋体" panose="02010600030101010101" pitchFamily="2" charset="-122"/>
                  </a:rPr>
                  <a:t>从     表达式可知，</a:t>
                </a:r>
                <a:r>
                  <a:rPr kumimoji="1" lang="en-US" altLang="zh-CN" sz="3200" dirty="0">
                    <a:solidFill>
                      <a:schemeClr val="tx1"/>
                    </a:solidFill>
                    <a:latin typeface="Times New Roman" panose="02020603050405020304" pitchFamily="18" charset="0"/>
                    <a:ea typeface="宋体" panose="02010600030101010101" pitchFamily="2" charset="-122"/>
                  </a:rPr>
                  <a:t>n</a:t>
                </a:r>
                <a:r>
                  <a:rPr kumimoji="1" lang="zh-CN" altLang="en-US" sz="3200" dirty="0">
                    <a:solidFill>
                      <a:schemeClr val="tx1"/>
                    </a:solidFill>
                    <a:latin typeface="Times New Roman" panose="02020603050405020304" pitchFamily="18" charset="0"/>
                    <a:ea typeface="宋体" panose="02010600030101010101" pitchFamily="2" charset="-122"/>
                  </a:rPr>
                  <a:t>越大，   越小。</a:t>
                </a:r>
                <a:r>
                  <a:rPr kumimoji="1" lang="en-US" altLang="zh-CN" sz="3200" dirty="0">
                    <a:solidFill>
                      <a:schemeClr val="tx1"/>
                    </a:solidFill>
                    <a:latin typeface="Times New Roman" panose="02020603050405020304" pitchFamily="18" charset="0"/>
                    <a:ea typeface="宋体" panose="02010600030101010101" pitchFamily="2" charset="-122"/>
                  </a:rPr>
                  <a:t>n</a:t>
                </a:r>
                <a:r>
                  <a:rPr kumimoji="1" lang="zh-CN" altLang="en-US" sz="3200" dirty="0">
                    <a:solidFill>
                      <a:schemeClr val="tx1"/>
                    </a:solidFill>
                    <a:latin typeface="Times New Roman" panose="02020603050405020304" pitchFamily="18" charset="0"/>
                    <a:ea typeface="宋体" panose="02010600030101010101" pitchFamily="2" charset="-122"/>
                  </a:rPr>
                  <a:t>一般取值            </a:t>
                </a:r>
              </a:p>
            </p:txBody>
          </p:sp>
          <p:graphicFrame>
            <p:nvGraphicFramePr>
              <p:cNvPr id="57355" name="Object 1026"/>
              <p:cNvGraphicFramePr>
                <a:graphicFrameLocks noChangeAspect="1"/>
              </p:cNvGraphicFramePr>
              <p:nvPr>
                <p:extLst>
                  <p:ext uri="{D42A27DB-BD31-4B8C-83A1-F6EECF244321}">
                    <p14:modId xmlns:p14="http://schemas.microsoft.com/office/powerpoint/2010/main" val="1607727728"/>
                  </p:ext>
                </p:extLst>
              </p:nvPr>
            </p:nvGraphicFramePr>
            <p:xfrm>
              <a:off x="1402" y="3148"/>
              <a:ext cx="300" cy="316"/>
            </p:xfrm>
            <a:graphic>
              <a:graphicData uri="http://schemas.openxmlformats.org/presentationml/2006/ole">
                <mc:AlternateContent xmlns:mc="http://schemas.openxmlformats.org/markup-compatibility/2006">
                  <mc:Choice xmlns:v="urn:schemas-microsoft-com:vml" Requires="v">
                    <p:oleObj spid="_x0000_s24657" name="公式" r:id="rId12" imgW="190440" imgH="266400" progId="Equation.3">
                      <p:embed/>
                    </p:oleObj>
                  </mc:Choice>
                  <mc:Fallback>
                    <p:oleObj name="公式" r:id="rId12" imgW="190440" imgH="266400" progId="Equation.3">
                      <p:embed/>
                      <p:pic>
                        <p:nvPicPr>
                          <p:cNvPr id="0" name=""/>
                          <p:cNvPicPr>
                            <a:picLocks noChangeAspect="1" noChangeArrowheads="1"/>
                          </p:cNvPicPr>
                          <p:nvPr/>
                        </p:nvPicPr>
                        <p:blipFill>
                          <a:blip r:embed="rId13"/>
                          <a:srcRect/>
                          <a:stretch>
                            <a:fillRect/>
                          </a:stretch>
                        </p:blipFill>
                        <p:spPr bwMode="auto">
                          <a:xfrm>
                            <a:off x="1402" y="3148"/>
                            <a:ext cx="300" cy="316"/>
                          </a:xfrm>
                          <a:prstGeom prst="rect">
                            <a:avLst/>
                          </a:prstGeom>
                          <a:solidFill>
                            <a:srgbClr val="6AAC91"/>
                          </a:solidFill>
                          <a:ln>
                            <a:noFill/>
                          </a:ln>
                        </p:spPr>
                      </p:pic>
                    </p:oleObj>
                  </mc:Fallback>
                </mc:AlternateContent>
              </a:graphicData>
            </a:graphic>
          </p:graphicFrame>
        </p:grpSp>
        <p:graphicFrame>
          <p:nvGraphicFramePr>
            <p:cNvPr id="57353" name="Object 1025"/>
            <p:cNvGraphicFramePr>
              <a:graphicFrameLocks noChangeAspect="1"/>
            </p:cNvGraphicFramePr>
            <p:nvPr>
              <p:extLst>
                <p:ext uri="{D42A27DB-BD31-4B8C-83A1-F6EECF244321}">
                  <p14:modId xmlns:p14="http://schemas.microsoft.com/office/powerpoint/2010/main" val="1911243707"/>
                </p:ext>
              </p:extLst>
            </p:nvPr>
          </p:nvGraphicFramePr>
          <p:xfrm>
            <a:off x="3340" y="3409"/>
            <a:ext cx="1252" cy="317"/>
          </p:xfrm>
          <a:graphic>
            <a:graphicData uri="http://schemas.openxmlformats.org/presentationml/2006/ole">
              <mc:AlternateContent xmlns:mc="http://schemas.openxmlformats.org/markup-compatibility/2006">
                <mc:Choice xmlns:v="urn:schemas-microsoft-com:vml" Requires="v">
                  <p:oleObj spid="_x0000_s24658" name="公式" r:id="rId14" imgW="580934" imgH="123936" progId="Equation.3">
                    <p:embed/>
                  </p:oleObj>
                </mc:Choice>
                <mc:Fallback>
                  <p:oleObj name="公式" r:id="rId14" imgW="580934" imgH="123936"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0" y="3409"/>
                          <a:ext cx="1252" cy="317"/>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7349" name="Text Box 36"/>
          <p:cNvSpPr txBox="1">
            <a:spLocks noChangeArrowheads="1"/>
          </p:cNvSpPr>
          <p:nvPr/>
        </p:nvSpPr>
        <p:spPr bwMode="auto">
          <a:xfrm>
            <a:off x="1423112" y="877580"/>
            <a:ext cx="79436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kumimoji="1" lang="zh-CN" altLang="en-US" sz="3200" b="1" dirty="0">
                <a:solidFill>
                  <a:schemeClr val="tx2"/>
                </a:solidFill>
                <a:latin typeface="Times New Roman" panose="02020603050405020304" pitchFamily="18" charset="0"/>
                <a:ea typeface="楷体_GB2312" pitchFamily="49" charset="-122"/>
              </a:rPr>
              <a:t>（</a:t>
            </a:r>
            <a:r>
              <a:rPr kumimoji="1" lang="en-US" altLang="zh-CN" sz="3200" b="1" dirty="0">
                <a:solidFill>
                  <a:schemeClr val="tx2"/>
                </a:solidFill>
                <a:latin typeface="Times New Roman" panose="02020603050405020304" pitchFamily="18" charset="0"/>
                <a:ea typeface="楷体_GB2312" pitchFamily="49" charset="-122"/>
              </a:rPr>
              <a:t>3</a:t>
            </a:r>
            <a:r>
              <a:rPr kumimoji="1" lang="zh-CN" altLang="en-US" sz="3200" b="1" dirty="0">
                <a:solidFill>
                  <a:schemeClr val="tx2"/>
                </a:solidFill>
                <a:latin typeface="Times New Roman" panose="02020603050405020304" pitchFamily="18" charset="0"/>
                <a:ea typeface="楷体_GB2312" pitchFamily="49" charset="-122"/>
              </a:rPr>
              <a:t>）算术平均值的标准偏差（</a:t>
            </a:r>
            <a:r>
              <a:rPr kumimoji="1" lang="zh-CN" altLang="en-US" sz="3200" b="1" dirty="0">
                <a:solidFill>
                  <a:srgbClr val="FF0000"/>
                </a:solidFill>
                <a:latin typeface="Times New Roman" panose="02020603050405020304" pitchFamily="18" charset="0"/>
                <a:ea typeface="楷体_GB2312" pitchFamily="49" charset="-122"/>
              </a:rPr>
              <a:t>重点掌握</a:t>
            </a:r>
            <a:r>
              <a:rPr kumimoji="1" lang="zh-CN" altLang="en-US" sz="3200" b="1" dirty="0">
                <a:solidFill>
                  <a:schemeClr val="tx2"/>
                </a:solidFill>
                <a:latin typeface="Times New Roman" panose="02020603050405020304" pitchFamily="18" charset="0"/>
                <a:ea typeface="楷体_GB2312" pitchFamily="49" charset="-122"/>
              </a:rPr>
              <a:t>）</a:t>
            </a:r>
          </a:p>
        </p:txBody>
      </p:sp>
      <p:sp>
        <p:nvSpPr>
          <p:cNvPr id="9226" name="Rectangle 3"/>
          <p:cNvSpPr>
            <a:spLocks noChangeArrowheads="1"/>
          </p:cNvSpPr>
          <p:nvPr/>
        </p:nvSpPr>
        <p:spPr bwMode="auto">
          <a:xfrm>
            <a:off x="981197" y="3461523"/>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20000"/>
              </a:spcBef>
              <a:buClr>
                <a:schemeClr val="accent2"/>
              </a:buClr>
              <a:buSzPct val="80000"/>
              <a:buFont typeface="Wingdings" panose="05000000000000000000" pitchFamily="2" charset="2"/>
              <a:buNone/>
            </a:pPr>
            <a:r>
              <a:rPr kumimoji="1" lang="zh-CN" altLang="en-US" sz="3200" dirty="0">
                <a:solidFill>
                  <a:schemeClr val="folHlink"/>
                </a:solidFill>
                <a:latin typeface="Times New Roman" panose="02020603050405020304" pitchFamily="18" charset="0"/>
                <a:ea typeface="楷体_GB2312" pitchFamily="49" charset="-122"/>
              </a:rPr>
              <a:t>算术平均值标准偏差的意义</a:t>
            </a:r>
            <a:r>
              <a:rPr kumimoji="1" lang="zh-CN" altLang="en-US" sz="3200" dirty="0">
                <a:solidFill>
                  <a:schemeClr val="tx1"/>
                </a:solidFill>
                <a:latin typeface="Times New Roman" panose="02020603050405020304" pitchFamily="18" charset="0"/>
                <a:ea typeface="楷体_GB2312" pitchFamily="49" charset="-122"/>
              </a:rPr>
              <a:t>：</a:t>
            </a:r>
            <a:endParaRPr kumimoji="1" lang="zh-CN" altLang="en-US" sz="2800" dirty="0">
              <a:solidFill>
                <a:schemeClr val="tx1"/>
              </a:solidFill>
              <a:latin typeface="Times New Roman" panose="02020603050405020304" pitchFamily="18" charset="0"/>
              <a:ea typeface="宋体" panose="02010600030101010101" pitchFamily="2" charset="-122"/>
            </a:endParaRPr>
          </a:p>
        </p:txBody>
      </p:sp>
      <p:sp>
        <p:nvSpPr>
          <p:cNvPr id="57351" name="Rectangle 2"/>
          <p:cNvSpPr txBox="1">
            <a:spLocks noChangeArrowheads="1"/>
          </p:cNvSpPr>
          <p:nvPr/>
        </p:nvSpPr>
        <p:spPr bwMode="auto">
          <a:xfrm>
            <a:off x="2872898" y="136441"/>
            <a:ext cx="7772400"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4.1.2  </a:t>
            </a:r>
            <a:r>
              <a:rPr lang="zh-CN" altLang="en-US" sz="3600" b="1" dirty="0">
                <a:solidFill>
                  <a:srgbClr val="262626"/>
                </a:solidFill>
              </a:rPr>
              <a:t>测量列误差的估算</a:t>
            </a:r>
          </a:p>
        </p:txBody>
      </p:sp>
      <p:grpSp>
        <p:nvGrpSpPr>
          <p:cNvPr id="18" name="Group 21"/>
          <p:cNvGrpSpPr>
            <a:grpSpLocks/>
          </p:cNvGrpSpPr>
          <p:nvPr/>
        </p:nvGrpSpPr>
        <p:grpSpPr bwMode="auto">
          <a:xfrm>
            <a:off x="738293" y="4912925"/>
            <a:ext cx="10176131" cy="735013"/>
            <a:chOff x="675" y="2106"/>
            <a:chExt cx="4545" cy="463"/>
          </a:xfrm>
        </p:grpSpPr>
        <p:sp>
          <p:nvSpPr>
            <p:cNvPr id="19" name="Rectangle 37"/>
            <p:cNvSpPr>
              <a:spLocks noChangeArrowheads="1"/>
            </p:cNvSpPr>
            <p:nvPr/>
          </p:nvSpPr>
          <p:spPr bwMode="auto">
            <a:xfrm>
              <a:off x="675" y="2139"/>
              <a:ext cx="4545"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nSpc>
                  <a:spcPct val="120000"/>
                </a:lnSpc>
                <a:spcBef>
                  <a:spcPts val="800"/>
                </a:spcBef>
                <a:buClrTx/>
                <a:buSzPct val="85000"/>
                <a:buNone/>
              </a:pPr>
              <a:r>
                <a:rPr kumimoji="1" lang="zh-CN" altLang="en-US" sz="3200" dirty="0">
                  <a:solidFill>
                    <a:schemeClr val="tx1"/>
                  </a:solidFill>
                  <a:latin typeface="楷体_GB2312" pitchFamily="49" charset="-122"/>
                  <a:ea typeface="楷体_GB2312" pitchFamily="49" charset="-122"/>
                </a:rPr>
                <a:t>    表示     在区间           </a:t>
              </a:r>
              <a:r>
                <a:rPr kumimoji="1" lang="zh-CN" altLang="en-US" sz="3200" dirty="0" smtClean="0">
                  <a:solidFill>
                    <a:schemeClr val="tx1"/>
                  </a:solidFill>
                  <a:latin typeface="楷体_GB2312" pitchFamily="49" charset="-122"/>
                  <a:ea typeface="楷体_GB2312" pitchFamily="49" charset="-122"/>
                </a:rPr>
                <a:t>  </a:t>
              </a:r>
              <a:r>
                <a:rPr kumimoji="1" lang="zh-CN" altLang="en-US" sz="3200" dirty="0">
                  <a:solidFill>
                    <a:schemeClr val="tx1"/>
                  </a:solidFill>
                  <a:latin typeface="楷体_GB2312" pitchFamily="49" charset="-122"/>
                  <a:ea typeface="楷体_GB2312" pitchFamily="49" charset="-122"/>
                </a:rPr>
                <a:t>的概率为</a:t>
              </a:r>
              <a:r>
                <a:rPr kumimoji="1" lang="en-US" altLang="zh-CN" sz="3200" i="1" dirty="0">
                  <a:solidFill>
                    <a:schemeClr val="tx1"/>
                  </a:solidFill>
                  <a:latin typeface="楷体_GB2312" pitchFamily="49" charset="-122"/>
                  <a:ea typeface="楷体_GB2312" pitchFamily="49" charset="-122"/>
                </a:rPr>
                <a:t>P </a:t>
              </a:r>
              <a:r>
                <a:rPr kumimoji="1" lang="en-US" altLang="zh-CN" sz="3200" dirty="0">
                  <a:solidFill>
                    <a:schemeClr val="tx1"/>
                  </a:solidFill>
                  <a:latin typeface="楷体_GB2312" pitchFamily="49" charset="-122"/>
                  <a:ea typeface="楷体_GB2312" pitchFamily="49" charset="-122"/>
                </a:rPr>
                <a:t>= 95.0%</a:t>
              </a:r>
              <a:r>
                <a:rPr kumimoji="1" lang="zh-CN" altLang="en-US" sz="3200" dirty="0">
                  <a:solidFill>
                    <a:schemeClr val="tx1"/>
                  </a:solidFill>
                  <a:latin typeface="楷体_GB2312" pitchFamily="49" charset="-122"/>
                  <a:ea typeface="楷体_GB2312" pitchFamily="49" charset="-122"/>
                </a:rPr>
                <a:t>。</a:t>
              </a:r>
            </a:p>
          </p:txBody>
        </p:sp>
        <p:grpSp>
          <p:nvGrpSpPr>
            <p:cNvPr id="20" name="组合 13"/>
            <p:cNvGrpSpPr>
              <a:grpSpLocks/>
            </p:cNvGrpSpPr>
            <p:nvPr/>
          </p:nvGrpSpPr>
          <p:grpSpPr bwMode="auto">
            <a:xfrm>
              <a:off x="703" y="2106"/>
              <a:ext cx="2887" cy="453"/>
              <a:chOff x="1331290" y="4476954"/>
              <a:chExt cx="4576679" cy="720923"/>
            </a:xfrm>
          </p:grpSpPr>
          <p:graphicFrame>
            <p:nvGraphicFramePr>
              <p:cNvPr id="21" name="Object 1034"/>
              <p:cNvGraphicFramePr>
                <a:graphicFrameLocks noChangeAspect="1"/>
              </p:cNvGraphicFramePr>
              <p:nvPr>
                <p:extLst>
                  <p:ext uri="{D42A27DB-BD31-4B8C-83A1-F6EECF244321}">
                    <p14:modId xmlns:p14="http://schemas.microsoft.com/office/powerpoint/2010/main" val="733043990"/>
                  </p:ext>
                </p:extLst>
              </p:nvPr>
            </p:nvGraphicFramePr>
            <p:xfrm>
              <a:off x="1331290" y="4490356"/>
              <a:ext cx="321519" cy="667444"/>
            </p:xfrm>
            <a:graphic>
              <a:graphicData uri="http://schemas.openxmlformats.org/presentationml/2006/ole">
                <mc:AlternateContent xmlns:mc="http://schemas.openxmlformats.org/markup-compatibility/2006">
                  <mc:Choice xmlns:v="urn:schemas-microsoft-com:vml" Requires="v">
                    <p:oleObj spid="_x0000_s24659" name="公式" r:id="rId16" imgW="190440" imgH="266400" progId="Equation.3">
                      <p:embed/>
                    </p:oleObj>
                  </mc:Choice>
                  <mc:Fallback>
                    <p:oleObj name="公式" r:id="rId16" imgW="190440" imgH="266400" progId="Equation.3">
                      <p:embed/>
                      <p:pic>
                        <p:nvPicPr>
                          <p:cNvPr id="0" name=""/>
                          <p:cNvPicPr>
                            <a:picLocks noChangeAspect="1" noChangeArrowheads="1"/>
                          </p:cNvPicPr>
                          <p:nvPr/>
                        </p:nvPicPr>
                        <p:blipFill>
                          <a:blip r:embed="rId5"/>
                          <a:srcRect/>
                          <a:stretch>
                            <a:fillRect/>
                          </a:stretch>
                        </p:blipFill>
                        <p:spPr bwMode="auto">
                          <a:xfrm>
                            <a:off x="1331290" y="4490356"/>
                            <a:ext cx="321519" cy="667444"/>
                          </a:xfrm>
                          <a:prstGeom prst="rect">
                            <a:avLst/>
                          </a:prstGeom>
                          <a:solidFill>
                            <a:srgbClr val="6AAC91"/>
                          </a:solidFill>
                          <a:ln>
                            <a:noFill/>
                          </a:ln>
                        </p:spPr>
                      </p:pic>
                    </p:oleObj>
                  </mc:Fallback>
                </mc:AlternateContent>
              </a:graphicData>
            </a:graphic>
          </p:graphicFrame>
          <p:graphicFrame>
            <p:nvGraphicFramePr>
              <p:cNvPr id="22" name="Object 1038"/>
              <p:cNvGraphicFramePr>
                <a:graphicFrameLocks noChangeAspect="1"/>
              </p:cNvGraphicFramePr>
              <p:nvPr>
                <p:extLst>
                  <p:ext uri="{D42A27DB-BD31-4B8C-83A1-F6EECF244321}">
                    <p14:modId xmlns:p14="http://schemas.microsoft.com/office/powerpoint/2010/main" val="1871681126"/>
                  </p:ext>
                </p:extLst>
              </p:nvPr>
            </p:nvGraphicFramePr>
            <p:xfrm>
              <a:off x="4096661" y="4476954"/>
              <a:ext cx="1811308" cy="720923"/>
            </p:xfrm>
            <a:graphic>
              <a:graphicData uri="http://schemas.openxmlformats.org/presentationml/2006/ole">
                <mc:AlternateContent xmlns:mc="http://schemas.openxmlformats.org/markup-compatibility/2006">
                  <mc:Choice xmlns:v="urn:schemas-microsoft-com:vml" Requires="v">
                    <p:oleObj spid="_x0000_s24660" name="公式" r:id="rId17" imgW="1320480" imgH="228600" progId="Equation.3">
                      <p:embed/>
                    </p:oleObj>
                  </mc:Choice>
                  <mc:Fallback>
                    <p:oleObj name="公式" r:id="rId17" imgW="1320480" imgH="228600" progId="Equation.3">
                      <p:embed/>
                      <p:pic>
                        <p:nvPicPr>
                          <p:cNvPr id="0" name=""/>
                          <p:cNvPicPr>
                            <a:picLocks noChangeAspect="1" noChangeArrowheads="1"/>
                          </p:cNvPicPr>
                          <p:nvPr/>
                        </p:nvPicPr>
                        <p:blipFill>
                          <a:blip r:embed="rId18"/>
                          <a:srcRect/>
                          <a:stretch>
                            <a:fillRect/>
                          </a:stretch>
                        </p:blipFill>
                        <p:spPr bwMode="auto">
                          <a:xfrm>
                            <a:off x="4096661" y="4476954"/>
                            <a:ext cx="1811308" cy="720923"/>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1039"/>
              <p:cNvGraphicFramePr>
                <a:graphicFrameLocks noChangeAspect="1"/>
              </p:cNvGraphicFramePr>
              <p:nvPr>
                <p:extLst>
                  <p:ext uri="{D42A27DB-BD31-4B8C-83A1-F6EECF244321}">
                    <p14:modId xmlns:p14="http://schemas.microsoft.com/office/powerpoint/2010/main" val="674246076"/>
                  </p:ext>
                </p:extLst>
              </p:nvPr>
            </p:nvGraphicFramePr>
            <p:xfrm>
              <a:off x="2637345" y="4600190"/>
              <a:ext cx="265995" cy="542882"/>
            </p:xfrm>
            <a:graphic>
              <a:graphicData uri="http://schemas.openxmlformats.org/presentationml/2006/ole">
                <mc:AlternateContent xmlns:mc="http://schemas.openxmlformats.org/markup-compatibility/2006">
                  <mc:Choice xmlns:v="urn:schemas-microsoft-com:vml" Requires="v">
                    <p:oleObj spid="_x0000_s24661" name="公式" r:id="rId19" imgW="152280" imgH="215640" progId="Equation.3">
                      <p:embed/>
                    </p:oleObj>
                  </mc:Choice>
                  <mc:Fallback>
                    <p:oleObj name="公式" r:id="rId19" imgW="152280" imgH="215640" progId="Equation.3">
                      <p:embed/>
                      <p:pic>
                        <p:nvPicPr>
                          <p:cNvPr id="0" name=""/>
                          <p:cNvPicPr>
                            <a:picLocks noChangeAspect="1" noChangeArrowheads="1"/>
                          </p:cNvPicPr>
                          <p:nvPr/>
                        </p:nvPicPr>
                        <p:blipFill>
                          <a:blip r:embed="rId20"/>
                          <a:srcRect/>
                          <a:stretch>
                            <a:fillRect/>
                          </a:stretch>
                        </p:blipFill>
                        <p:spPr bwMode="auto">
                          <a:xfrm>
                            <a:off x="2637345" y="4600190"/>
                            <a:ext cx="265995" cy="542882"/>
                          </a:xfrm>
                          <a:prstGeom prst="rect">
                            <a:avLst/>
                          </a:prstGeom>
                          <a:solidFill>
                            <a:srgbClr val="6AAC91"/>
                          </a:solidFill>
                          <a:ln>
                            <a:noFill/>
                          </a:ln>
                        </p:spPr>
                      </p:pic>
                    </p:oleObj>
                  </mc:Fallback>
                </mc:AlternateContent>
              </a:graphicData>
            </a:graphic>
          </p:graphicFrame>
        </p:grpSp>
      </p:grpSp>
      <p:grpSp>
        <p:nvGrpSpPr>
          <p:cNvPr id="24" name="Group 21"/>
          <p:cNvGrpSpPr>
            <a:grpSpLocks/>
          </p:cNvGrpSpPr>
          <p:nvPr/>
        </p:nvGrpSpPr>
        <p:grpSpPr bwMode="auto">
          <a:xfrm>
            <a:off x="779857" y="5663056"/>
            <a:ext cx="10176131" cy="735013"/>
            <a:chOff x="675" y="2106"/>
            <a:chExt cx="4545" cy="463"/>
          </a:xfrm>
        </p:grpSpPr>
        <p:sp>
          <p:nvSpPr>
            <p:cNvPr id="25" name="Rectangle 37"/>
            <p:cNvSpPr>
              <a:spLocks noChangeArrowheads="1"/>
            </p:cNvSpPr>
            <p:nvPr/>
          </p:nvSpPr>
          <p:spPr bwMode="auto">
            <a:xfrm>
              <a:off x="675" y="2139"/>
              <a:ext cx="4545"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nSpc>
                  <a:spcPct val="120000"/>
                </a:lnSpc>
                <a:spcBef>
                  <a:spcPts val="800"/>
                </a:spcBef>
                <a:buClrTx/>
                <a:buSzPct val="85000"/>
                <a:buNone/>
              </a:pPr>
              <a:r>
                <a:rPr kumimoji="1" lang="zh-CN" altLang="en-US" sz="3200" dirty="0">
                  <a:solidFill>
                    <a:schemeClr val="tx1"/>
                  </a:solidFill>
                  <a:latin typeface="楷体_GB2312" pitchFamily="49" charset="-122"/>
                  <a:ea typeface="楷体_GB2312" pitchFamily="49" charset="-122"/>
                </a:rPr>
                <a:t>    表示     在区间          </a:t>
              </a:r>
              <a:r>
                <a:rPr kumimoji="1" lang="zh-CN" altLang="en-US" sz="3200" dirty="0" smtClean="0">
                  <a:solidFill>
                    <a:schemeClr val="tx1"/>
                  </a:solidFill>
                  <a:latin typeface="楷体_GB2312" pitchFamily="49" charset="-122"/>
                  <a:ea typeface="楷体_GB2312" pitchFamily="49" charset="-122"/>
                </a:rPr>
                <a:t>   </a:t>
              </a:r>
              <a:r>
                <a:rPr kumimoji="1" lang="zh-CN" altLang="en-US" sz="3200" dirty="0">
                  <a:solidFill>
                    <a:schemeClr val="tx1"/>
                  </a:solidFill>
                  <a:latin typeface="楷体_GB2312" pitchFamily="49" charset="-122"/>
                  <a:ea typeface="楷体_GB2312" pitchFamily="49" charset="-122"/>
                </a:rPr>
                <a:t>的概率为</a:t>
              </a:r>
              <a:r>
                <a:rPr kumimoji="1" lang="en-US" altLang="zh-CN" sz="3200" i="1" dirty="0">
                  <a:solidFill>
                    <a:schemeClr val="tx1"/>
                  </a:solidFill>
                  <a:latin typeface="楷体_GB2312" pitchFamily="49" charset="-122"/>
                  <a:ea typeface="楷体_GB2312" pitchFamily="49" charset="-122"/>
                </a:rPr>
                <a:t>P </a:t>
              </a:r>
              <a:r>
                <a:rPr kumimoji="1" lang="en-US" altLang="zh-CN" sz="3200" dirty="0">
                  <a:solidFill>
                    <a:schemeClr val="tx1"/>
                  </a:solidFill>
                  <a:latin typeface="楷体_GB2312" pitchFamily="49" charset="-122"/>
                  <a:ea typeface="楷体_GB2312" pitchFamily="49" charset="-122"/>
                </a:rPr>
                <a:t>= 99.7%</a:t>
              </a:r>
              <a:r>
                <a:rPr kumimoji="1" lang="zh-CN" altLang="en-US" sz="3200" dirty="0">
                  <a:solidFill>
                    <a:schemeClr val="tx1"/>
                  </a:solidFill>
                  <a:latin typeface="楷体_GB2312" pitchFamily="49" charset="-122"/>
                  <a:ea typeface="楷体_GB2312" pitchFamily="49" charset="-122"/>
                </a:rPr>
                <a:t>。</a:t>
              </a:r>
            </a:p>
          </p:txBody>
        </p:sp>
        <p:grpSp>
          <p:nvGrpSpPr>
            <p:cNvPr id="26" name="组合 13"/>
            <p:cNvGrpSpPr>
              <a:grpSpLocks/>
            </p:cNvGrpSpPr>
            <p:nvPr/>
          </p:nvGrpSpPr>
          <p:grpSpPr bwMode="auto">
            <a:xfrm>
              <a:off x="694" y="2106"/>
              <a:ext cx="2904" cy="453"/>
              <a:chOff x="1316890" y="4476121"/>
              <a:chExt cx="4612453" cy="720923"/>
            </a:xfrm>
          </p:grpSpPr>
          <p:graphicFrame>
            <p:nvGraphicFramePr>
              <p:cNvPr id="27" name="Object 1034"/>
              <p:cNvGraphicFramePr>
                <a:graphicFrameLocks noChangeAspect="1"/>
              </p:cNvGraphicFramePr>
              <p:nvPr>
                <p:extLst>
                  <p:ext uri="{D42A27DB-BD31-4B8C-83A1-F6EECF244321}">
                    <p14:modId xmlns:p14="http://schemas.microsoft.com/office/powerpoint/2010/main" val="2266084202"/>
                  </p:ext>
                </p:extLst>
              </p:nvPr>
            </p:nvGraphicFramePr>
            <p:xfrm>
              <a:off x="1316890" y="4490356"/>
              <a:ext cx="321519" cy="667444"/>
            </p:xfrm>
            <a:graphic>
              <a:graphicData uri="http://schemas.openxmlformats.org/presentationml/2006/ole">
                <mc:AlternateContent xmlns:mc="http://schemas.openxmlformats.org/markup-compatibility/2006">
                  <mc:Choice xmlns:v="urn:schemas-microsoft-com:vml" Requires="v">
                    <p:oleObj spid="_x0000_s24662" name="公式" r:id="rId21" imgW="190440" imgH="266400" progId="Equation.3">
                      <p:embed/>
                    </p:oleObj>
                  </mc:Choice>
                  <mc:Fallback>
                    <p:oleObj name="公式" r:id="rId21" imgW="190440" imgH="266400" progId="Equation.3">
                      <p:embed/>
                      <p:pic>
                        <p:nvPicPr>
                          <p:cNvPr id="0" name=""/>
                          <p:cNvPicPr>
                            <a:picLocks noChangeAspect="1" noChangeArrowheads="1"/>
                          </p:cNvPicPr>
                          <p:nvPr/>
                        </p:nvPicPr>
                        <p:blipFill>
                          <a:blip r:embed="rId5"/>
                          <a:srcRect/>
                          <a:stretch>
                            <a:fillRect/>
                          </a:stretch>
                        </p:blipFill>
                        <p:spPr bwMode="auto">
                          <a:xfrm>
                            <a:off x="1316890" y="4490356"/>
                            <a:ext cx="321519" cy="667444"/>
                          </a:xfrm>
                          <a:prstGeom prst="rect">
                            <a:avLst/>
                          </a:prstGeom>
                          <a:solidFill>
                            <a:srgbClr val="6AAC91"/>
                          </a:solidFill>
                          <a:ln>
                            <a:noFill/>
                          </a:ln>
                        </p:spPr>
                      </p:pic>
                    </p:oleObj>
                  </mc:Fallback>
                </mc:AlternateContent>
              </a:graphicData>
            </a:graphic>
          </p:graphicFrame>
          <p:graphicFrame>
            <p:nvGraphicFramePr>
              <p:cNvPr id="28" name="Object 1038"/>
              <p:cNvGraphicFramePr>
                <a:graphicFrameLocks noChangeAspect="1"/>
              </p:cNvGraphicFramePr>
              <p:nvPr>
                <p:extLst>
                  <p:ext uri="{D42A27DB-BD31-4B8C-83A1-F6EECF244321}">
                    <p14:modId xmlns:p14="http://schemas.microsoft.com/office/powerpoint/2010/main" val="3014811403"/>
                  </p:ext>
                </p:extLst>
              </p:nvPr>
            </p:nvGraphicFramePr>
            <p:xfrm>
              <a:off x="4135296" y="4476121"/>
              <a:ext cx="1794047" cy="720923"/>
            </p:xfrm>
            <a:graphic>
              <a:graphicData uri="http://schemas.openxmlformats.org/presentationml/2006/ole">
                <mc:AlternateContent xmlns:mc="http://schemas.openxmlformats.org/markup-compatibility/2006">
                  <mc:Choice xmlns:v="urn:schemas-microsoft-com:vml" Requires="v">
                    <p:oleObj spid="_x0000_s24663" name="公式" r:id="rId22" imgW="1307880" imgH="228600" progId="Equation.3">
                      <p:embed/>
                    </p:oleObj>
                  </mc:Choice>
                  <mc:Fallback>
                    <p:oleObj name="公式" r:id="rId22" imgW="1307880" imgH="228600" progId="Equation.3">
                      <p:embed/>
                      <p:pic>
                        <p:nvPicPr>
                          <p:cNvPr id="0" name=""/>
                          <p:cNvPicPr>
                            <a:picLocks noChangeAspect="1" noChangeArrowheads="1"/>
                          </p:cNvPicPr>
                          <p:nvPr/>
                        </p:nvPicPr>
                        <p:blipFill>
                          <a:blip r:embed="rId23"/>
                          <a:srcRect/>
                          <a:stretch>
                            <a:fillRect/>
                          </a:stretch>
                        </p:blipFill>
                        <p:spPr bwMode="auto">
                          <a:xfrm>
                            <a:off x="4135296" y="4476121"/>
                            <a:ext cx="1794047" cy="720923"/>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1039"/>
              <p:cNvGraphicFramePr>
                <a:graphicFrameLocks noChangeAspect="1"/>
              </p:cNvGraphicFramePr>
              <p:nvPr>
                <p:extLst>
                  <p:ext uri="{D42A27DB-BD31-4B8C-83A1-F6EECF244321}">
                    <p14:modId xmlns:p14="http://schemas.microsoft.com/office/powerpoint/2010/main" val="1069637416"/>
                  </p:ext>
                </p:extLst>
              </p:nvPr>
            </p:nvGraphicFramePr>
            <p:xfrm>
              <a:off x="2637228" y="4565141"/>
              <a:ext cx="265995" cy="542882"/>
            </p:xfrm>
            <a:graphic>
              <a:graphicData uri="http://schemas.openxmlformats.org/presentationml/2006/ole">
                <mc:AlternateContent xmlns:mc="http://schemas.openxmlformats.org/markup-compatibility/2006">
                  <mc:Choice xmlns:v="urn:schemas-microsoft-com:vml" Requires="v">
                    <p:oleObj spid="_x0000_s24664" name="公式" r:id="rId24" imgW="152280" imgH="215640" progId="Equation.3">
                      <p:embed/>
                    </p:oleObj>
                  </mc:Choice>
                  <mc:Fallback>
                    <p:oleObj name="公式" r:id="rId24" imgW="152280" imgH="215640" progId="Equation.3">
                      <p:embed/>
                      <p:pic>
                        <p:nvPicPr>
                          <p:cNvPr id="0" name=""/>
                          <p:cNvPicPr>
                            <a:picLocks noChangeAspect="1" noChangeArrowheads="1"/>
                          </p:cNvPicPr>
                          <p:nvPr/>
                        </p:nvPicPr>
                        <p:blipFill>
                          <a:blip r:embed="rId20"/>
                          <a:srcRect/>
                          <a:stretch>
                            <a:fillRect/>
                          </a:stretch>
                        </p:blipFill>
                        <p:spPr bwMode="auto">
                          <a:xfrm>
                            <a:off x="2637228" y="4565141"/>
                            <a:ext cx="265995" cy="542882"/>
                          </a:xfrm>
                          <a:prstGeom prst="rect">
                            <a:avLst/>
                          </a:prstGeom>
                          <a:solidFill>
                            <a:srgbClr val="6AAC91"/>
                          </a:solidFill>
                          <a:ln>
                            <a:noFill/>
                          </a:ln>
                        </p:spPr>
                      </p:pic>
                    </p:oleObj>
                  </mc:Fallback>
                </mc:AlternateContent>
              </a:graphicData>
            </a:graphic>
          </p:graphicFrame>
        </p:grpSp>
      </p:grpSp>
      <p:graphicFrame>
        <p:nvGraphicFramePr>
          <p:cNvPr id="30" name="Object 1026"/>
          <p:cNvGraphicFramePr>
            <a:graphicFrameLocks noChangeAspect="1"/>
          </p:cNvGraphicFramePr>
          <p:nvPr>
            <p:extLst>
              <p:ext uri="{D42A27DB-BD31-4B8C-83A1-F6EECF244321}">
                <p14:modId xmlns:p14="http://schemas.microsoft.com/office/powerpoint/2010/main" val="4010215032"/>
              </p:ext>
            </p:extLst>
          </p:nvPr>
        </p:nvGraphicFramePr>
        <p:xfrm>
          <a:off x="10965666" y="2096905"/>
          <a:ext cx="320555" cy="519626"/>
        </p:xfrm>
        <a:graphic>
          <a:graphicData uri="http://schemas.openxmlformats.org/presentationml/2006/ole">
            <mc:AlternateContent xmlns:mc="http://schemas.openxmlformats.org/markup-compatibility/2006">
              <mc:Choice xmlns:v="urn:schemas-microsoft-com:vml" Requires="v">
                <p:oleObj spid="_x0000_s24665" name="公式" r:id="rId25" imgW="190440" imgH="266400" progId="Equation.3">
                  <p:embed/>
                </p:oleObj>
              </mc:Choice>
              <mc:Fallback>
                <p:oleObj name="公式" r:id="rId25" imgW="190440" imgH="266400" progId="Equation.3">
                  <p:embed/>
                  <p:pic>
                    <p:nvPicPr>
                      <p:cNvPr id="0" name=""/>
                      <p:cNvPicPr>
                        <a:picLocks noChangeAspect="1" noChangeArrowheads="1"/>
                      </p:cNvPicPr>
                      <p:nvPr/>
                    </p:nvPicPr>
                    <p:blipFill>
                      <a:blip r:embed="rId26"/>
                      <a:srcRect/>
                      <a:stretch>
                        <a:fillRect/>
                      </a:stretch>
                    </p:blipFill>
                    <p:spPr bwMode="auto">
                      <a:xfrm>
                        <a:off x="10965666" y="2096905"/>
                        <a:ext cx="320555" cy="519626"/>
                      </a:xfrm>
                      <a:prstGeom prst="rect">
                        <a:avLst/>
                      </a:prstGeom>
                      <a:solidFill>
                        <a:srgbClr val="6AAC91"/>
                      </a:solidFill>
                      <a:ln>
                        <a:noFill/>
                      </a:ln>
                    </p:spPr>
                  </p:pic>
                </p:oleObj>
              </mc:Fallback>
            </mc:AlternateContent>
          </a:graphicData>
        </a:graphic>
      </p:graphicFrame>
    </p:spTree>
    <p:extLst>
      <p:ext uri="{BB962C8B-B14F-4D97-AF65-F5344CB8AC3E}">
        <p14:creationId xmlns:p14="http://schemas.microsoft.com/office/powerpoint/2010/main" val="1660760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fade">
                                      <p:cBhvr>
                                        <p:cTn id="7" dur="1000"/>
                                        <p:tgtEl>
                                          <p:spTgt spid="57347"/>
                                        </p:tgtEl>
                                      </p:cBhvr>
                                    </p:animEffect>
                                    <p:anim calcmode="lin" valueType="num">
                                      <p:cBhvr>
                                        <p:cTn id="8" dur="1000" fill="hold"/>
                                        <p:tgtEl>
                                          <p:spTgt spid="57347"/>
                                        </p:tgtEl>
                                        <p:attrNameLst>
                                          <p:attrName>ppt_x</p:attrName>
                                        </p:attrNameLst>
                                      </p:cBhvr>
                                      <p:tavLst>
                                        <p:tav tm="0">
                                          <p:val>
                                            <p:strVal val="#ppt_x"/>
                                          </p:val>
                                        </p:tav>
                                        <p:tav tm="100000">
                                          <p:val>
                                            <p:strVal val="#ppt_x"/>
                                          </p:val>
                                        </p:tav>
                                      </p:tavLst>
                                    </p:anim>
                                    <p:anim calcmode="lin" valueType="num">
                                      <p:cBhvr>
                                        <p:cTn id="9" dur="1000" fill="hold"/>
                                        <p:tgtEl>
                                          <p:spTgt spid="573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9226">
                                            <p:txEl>
                                              <p:pRg st="0" end="0"/>
                                            </p:txEl>
                                          </p:spTgt>
                                        </p:tgtEl>
                                        <p:attrNameLst>
                                          <p:attrName>style.visibility</p:attrName>
                                        </p:attrNameLst>
                                      </p:cBhvr>
                                      <p:to>
                                        <p:strVal val="visible"/>
                                      </p:to>
                                    </p:set>
                                    <p:anim calcmode="lin" valueType="num">
                                      <p:cBhvr additive="base">
                                        <p:cTn id="14" dur="500" fill="hold"/>
                                        <p:tgtEl>
                                          <p:spTgt spid="9226">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92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arn(inVertical)">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0-#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0-#ppt_w/2"/>
                                          </p:val>
                                        </p:tav>
                                        <p:tav tm="100000">
                                          <p:val>
                                            <p:strVal val="#ppt_x"/>
                                          </p:val>
                                        </p:tav>
                                      </p:tavLst>
                                    </p:anim>
                                    <p:anim calcmode="lin" valueType="num">
                                      <p:cBhvr additive="base">
                                        <p:cTn id="3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0-#ppt_w/2"/>
                                          </p:val>
                                        </p:tav>
                                        <p:tav tm="100000">
                                          <p:val>
                                            <p:strVal val="#ppt_x"/>
                                          </p:val>
                                        </p:tav>
                                      </p:tavLst>
                                    </p:anim>
                                    <p:anim calcmode="lin" valueType="num">
                                      <p:cBhvr additive="base">
                                        <p:cTn id="4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10"/>
          <p:cNvSpPr txBox="1">
            <a:spLocks noChangeArrowheads="1"/>
          </p:cNvSpPr>
          <p:nvPr/>
        </p:nvSpPr>
        <p:spPr bwMode="auto">
          <a:xfrm>
            <a:off x="895355" y="1954213"/>
            <a:ext cx="2414588"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lnSpc>
                <a:spcPct val="150000"/>
              </a:lnSpc>
              <a:spcBef>
                <a:spcPct val="0"/>
              </a:spcBef>
              <a:buClr>
                <a:srgbClr val="FFC000"/>
              </a:buClr>
              <a:buFont typeface="Wingdings" panose="05000000000000000000" pitchFamily="2" charset="2"/>
              <a:buChar char="Ø"/>
            </a:pPr>
            <a:r>
              <a:rPr kumimoji="1" lang="zh-CN" altLang="en-US" sz="3200" b="1" dirty="0">
                <a:solidFill>
                  <a:schemeClr val="folHlink"/>
                </a:solidFill>
                <a:latin typeface="楷体_GB2312" pitchFamily="49" charset="-122"/>
                <a:ea typeface="楷体_GB2312" pitchFamily="49" charset="-122"/>
              </a:rPr>
              <a:t>表示方法</a:t>
            </a:r>
            <a:r>
              <a:rPr kumimoji="1" lang="en-US" altLang="zh-CN" sz="3200" b="1" dirty="0">
                <a:solidFill>
                  <a:schemeClr val="folHlink"/>
                </a:solidFill>
                <a:latin typeface="楷体_GB2312" pitchFamily="49" charset="-122"/>
                <a:ea typeface="楷体_GB2312" pitchFamily="49" charset="-122"/>
              </a:rPr>
              <a:t>1</a:t>
            </a:r>
            <a:r>
              <a:rPr kumimoji="1" lang="zh-CN" altLang="en-US" sz="3200" b="1" dirty="0">
                <a:solidFill>
                  <a:schemeClr val="folHlink"/>
                </a:solidFill>
                <a:latin typeface="楷体_GB2312" pitchFamily="49" charset="-122"/>
                <a:ea typeface="楷体_GB2312" pitchFamily="49" charset="-122"/>
              </a:rPr>
              <a:t>：</a:t>
            </a:r>
          </a:p>
        </p:txBody>
      </p:sp>
      <p:sp>
        <p:nvSpPr>
          <p:cNvPr id="58372" name="Rectangle 8"/>
          <p:cNvSpPr>
            <a:spLocks noChangeArrowheads="1"/>
          </p:cNvSpPr>
          <p:nvPr/>
        </p:nvSpPr>
        <p:spPr bwMode="auto">
          <a:xfrm>
            <a:off x="914405" y="3806356"/>
            <a:ext cx="594360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lnSpc>
                <a:spcPct val="150000"/>
              </a:lnSpc>
              <a:spcBef>
                <a:spcPct val="50000"/>
              </a:spcBef>
              <a:buClr>
                <a:srgbClr val="FFC000"/>
              </a:buClr>
              <a:buFont typeface="Wingdings" panose="05000000000000000000" pitchFamily="2" charset="2"/>
              <a:buChar char="Ø"/>
            </a:pPr>
            <a:r>
              <a:rPr kumimoji="1" lang="zh-CN" altLang="en-US" sz="3200" b="1" dirty="0">
                <a:solidFill>
                  <a:schemeClr val="folHlink"/>
                </a:solidFill>
                <a:latin typeface="楷体_GB2312" pitchFamily="49" charset="-122"/>
                <a:ea typeface="楷体_GB2312" pitchFamily="49" charset="-122"/>
              </a:rPr>
              <a:t>表示方法</a:t>
            </a:r>
            <a:r>
              <a:rPr kumimoji="1" lang="en-US" altLang="zh-CN" sz="3200" b="1" dirty="0">
                <a:solidFill>
                  <a:schemeClr val="folHlink"/>
                </a:solidFill>
                <a:latin typeface="楷体_GB2312" pitchFamily="49" charset="-122"/>
                <a:ea typeface="楷体_GB2312" pitchFamily="49" charset="-122"/>
              </a:rPr>
              <a:t>2</a:t>
            </a:r>
            <a:r>
              <a:rPr kumimoji="1" lang="zh-CN" altLang="en-US" sz="3200" b="1" dirty="0">
                <a:solidFill>
                  <a:schemeClr val="folHlink"/>
                </a:solidFill>
                <a:latin typeface="楷体_GB2312" pitchFamily="49" charset="-122"/>
                <a:ea typeface="楷体_GB2312" pitchFamily="49" charset="-122"/>
              </a:rPr>
              <a:t>：</a:t>
            </a:r>
          </a:p>
        </p:txBody>
      </p:sp>
      <p:sp>
        <p:nvSpPr>
          <p:cNvPr id="58374" name="Rectangle 2"/>
          <p:cNvSpPr>
            <a:spLocks noChangeArrowheads="1"/>
          </p:cNvSpPr>
          <p:nvPr/>
        </p:nvSpPr>
        <p:spPr bwMode="auto">
          <a:xfrm>
            <a:off x="885148" y="1309608"/>
            <a:ext cx="7772400" cy="83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zh-CN" altLang="en-US" sz="3200" b="1" dirty="0">
                <a:solidFill>
                  <a:schemeClr val="tx2"/>
                </a:solidFill>
                <a:latin typeface="宋体" panose="02010600030101010101" pitchFamily="2" charset="-122"/>
                <a:ea typeface="宋体" panose="02010600030101010101" pitchFamily="2" charset="-122"/>
              </a:rPr>
              <a:t>（</a:t>
            </a:r>
            <a:r>
              <a:rPr kumimoji="1" lang="en-US" altLang="zh-CN" sz="3200" b="1" dirty="0">
                <a:solidFill>
                  <a:schemeClr val="tx2"/>
                </a:solidFill>
                <a:latin typeface="宋体" panose="02010600030101010101" pitchFamily="2" charset="-122"/>
                <a:ea typeface="宋体" panose="02010600030101010101" pitchFamily="2" charset="-122"/>
              </a:rPr>
              <a:t>4</a:t>
            </a:r>
            <a:r>
              <a:rPr kumimoji="1" lang="zh-CN" altLang="en-US" sz="3200" b="1" dirty="0">
                <a:solidFill>
                  <a:schemeClr val="tx2"/>
                </a:solidFill>
                <a:latin typeface="宋体" panose="02010600030101010101" pitchFamily="2" charset="-122"/>
                <a:ea typeface="宋体" panose="02010600030101010101" pitchFamily="2" charset="-122"/>
              </a:rPr>
              <a:t>）</a:t>
            </a:r>
            <a:r>
              <a:rPr kumimoji="1" lang="en-US" altLang="zh-CN" sz="3200" b="1" dirty="0">
                <a:solidFill>
                  <a:schemeClr val="tx2"/>
                </a:solidFill>
                <a:latin typeface="宋体" panose="02010600030101010101" pitchFamily="2" charset="-122"/>
                <a:ea typeface="宋体" panose="02010600030101010101" pitchFamily="2" charset="-122"/>
              </a:rPr>
              <a:t> </a:t>
            </a:r>
            <a:r>
              <a:rPr kumimoji="1" lang="zh-CN" altLang="en-US" sz="3200" b="1" dirty="0">
                <a:solidFill>
                  <a:schemeClr val="tx2"/>
                </a:solidFill>
                <a:latin typeface="Arial" panose="020B0604020202020204" pitchFamily="34" charset="0"/>
                <a:ea typeface="宋体" panose="02010600030101010101" pitchFamily="2" charset="-122"/>
              </a:rPr>
              <a:t> </a:t>
            </a:r>
            <a:r>
              <a:rPr kumimoji="1" lang="zh-CN" altLang="en-US" sz="3200" b="1" dirty="0">
                <a:solidFill>
                  <a:srgbClr val="FF0000"/>
                </a:solidFill>
                <a:latin typeface="Arial" panose="020B0604020202020204" pitchFamily="34" charset="0"/>
                <a:ea typeface="宋体" panose="02010600030101010101" pitchFamily="2" charset="-122"/>
              </a:rPr>
              <a:t>测量结果的表示</a:t>
            </a:r>
          </a:p>
        </p:txBody>
      </p:sp>
      <p:sp>
        <p:nvSpPr>
          <p:cNvPr id="58375" name="Text Box 11"/>
          <p:cNvSpPr txBox="1">
            <a:spLocks noChangeArrowheads="1"/>
          </p:cNvSpPr>
          <p:nvPr/>
        </p:nvSpPr>
        <p:spPr bwMode="auto">
          <a:xfrm>
            <a:off x="2660656" y="5785551"/>
            <a:ext cx="19287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zh-CN" altLang="en-US" sz="3200" dirty="0">
                <a:solidFill>
                  <a:schemeClr val="tx1"/>
                </a:solidFill>
                <a:latin typeface="Times New Roman" panose="02020603050405020304" pitchFamily="18" charset="0"/>
                <a:ea typeface="宋体" panose="02010600030101010101" pitchFamily="2" charset="-122"/>
              </a:rPr>
              <a:t> 百分误差</a:t>
            </a:r>
          </a:p>
        </p:txBody>
      </p:sp>
      <p:sp>
        <p:nvSpPr>
          <p:cNvPr id="58376" name="AutoShape 12"/>
          <p:cNvSpPr>
            <a:spLocks/>
          </p:cNvSpPr>
          <p:nvPr/>
        </p:nvSpPr>
        <p:spPr bwMode="auto">
          <a:xfrm>
            <a:off x="1885956" y="5009264"/>
            <a:ext cx="504825" cy="1152525"/>
          </a:xfrm>
          <a:prstGeom prst="leftBrace">
            <a:avLst>
              <a:gd name="adj1" fmla="val 19025"/>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a typeface="宋体" panose="02010600030101010101" pitchFamily="2" charset="-122"/>
            </a:endParaRPr>
          </a:p>
        </p:txBody>
      </p:sp>
      <p:sp>
        <p:nvSpPr>
          <p:cNvPr id="58377" name="Rectangle 2"/>
          <p:cNvSpPr txBox="1">
            <a:spLocks noChangeArrowheads="1"/>
          </p:cNvSpPr>
          <p:nvPr/>
        </p:nvSpPr>
        <p:spPr bwMode="auto">
          <a:xfrm>
            <a:off x="1809750" y="629616"/>
            <a:ext cx="7772400" cy="67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a:solidFill>
                  <a:srgbClr val="262626"/>
                </a:solidFill>
              </a:rPr>
              <a:t>4.1.2  </a:t>
            </a:r>
            <a:r>
              <a:rPr lang="zh-CN" altLang="en-US" sz="3600" b="1">
                <a:solidFill>
                  <a:srgbClr val="262626"/>
                </a:solidFill>
              </a:rPr>
              <a:t>测量列误差的估算</a:t>
            </a:r>
          </a:p>
        </p:txBody>
      </p:sp>
      <p:graphicFrame>
        <p:nvGraphicFramePr>
          <p:cNvPr id="10" name="Object 9"/>
          <p:cNvGraphicFramePr>
            <a:graphicFrameLocks noChangeAspect="1"/>
          </p:cNvGraphicFramePr>
          <p:nvPr>
            <p:extLst>
              <p:ext uri="{D42A27DB-BD31-4B8C-83A1-F6EECF244321}">
                <p14:modId xmlns:p14="http://schemas.microsoft.com/office/powerpoint/2010/main" val="2290210914"/>
              </p:ext>
            </p:extLst>
          </p:nvPr>
        </p:nvGraphicFramePr>
        <p:xfrm>
          <a:off x="1251552" y="2917033"/>
          <a:ext cx="3803532" cy="657225"/>
        </p:xfrm>
        <a:graphic>
          <a:graphicData uri="http://schemas.openxmlformats.org/presentationml/2006/ole">
            <mc:AlternateContent xmlns:mc="http://schemas.openxmlformats.org/markup-compatibility/2006">
              <mc:Choice xmlns:v="urn:schemas-microsoft-com:vml" Requires="v">
                <p:oleObj spid="_x0000_s12094" name="公式" r:id="rId3" imgW="1244520" imgH="228600" progId="Equation.3">
                  <p:embed/>
                </p:oleObj>
              </mc:Choice>
              <mc:Fallback>
                <p:oleObj name="公式" r:id="rId3" imgW="1244520" imgH="228600" progId="Equation.3">
                  <p:embed/>
                  <p:pic>
                    <p:nvPicPr>
                      <p:cNvPr id="0" name=""/>
                      <p:cNvPicPr>
                        <a:picLocks noChangeAspect="1" noChangeArrowheads="1"/>
                      </p:cNvPicPr>
                      <p:nvPr/>
                    </p:nvPicPr>
                    <p:blipFill>
                      <a:blip r:embed="rId4"/>
                      <a:srcRect/>
                      <a:stretch>
                        <a:fillRect/>
                      </a:stretch>
                    </p:blipFill>
                    <p:spPr bwMode="auto">
                      <a:xfrm>
                        <a:off x="1251552" y="2917033"/>
                        <a:ext cx="3803532" cy="657225"/>
                      </a:xfrm>
                      <a:prstGeom prst="rect">
                        <a:avLst/>
                      </a:prstGeom>
                      <a:solidFill>
                        <a:srgbClr val="6AAC91"/>
                      </a:solidFill>
                      <a:ln>
                        <a:noFill/>
                      </a:ln>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1574421513"/>
              </p:ext>
            </p:extLst>
          </p:nvPr>
        </p:nvGraphicFramePr>
        <p:xfrm>
          <a:off x="2812729" y="4717163"/>
          <a:ext cx="2951162" cy="584200"/>
        </p:xfrm>
        <a:graphic>
          <a:graphicData uri="http://schemas.openxmlformats.org/presentationml/2006/ole">
            <mc:AlternateContent xmlns:mc="http://schemas.openxmlformats.org/markup-compatibility/2006">
              <mc:Choice xmlns:v="urn:schemas-microsoft-com:vml" Requires="v">
                <p:oleObj spid="_x0000_s12095" name="公式" r:id="rId5" imgW="965160" imgH="203040" progId="Equation.3">
                  <p:embed/>
                </p:oleObj>
              </mc:Choice>
              <mc:Fallback>
                <p:oleObj name="公式" r:id="rId5" imgW="965160" imgH="203040" progId="Equation.3">
                  <p:embed/>
                  <p:pic>
                    <p:nvPicPr>
                      <p:cNvPr id="0" name=""/>
                      <p:cNvPicPr>
                        <a:picLocks noChangeAspect="1" noChangeArrowheads="1"/>
                      </p:cNvPicPr>
                      <p:nvPr/>
                    </p:nvPicPr>
                    <p:blipFill>
                      <a:blip r:embed="rId6"/>
                      <a:srcRect/>
                      <a:stretch>
                        <a:fillRect/>
                      </a:stretch>
                    </p:blipFill>
                    <p:spPr bwMode="auto">
                      <a:xfrm>
                        <a:off x="2812729" y="4717163"/>
                        <a:ext cx="2951162" cy="584200"/>
                      </a:xfrm>
                      <a:prstGeom prst="rect">
                        <a:avLst/>
                      </a:prstGeom>
                      <a:solidFill>
                        <a:srgbClr val="6AAC91"/>
                      </a:solidFill>
                      <a:ln>
                        <a:noFill/>
                      </a:ln>
                    </p:spPr>
                  </p:pic>
                </p:oleObj>
              </mc:Fallback>
            </mc:AlternateContent>
          </a:graphicData>
        </a:graphic>
      </p:graphicFrame>
      <p:graphicFrame>
        <p:nvGraphicFramePr>
          <p:cNvPr id="12" name="Object 9"/>
          <p:cNvGraphicFramePr>
            <a:graphicFrameLocks noChangeAspect="1"/>
          </p:cNvGraphicFramePr>
          <p:nvPr>
            <p:extLst>
              <p:ext uri="{D42A27DB-BD31-4B8C-83A1-F6EECF244321}">
                <p14:modId xmlns:p14="http://schemas.microsoft.com/office/powerpoint/2010/main" val="2512902286"/>
              </p:ext>
            </p:extLst>
          </p:nvPr>
        </p:nvGraphicFramePr>
        <p:xfrm>
          <a:off x="6102410" y="2476276"/>
          <a:ext cx="2287588" cy="1276350"/>
        </p:xfrm>
        <a:graphic>
          <a:graphicData uri="http://schemas.openxmlformats.org/presentationml/2006/ole">
            <mc:AlternateContent xmlns:mc="http://schemas.openxmlformats.org/markup-compatibility/2006">
              <mc:Choice xmlns:v="urn:schemas-microsoft-com:vml" Requires="v">
                <p:oleObj spid="_x0000_s12096" name="公式" r:id="rId7" imgW="901440" imgH="444240" progId="Equation.3">
                  <p:embed/>
                </p:oleObj>
              </mc:Choice>
              <mc:Fallback>
                <p:oleObj name="公式" r:id="rId7" imgW="901440" imgH="444240" progId="Equation.3">
                  <p:embed/>
                  <p:pic>
                    <p:nvPicPr>
                      <p:cNvPr id="0" name=""/>
                      <p:cNvPicPr>
                        <a:picLocks noChangeAspect="1" noChangeArrowheads="1"/>
                      </p:cNvPicPr>
                      <p:nvPr/>
                    </p:nvPicPr>
                    <p:blipFill>
                      <a:blip r:embed="rId8"/>
                      <a:srcRect/>
                      <a:stretch>
                        <a:fillRect/>
                      </a:stretch>
                    </p:blipFill>
                    <p:spPr bwMode="auto">
                      <a:xfrm>
                        <a:off x="6102410" y="2476276"/>
                        <a:ext cx="2287588" cy="1276350"/>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028"/>
          <p:cNvGraphicFramePr>
            <a:graphicFrameLocks noChangeAspect="1"/>
          </p:cNvGraphicFramePr>
          <p:nvPr>
            <p:extLst>
              <p:ext uri="{D42A27DB-BD31-4B8C-83A1-F6EECF244321}">
                <p14:modId xmlns:p14="http://schemas.microsoft.com/office/powerpoint/2010/main" val="1637501400"/>
              </p:ext>
            </p:extLst>
          </p:nvPr>
        </p:nvGraphicFramePr>
        <p:xfrm>
          <a:off x="8726248" y="2366169"/>
          <a:ext cx="2919412" cy="1487488"/>
        </p:xfrm>
        <a:graphic>
          <a:graphicData uri="http://schemas.openxmlformats.org/presentationml/2006/ole">
            <mc:AlternateContent xmlns:mc="http://schemas.openxmlformats.org/markup-compatibility/2006">
              <mc:Choice xmlns:v="urn:schemas-microsoft-com:vml" Requires="v">
                <p:oleObj spid="_x0000_s12097" name="公式" r:id="rId9" imgW="1409400" imgH="672840" progId="Equation.3">
                  <p:embed/>
                </p:oleObj>
              </mc:Choice>
              <mc:Fallback>
                <p:oleObj name="公式" r:id="rId9" imgW="1409400" imgH="672840" progId="Equation.3">
                  <p:embed/>
                  <p:pic>
                    <p:nvPicPr>
                      <p:cNvPr id="0" name=""/>
                      <p:cNvPicPr>
                        <a:picLocks noChangeAspect="1" noChangeArrowheads="1"/>
                      </p:cNvPicPr>
                      <p:nvPr/>
                    </p:nvPicPr>
                    <p:blipFill>
                      <a:blip r:embed="rId10"/>
                      <a:srcRect/>
                      <a:stretch>
                        <a:fillRect/>
                      </a:stretch>
                    </p:blipFill>
                    <p:spPr bwMode="auto">
                      <a:xfrm>
                        <a:off x="8726248" y="2366169"/>
                        <a:ext cx="2919412" cy="1487488"/>
                      </a:xfrm>
                      <a:prstGeom prst="rect">
                        <a:avLst/>
                      </a:prstGeom>
                      <a:solidFill>
                        <a:srgbClr val="6AAC91"/>
                      </a:solidFill>
                      <a:ln w="9525">
                        <a:solidFill>
                          <a:schemeClr val="hlink"/>
                        </a:solidFill>
                        <a:miter lim="800000"/>
                        <a:headEnd/>
                        <a:tailEnd/>
                      </a:ln>
                    </p:spPr>
                  </p:pic>
                </p:oleObj>
              </mc:Fallback>
            </mc:AlternateContent>
          </a:graphicData>
        </a:graphic>
      </p:graphicFrame>
      <p:graphicFrame>
        <p:nvGraphicFramePr>
          <p:cNvPr id="15" name="Object 1028"/>
          <p:cNvGraphicFramePr>
            <a:graphicFrameLocks noChangeAspect="1"/>
          </p:cNvGraphicFramePr>
          <p:nvPr>
            <p:extLst>
              <p:ext uri="{D42A27DB-BD31-4B8C-83A1-F6EECF244321}">
                <p14:modId xmlns:p14="http://schemas.microsoft.com/office/powerpoint/2010/main" val="1574701354"/>
              </p:ext>
            </p:extLst>
          </p:nvPr>
        </p:nvGraphicFramePr>
        <p:xfrm>
          <a:off x="4771348" y="5580764"/>
          <a:ext cx="3298825" cy="1162050"/>
        </p:xfrm>
        <a:graphic>
          <a:graphicData uri="http://schemas.openxmlformats.org/presentationml/2006/ole">
            <mc:AlternateContent xmlns:mc="http://schemas.openxmlformats.org/markup-compatibility/2006">
              <mc:Choice xmlns:v="urn:schemas-microsoft-com:vml" Requires="v">
                <p:oleObj spid="_x0000_s12098" name="公式" r:id="rId11" imgW="1384200" imgH="457200" progId="Equation.3">
                  <p:embed/>
                </p:oleObj>
              </mc:Choice>
              <mc:Fallback>
                <p:oleObj name="公式" r:id="rId11" imgW="1384200" imgH="457200" progId="Equation.3">
                  <p:embed/>
                  <p:pic>
                    <p:nvPicPr>
                      <p:cNvPr id="0" name=""/>
                      <p:cNvPicPr>
                        <a:picLocks noChangeAspect="1" noChangeArrowheads="1"/>
                      </p:cNvPicPr>
                      <p:nvPr/>
                    </p:nvPicPr>
                    <p:blipFill>
                      <a:blip r:embed="rId12"/>
                      <a:srcRect/>
                      <a:stretch>
                        <a:fillRect/>
                      </a:stretch>
                    </p:blipFill>
                    <p:spPr bwMode="auto">
                      <a:xfrm>
                        <a:off x="4771348" y="5580764"/>
                        <a:ext cx="3298825" cy="1162050"/>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4727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3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5" grpId="0"/>
      <p:bldP spid="5837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734457" y="620713"/>
            <a:ext cx="7772400" cy="1143000"/>
          </a:xfrm>
        </p:spPr>
        <p:txBody>
          <a:bodyPr/>
          <a:lstStyle/>
          <a:p>
            <a:pPr eaLnBrk="1" hangingPunct="1"/>
            <a:r>
              <a:rPr lang="en-US" altLang="zh-CN" b="1" dirty="0"/>
              <a:t>4 </a:t>
            </a:r>
            <a:r>
              <a:rPr lang="zh-CN" altLang="en-US" b="1" dirty="0"/>
              <a:t>物理实验的基础知识</a:t>
            </a:r>
          </a:p>
        </p:txBody>
      </p:sp>
      <p:sp>
        <p:nvSpPr>
          <p:cNvPr id="59395" name="Rectangle 3"/>
          <p:cNvSpPr>
            <a:spLocks noGrp="1" noChangeArrowheads="1"/>
          </p:cNvSpPr>
          <p:nvPr>
            <p:ph idx="1"/>
          </p:nvPr>
        </p:nvSpPr>
        <p:spPr>
          <a:xfrm>
            <a:off x="1322842" y="2045381"/>
            <a:ext cx="7772400" cy="2489200"/>
          </a:xfrm>
        </p:spPr>
        <p:txBody>
          <a:bodyPr/>
          <a:lstStyle/>
          <a:p>
            <a:pPr eaLnBrk="1" hangingPunct="1">
              <a:buClr>
                <a:schemeClr val="hlink"/>
              </a:buClr>
              <a:buFont typeface="Wingdings" panose="05000000000000000000" pitchFamily="2" charset="2"/>
              <a:buChar char="ü"/>
            </a:pPr>
            <a:r>
              <a:rPr lang="en-US" altLang="zh-CN" sz="3600" b="1" dirty="0">
                <a:solidFill>
                  <a:schemeClr val="tx1"/>
                </a:solidFill>
                <a:ea typeface="楷体_GB2312" pitchFamily="49" charset="-122"/>
              </a:rPr>
              <a:t>4.1 </a:t>
            </a:r>
            <a:r>
              <a:rPr lang="zh-CN" altLang="en-US" sz="3600" b="1" dirty="0">
                <a:solidFill>
                  <a:schemeClr val="tx1"/>
                </a:solidFill>
                <a:ea typeface="楷体_GB2312" pitchFamily="49" charset="-122"/>
              </a:rPr>
              <a:t>测量、误差</a:t>
            </a:r>
          </a:p>
          <a:p>
            <a:pPr eaLnBrk="1" hangingPunct="1">
              <a:buClr>
                <a:schemeClr val="hlink"/>
              </a:buClr>
              <a:buFont typeface="Wingdings" panose="05000000000000000000" pitchFamily="2" charset="2"/>
              <a:buChar char="ü"/>
            </a:pPr>
            <a:r>
              <a:rPr lang="en-US" altLang="zh-CN" sz="3600" b="1" dirty="0">
                <a:solidFill>
                  <a:srgbClr val="FF0000"/>
                </a:solidFill>
                <a:ea typeface="楷体_GB2312" pitchFamily="49" charset="-122"/>
              </a:rPr>
              <a:t>4.2 </a:t>
            </a:r>
            <a:r>
              <a:rPr lang="zh-CN" altLang="en-US" sz="3600" b="1" dirty="0">
                <a:solidFill>
                  <a:srgbClr val="FF0000"/>
                </a:solidFill>
                <a:ea typeface="楷体_GB2312" pitchFamily="49" charset="-122"/>
              </a:rPr>
              <a:t>有效数字及其运算法则</a:t>
            </a:r>
            <a:endParaRPr lang="en-US" altLang="zh-CN" sz="3600" b="1" dirty="0">
              <a:solidFill>
                <a:srgbClr val="FF0000"/>
              </a:solidFill>
              <a:ea typeface="楷体_GB2312" pitchFamily="49" charset="-122"/>
            </a:endParaRPr>
          </a:p>
          <a:p>
            <a:pPr eaLnBrk="1" hangingPunct="1">
              <a:buClr>
                <a:srgbClr val="FF0000"/>
              </a:buClr>
              <a:buFont typeface="Wingdings" panose="05000000000000000000" pitchFamily="2" charset="2"/>
              <a:buChar char="ü"/>
            </a:pPr>
            <a:r>
              <a:rPr lang="en-US" altLang="zh-CN" sz="3600" b="1" dirty="0">
                <a:ea typeface="楷体_GB2312" pitchFamily="49" charset="-122"/>
              </a:rPr>
              <a:t>4.3 </a:t>
            </a:r>
            <a:r>
              <a:rPr lang="zh-CN" altLang="en-US" sz="3600" b="1" dirty="0">
                <a:ea typeface="楷体_GB2312" pitchFamily="49" charset="-122"/>
              </a:rPr>
              <a:t>数据处理方法</a:t>
            </a:r>
          </a:p>
        </p:txBody>
      </p:sp>
    </p:spTree>
    <p:extLst>
      <p:ext uri="{BB962C8B-B14F-4D97-AF65-F5344CB8AC3E}">
        <p14:creationId xmlns:p14="http://schemas.microsoft.com/office/powerpoint/2010/main" val="5159300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742849" y="678771"/>
            <a:ext cx="7772400" cy="1143000"/>
          </a:xfrm>
        </p:spPr>
        <p:txBody>
          <a:bodyPr rtlCol="0">
            <a:noAutofit/>
          </a:bodyPr>
          <a:lstStyle/>
          <a:p>
            <a:pPr>
              <a:defRPr/>
            </a:pPr>
            <a:r>
              <a:rPr lang="en-US" altLang="zh-CN" b="1" dirty="0">
                <a:solidFill>
                  <a:schemeClr val="tx1">
                    <a:lumMod val="85000"/>
                    <a:lumOff val="15000"/>
                  </a:schemeClr>
                </a:solidFill>
              </a:rPr>
              <a:t>4.2 </a:t>
            </a:r>
            <a:r>
              <a:rPr lang="zh-CN" altLang="en-US" b="1" dirty="0">
                <a:solidFill>
                  <a:schemeClr val="tx1">
                    <a:lumMod val="85000"/>
                    <a:lumOff val="15000"/>
                  </a:schemeClr>
                </a:solidFill>
              </a:rPr>
              <a:t>有效数字及其运算法则</a:t>
            </a:r>
            <a:r>
              <a:rPr lang="zh-CN" altLang="en-US" b="1" dirty="0">
                <a:solidFill>
                  <a:schemeClr val="tx1">
                    <a:lumMod val="85000"/>
                    <a:lumOff val="15000"/>
                  </a:schemeClr>
                </a:solidFill>
                <a:latin typeface="+mj-ea"/>
              </a:rPr>
              <a:t/>
            </a:r>
            <a:br>
              <a:rPr lang="zh-CN" altLang="en-US" b="1" dirty="0">
                <a:solidFill>
                  <a:schemeClr val="tx1">
                    <a:lumMod val="85000"/>
                    <a:lumOff val="15000"/>
                  </a:schemeClr>
                </a:solidFill>
                <a:latin typeface="+mj-ea"/>
              </a:rPr>
            </a:br>
            <a:endParaRPr lang="zh-CN" altLang="en-US" b="1" dirty="0">
              <a:solidFill>
                <a:schemeClr val="tx1">
                  <a:lumMod val="85000"/>
                  <a:lumOff val="15000"/>
                </a:schemeClr>
              </a:solidFill>
              <a:latin typeface="+mj-ea"/>
            </a:endParaRPr>
          </a:p>
        </p:txBody>
      </p:sp>
      <p:sp>
        <p:nvSpPr>
          <p:cNvPr id="25603" name="Rectangle 3"/>
          <p:cNvSpPr>
            <a:spLocks noGrp="1" noChangeArrowheads="1"/>
          </p:cNvSpPr>
          <p:nvPr>
            <p:ph idx="1"/>
          </p:nvPr>
        </p:nvSpPr>
        <p:spPr>
          <a:xfrm>
            <a:off x="1476149" y="1821771"/>
            <a:ext cx="8305800" cy="4150404"/>
          </a:xfrm>
        </p:spPr>
        <p:txBody>
          <a:bodyPr rtlCol="0">
            <a:normAutofit fontScale="92500" lnSpcReduction="10000"/>
          </a:bodyPr>
          <a:lstStyle/>
          <a:p>
            <a:pPr>
              <a:buClr>
                <a:srgbClr val="FF0000"/>
              </a:buClr>
              <a:buFont typeface="Wingdings" panose="05000000000000000000" pitchFamily="2" charset="2"/>
              <a:buChar char="Ø"/>
              <a:defRPr/>
            </a:pPr>
            <a:r>
              <a:rPr lang="en-US" altLang="zh-CN" sz="3600" b="1" dirty="0">
                <a:solidFill>
                  <a:schemeClr val="tx1">
                    <a:lumMod val="85000"/>
                    <a:lumOff val="15000"/>
                  </a:schemeClr>
                </a:solidFill>
                <a:latin typeface="+mj-lt"/>
                <a:ea typeface="+mj-ea"/>
                <a:cs typeface="+mj-cs"/>
              </a:rPr>
              <a:t>4.2.1 </a:t>
            </a:r>
            <a:r>
              <a:rPr lang="zh-CN" altLang="en-US" sz="3600" b="1" dirty="0">
                <a:solidFill>
                  <a:schemeClr val="tx1"/>
                </a:solidFill>
                <a:latin typeface="+mj-lt"/>
                <a:ea typeface="+mj-ea"/>
                <a:cs typeface="+mj-cs"/>
              </a:rPr>
              <a:t>有效数字的定义、构成和意义</a:t>
            </a:r>
            <a:endParaRPr lang="en-US" altLang="zh-CN" sz="3600" b="1" dirty="0">
              <a:solidFill>
                <a:schemeClr val="tx1"/>
              </a:solidFill>
              <a:latin typeface="+mj-lt"/>
              <a:ea typeface="+mj-ea"/>
              <a:cs typeface="+mj-cs"/>
            </a:endParaRPr>
          </a:p>
          <a:p>
            <a:pPr>
              <a:buClr>
                <a:srgbClr val="FF0000"/>
              </a:buClr>
              <a:buFont typeface="Wingdings" panose="05000000000000000000" pitchFamily="2" charset="2"/>
              <a:buChar char="Ø"/>
              <a:defRPr/>
            </a:pPr>
            <a:endParaRPr lang="en-US" altLang="zh-CN" sz="3600" b="1" dirty="0">
              <a:solidFill>
                <a:schemeClr val="tx1"/>
              </a:solidFill>
              <a:latin typeface="+mj-lt"/>
              <a:ea typeface="+mj-ea"/>
              <a:cs typeface="+mj-cs"/>
            </a:endParaRPr>
          </a:p>
          <a:p>
            <a:pPr>
              <a:buClr>
                <a:srgbClr val="FF0000"/>
              </a:buClr>
              <a:buFont typeface="Wingdings" panose="05000000000000000000" pitchFamily="2" charset="2"/>
              <a:buChar char="Ø"/>
              <a:defRPr/>
            </a:pPr>
            <a:r>
              <a:rPr lang="en-US" altLang="zh-CN" sz="3600" b="1" dirty="0">
                <a:solidFill>
                  <a:schemeClr val="tx1">
                    <a:lumMod val="85000"/>
                    <a:lumOff val="15000"/>
                  </a:schemeClr>
                </a:solidFill>
                <a:latin typeface="+mj-lt"/>
                <a:ea typeface="+mj-ea"/>
                <a:cs typeface="+mj-cs"/>
              </a:rPr>
              <a:t>4.2.2</a:t>
            </a:r>
            <a:r>
              <a:rPr kumimoji="1" lang="en-US" altLang="zh-CN" sz="3600" dirty="0">
                <a:solidFill>
                  <a:schemeClr val="tx1"/>
                </a:solidFill>
                <a:effectLst>
                  <a:outerShdw blurRad="38100" dist="38100" dir="2700000" algn="tl">
                    <a:srgbClr val="000000"/>
                  </a:outerShdw>
                </a:effectLst>
                <a:latin typeface="+mj-lt"/>
                <a:ea typeface="+mj-ea"/>
                <a:cs typeface="+mj-cs"/>
              </a:rPr>
              <a:t> </a:t>
            </a:r>
            <a:r>
              <a:rPr lang="zh-CN" altLang="en-US" sz="3600" b="1" dirty="0">
                <a:solidFill>
                  <a:schemeClr val="tx1">
                    <a:lumMod val="85000"/>
                    <a:lumOff val="15000"/>
                  </a:schemeClr>
                </a:solidFill>
                <a:latin typeface="+mj-lt"/>
                <a:ea typeface="+mj-ea"/>
                <a:cs typeface="+mj-cs"/>
              </a:rPr>
              <a:t>仪器读数、记录与有效数字</a:t>
            </a:r>
            <a:endParaRPr lang="en-US" altLang="zh-CN" sz="3600" b="1" dirty="0">
              <a:solidFill>
                <a:schemeClr val="tx1">
                  <a:lumMod val="85000"/>
                  <a:lumOff val="15000"/>
                </a:schemeClr>
              </a:solidFill>
              <a:latin typeface="+mj-lt"/>
              <a:ea typeface="+mj-ea"/>
              <a:cs typeface="+mj-cs"/>
            </a:endParaRPr>
          </a:p>
          <a:p>
            <a:pPr>
              <a:buClr>
                <a:srgbClr val="FF0000"/>
              </a:buClr>
              <a:buFont typeface="Wingdings" panose="05000000000000000000" pitchFamily="2" charset="2"/>
              <a:buChar char="Ø"/>
              <a:defRPr/>
            </a:pPr>
            <a:endParaRPr lang="en-US" altLang="zh-CN" sz="3600" b="1" dirty="0">
              <a:solidFill>
                <a:schemeClr val="tx1">
                  <a:lumMod val="85000"/>
                  <a:lumOff val="15000"/>
                </a:schemeClr>
              </a:solidFill>
              <a:latin typeface="+mj-lt"/>
              <a:ea typeface="+mj-ea"/>
              <a:cs typeface="+mj-cs"/>
            </a:endParaRPr>
          </a:p>
          <a:p>
            <a:pPr>
              <a:buClr>
                <a:srgbClr val="FF0000"/>
              </a:buClr>
              <a:buFont typeface="Wingdings" panose="05000000000000000000" pitchFamily="2" charset="2"/>
              <a:buChar char="Ø"/>
              <a:defRPr/>
            </a:pPr>
            <a:r>
              <a:rPr lang="en-US" altLang="zh-CN" sz="3600" b="1" dirty="0">
                <a:solidFill>
                  <a:schemeClr val="tx1">
                    <a:lumMod val="85000"/>
                    <a:lumOff val="15000"/>
                  </a:schemeClr>
                </a:solidFill>
                <a:latin typeface="+mj-lt"/>
                <a:ea typeface="+mj-ea"/>
                <a:cs typeface="+mj-cs"/>
              </a:rPr>
              <a:t>4.2.3 </a:t>
            </a:r>
            <a:r>
              <a:rPr lang="zh-CN" altLang="en-US" sz="3600" b="1" dirty="0">
                <a:solidFill>
                  <a:schemeClr val="tx1">
                    <a:lumMod val="85000"/>
                    <a:lumOff val="15000"/>
                  </a:schemeClr>
                </a:solidFill>
                <a:latin typeface="+mj-lt"/>
                <a:ea typeface="+mj-ea"/>
                <a:cs typeface="+mj-cs"/>
              </a:rPr>
              <a:t>有效数字的运算法则</a:t>
            </a:r>
            <a:endParaRPr lang="en-US" altLang="zh-CN" sz="3600" b="1" dirty="0">
              <a:solidFill>
                <a:schemeClr val="tx1">
                  <a:lumMod val="85000"/>
                  <a:lumOff val="15000"/>
                </a:schemeClr>
              </a:solidFill>
              <a:latin typeface="+mj-lt"/>
              <a:ea typeface="+mj-ea"/>
              <a:cs typeface="+mj-cs"/>
            </a:endParaRPr>
          </a:p>
          <a:p>
            <a:pPr>
              <a:buClr>
                <a:srgbClr val="FF0000"/>
              </a:buClr>
              <a:buFont typeface="Wingdings" panose="05000000000000000000" pitchFamily="2" charset="2"/>
              <a:buChar char="Ø"/>
              <a:defRPr/>
            </a:pPr>
            <a:endParaRPr lang="en-US" altLang="zh-CN" sz="3600" b="1" dirty="0">
              <a:solidFill>
                <a:schemeClr val="tx1">
                  <a:lumMod val="85000"/>
                  <a:lumOff val="15000"/>
                </a:schemeClr>
              </a:solidFill>
              <a:latin typeface="+mj-lt"/>
              <a:ea typeface="+mj-ea"/>
              <a:cs typeface="+mj-cs"/>
            </a:endParaRPr>
          </a:p>
          <a:p>
            <a:pPr>
              <a:buClr>
                <a:srgbClr val="FF0000"/>
              </a:buClr>
              <a:buFont typeface="Wingdings" panose="05000000000000000000" pitchFamily="2" charset="2"/>
              <a:buChar char="Ø"/>
              <a:defRPr/>
            </a:pPr>
            <a:r>
              <a:rPr lang="en-US" altLang="zh-CN" sz="3600" b="1" dirty="0">
                <a:solidFill>
                  <a:schemeClr val="tx1">
                    <a:lumMod val="85000"/>
                    <a:lumOff val="15000"/>
                  </a:schemeClr>
                </a:solidFill>
                <a:latin typeface="+mj-lt"/>
                <a:ea typeface="+mj-ea"/>
                <a:cs typeface="+mj-cs"/>
              </a:rPr>
              <a:t>4.2.4 </a:t>
            </a:r>
            <a:r>
              <a:rPr lang="zh-CN" altLang="en-US" sz="3600" b="1" dirty="0">
                <a:solidFill>
                  <a:schemeClr val="tx1">
                    <a:lumMod val="85000"/>
                    <a:lumOff val="15000"/>
                  </a:schemeClr>
                </a:solidFill>
                <a:latin typeface="+mj-lt"/>
                <a:ea typeface="+mj-ea"/>
                <a:cs typeface="+mj-cs"/>
              </a:rPr>
              <a:t>关于有效数字的几点说明</a:t>
            </a:r>
            <a:endParaRPr lang="en-US" altLang="zh-CN" sz="3600" b="1"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637166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728788" y="260284"/>
            <a:ext cx="7772400" cy="647700"/>
          </a:xfrm>
        </p:spPr>
        <p:txBody>
          <a:bodyPr/>
          <a:lstStyle/>
          <a:p>
            <a:pPr eaLnBrk="1" hangingPunct="1"/>
            <a:r>
              <a:rPr lang="en-US" altLang="zh-CN" sz="3200" b="1" dirty="0"/>
              <a:t>4.2.1 </a:t>
            </a:r>
            <a:r>
              <a:rPr lang="zh-CN" altLang="en-US" sz="3200" b="1" dirty="0"/>
              <a:t>有效数字的定义、构成和意义</a:t>
            </a:r>
          </a:p>
        </p:txBody>
      </p:sp>
      <p:sp>
        <p:nvSpPr>
          <p:cNvPr id="45060" name="Rectangle 4"/>
          <p:cNvSpPr>
            <a:spLocks noChangeArrowheads="1"/>
          </p:cNvSpPr>
          <p:nvPr/>
        </p:nvSpPr>
        <p:spPr bwMode="auto">
          <a:xfrm>
            <a:off x="3820964" y="3368702"/>
            <a:ext cx="75215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lnSpc>
                <a:spcPct val="150000"/>
              </a:lnSpc>
              <a:spcBef>
                <a:spcPct val="0"/>
              </a:spcBef>
              <a:buClrTx/>
              <a:buFontTx/>
              <a:buNone/>
            </a:pPr>
            <a:r>
              <a:rPr kumimoji="1" lang="zh-CN" altLang="en-US" sz="3200" dirty="0">
                <a:solidFill>
                  <a:schemeClr val="tx1"/>
                </a:solidFill>
                <a:latin typeface="Times New Roman" panose="02020603050405020304" pitchFamily="18" charset="0"/>
                <a:ea typeface="宋体" panose="02010600030101010101" pitchFamily="2" charset="-122"/>
              </a:rPr>
              <a:t>构成：</a:t>
            </a:r>
            <a:r>
              <a:rPr kumimoji="1" lang="zh-CN" altLang="en-US" sz="2800" dirty="0">
                <a:solidFill>
                  <a:schemeClr val="tx1"/>
                </a:solidFill>
                <a:latin typeface="Times New Roman" panose="02020603050405020304" pitchFamily="18" charset="0"/>
                <a:ea typeface="宋体" panose="02010600030101010101" pitchFamily="2" charset="-122"/>
              </a:rPr>
              <a:t>所有的准确位+1位欠准位（</a:t>
            </a:r>
            <a:r>
              <a:rPr kumimoji="1" lang="zh-CN" altLang="en-US" sz="2800" dirty="0">
                <a:solidFill>
                  <a:schemeClr val="folHlink"/>
                </a:solidFill>
                <a:latin typeface="Times New Roman" panose="02020603050405020304" pitchFamily="18" charset="0"/>
                <a:ea typeface="宋体" panose="02010600030101010101" pitchFamily="2" charset="-122"/>
              </a:rPr>
              <a:t>估读位</a:t>
            </a:r>
            <a:r>
              <a:rPr kumimoji="1" lang="zh-CN" altLang="en-US" sz="2800" dirty="0">
                <a:solidFill>
                  <a:schemeClr val="tx1"/>
                </a:solidFill>
                <a:latin typeface="Times New Roman" panose="02020603050405020304" pitchFamily="18" charset="0"/>
                <a:ea typeface="宋体" panose="02010600030101010101" pitchFamily="2" charset="-122"/>
              </a:rPr>
              <a:t>）</a:t>
            </a:r>
            <a:r>
              <a:rPr kumimoji="1" lang="zh-CN" altLang="en-US" sz="3200" dirty="0">
                <a:solidFill>
                  <a:schemeClr val="tx1"/>
                </a:solidFill>
                <a:latin typeface="Times New Roman" panose="02020603050405020304" pitchFamily="18" charset="0"/>
                <a:ea typeface="宋体" panose="02010600030101010101" pitchFamily="2" charset="-122"/>
              </a:rPr>
              <a:t>。</a:t>
            </a:r>
          </a:p>
        </p:txBody>
      </p:sp>
      <p:sp>
        <p:nvSpPr>
          <p:cNvPr id="45061" name="Rectangle 5"/>
          <p:cNvSpPr>
            <a:spLocks noChangeArrowheads="1"/>
          </p:cNvSpPr>
          <p:nvPr/>
        </p:nvSpPr>
        <p:spPr bwMode="auto">
          <a:xfrm>
            <a:off x="998088" y="1140728"/>
            <a:ext cx="10867965" cy="2259080"/>
          </a:xfrm>
          <a:prstGeom prst="rect">
            <a:avLst/>
          </a:prstGeom>
          <a:noFill/>
          <a:ln w="9525">
            <a:noFill/>
            <a:miter lim="800000"/>
            <a:headEnd/>
            <a:tailEnd/>
          </a:ln>
          <a:effectLst/>
        </p:spPr>
        <p:txBody>
          <a:bodyPr wrap="square">
            <a:spAutoFit/>
          </a:bodyPr>
          <a:lstStyle>
            <a:lvl1pPr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1pPr>
            <a:lvl2pPr marL="742950" indent="-28575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2pPr>
            <a:lvl3pPr marL="11430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3pPr>
            <a:lvl4pPr marL="16002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4pPr>
            <a:lvl5pPr marL="20574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lnSpc>
                <a:spcPct val="130000"/>
              </a:lnSpc>
              <a:spcBef>
                <a:spcPct val="50000"/>
              </a:spcBef>
              <a:buClr>
                <a:schemeClr val="accent2"/>
              </a:buClr>
              <a:buSzPct val="80000"/>
              <a:defRPr/>
            </a:pPr>
            <a:r>
              <a:rPr lang="zh-CN" altLang="en-US" b="1" dirty="0"/>
              <a:t>定义</a:t>
            </a:r>
            <a:r>
              <a:rPr lang="zh-CN" altLang="en-US" dirty="0"/>
              <a:t>：</a:t>
            </a:r>
            <a:r>
              <a:rPr lang="zh-CN" altLang="en-US" b="1" dirty="0">
                <a:solidFill>
                  <a:schemeClr val="folHlink"/>
                </a:solidFill>
              </a:rPr>
              <a:t>正确和有效</a:t>
            </a:r>
            <a:r>
              <a:rPr lang="zh-CN" altLang="en-US" dirty="0"/>
              <a:t>地表示测量结果的数字。</a:t>
            </a:r>
            <a:endParaRPr lang="en-US" altLang="zh-CN" dirty="0"/>
          </a:p>
          <a:p>
            <a:pPr algn="l">
              <a:lnSpc>
                <a:spcPct val="130000"/>
              </a:lnSpc>
              <a:spcBef>
                <a:spcPct val="50000"/>
              </a:spcBef>
              <a:buClr>
                <a:schemeClr val="accent2"/>
              </a:buClr>
              <a:buSzPct val="80000"/>
              <a:defRPr/>
            </a:pPr>
            <a:r>
              <a:rPr lang="zh-CN" altLang="en-US" dirty="0">
                <a:latin typeface="楷体_GB2312" pitchFamily="49" charset="-122"/>
                <a:ea typeface="楷体_GB2312" pitchFamily="49" charset="-122"/>
              </a:rPr>
              <a:t>通常有效数字指数据左起第一位非零数起</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到第一位欠准数止的全部数字。               </a:t>
            </a:r>
            <a:endParaRPr lang="zh-CN" altLang="en-US" sz="2000" dirty="0">
              <a:solidFill>
                <a:srgbClr val="000000"/>
              </a:solidFill>
            </a:endParaRPr>
          </a:p>
        </p:txBody>
      </p:sp>
      <p:sp>
        <p:nvSpPr>
          <p:cNvPr id="45064" name="Rectangle 8"/>
          <p:cNvSpPr>
            <a:spLocks noChangeArrowheads="1"/>
          </p:cNvSpPr>
          <p:nvPr/>
        </p:nvSpPr>
        <p:spPr bwMode="auto">
          <a:xfrm>
            <a:off x="1131976" y="3399808"/>
            <a:ext cx="24955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lnSpc>
                <a:spcPct val="150000"/>
              </a:lnSpc>
              <a:spcBef>
                <a:spcPct val="0"/>
              </a:spcBef>
              <a:buClrTx/>
              <a:buFontTx/>
              <a:buNone/>
            </a:pPr>
            <a:r>
              <a:rPr kumimoji="1" lang="zh-CN" altLang="en-US" sz="2800" dirty="0">
                <a:solidFill>
                  <a:schemeClr val="hlink"/>
                </a:solidFill>
                <a:latin typeface="Times New Roman" panose="02020603050405020304" pitchFamily="18" charset="0"/>
                <a:ea typeface="宋体" panose="02010600030101010101" pitchFamily="2" charset="-122"/>
              </a:rPr>
              <a:t>如：0.0804</a:t>
            </a:r>
            <a:r>
              <a:rPr kumimoji="1" lang="zh-CN" altLang="en-US" sz="2800" u="sng" dirty="0">
                <a:solidFill>
                  <a:schemeClr val="folHlink"/>
                </a:solidFill>
                <a:latin typeface="Times New Roman" panose="02020603050405020304" pitchFamily="18" charset="0"/>
                <a:ea typeface="宋体" panose="02010600030101010101" pitchFamily="2" charset="-122"/>
              </a:rPr>
              <a:t>0</a:t>
            </a:r>
            <a:r>
              <a:rPr kumimoji="1" lang="zh-CN" altLang="en-US" sz="2800" dirty="0">
                <a:solidFill>
                  <a:schemeClr val="hlink"/>
                </a:solidFill>
                <a:latin typeface="Times New Roman" panose="02020603050405020304" pitchFamily="18" charset="0"/>
                <a:ea typeface="宋体" panose="02010600030101010101" pitchFamily="2" charset="-122"/>
              </a:rPr>
              <a:t> </a:t>
            </a:r>
            <a:r>
              <a:rPr kumimoji="1" lang="en-US" altLang="zh-CN" sz="2800" dirty="0">
                <a:solidFill>
                  <a:schemeClr val="hlink"/>
                </a:solidFill>
                <a:latin typeface="Times New Roman" panose="02020603050405020304" pitchFamily="18" charset="0"/>
                <a:ea typeface="宋体" panose="02010600030101010101" pitchFamily="2" charset="-122"/>
              </a:rPr>
              <a:t>kg</a:t>
            </a:r>
          </a:p>
        </p:txBody>
      </p:sp>
      <p:sp>
        <p:nvSpPr>
          <p:cNvPr id="34819" name="Rectangle 3"/>
          <p:cNvSpPr>
            <a:spLocks noChangeArrowheads="1"/>
          </p:cNvSpPr>
          <p:nvPr/>
        </p:nvSpPr>
        <p:spPr bwMode="auto">
          <a:xfrm>
            <a:off x="562034" y="4823474"/>
            <a:ext cx="11084944" cy="164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50000"/>
              </a:lnSpc>
              <a:buNone/>
              <a:defRPr/>
            </a:pPr>
            <a:r>
              <a:rPr lang="zh-CN" altLang="en-US" b="1" dirty="0">
                <a:solidFill>
                  <a:schemeClr val="tx2"/>
                </a:solidFill>
                <a:latin typeface="宋体" panose="02010600030101010101" pitchFamily="2" charset="-122"/>
              </a:rPr>
              <a:t>  </a:t>
            </a:r>
            <a:r>
              <a:rPr lang="zh-CN" altLang="en-US" b="1" dirty="0">
                <a:solidFill>
                  <a:schemeClr val="folHlink"/>
                </a:solidFill>
              </a:rPr>
              <a:t>意义</a:t>
            </a:r>
            <a:r>
              <a:rPr lang="zh-CN" altLang="en-US" dirty="0"/>
              <a:t>：</a:t>
            </a:r>
            <a:r>
              <a:rPr lang="zh-CN" altLang="en-US" sz="2800" dirty="0"/>
              <a:t>有效数字既反映了测量结果的</a:t>
            </a:r>
            <a:r>
              <a:rPr lang="zh-CN" altLang="en-US" sz="2800" b="1" dirty="0">
                <a:solidFill>
                  <a:schemeClr val="folHlink"/>
                </a:solidFill>
              </a:rPr>
              <a:t>大小</a:t>
            </a:r>
            <a:r>
              <a:rPr lang="zh-CN" altLang="en-US" sz="2800" dirty="0"/>
              <a:t>，又反映了测量结果的</a:t>
            </a:r>
            <a:r>
              <a:rPr lang="zh-CN" altLang="en-US" sz="2800" b="1" dirty="0">
                <a:solidFill>
                  <a:schemeClr val="folHlink"/>
                </a:solidFill>
              </a:rPr>
              <a:t>不确定度</a:t>
            </a:r>
            <a:r>
              <a:rPr lang="zh-CN" altLang="en-US" sz="2800" dirty="0">
                <a:effectLst>
                  <a:outerShdw blurRad="38100" dist="38100" dir="2700000" algn="tl">
                    <a:srgbClr val="000000"/>
                  </a:outerShdw>
                </a:effectLst>
              </a:rPr>
              <a:t>。</a:t>
            </a:r>
            <a:r>
              <a:rPr lang="zh-CN" altLang="en-US" sz="2800" dirty="0"/>
              <a:t>有效数字中欠准位所在</a:t>
            </a:r>
            <a:r>
              <a:rPr lang="zh-CN" altLang="en-US" sz="2800" b="1" dirty="0">
                <a:solidFill>
                  <a:schemeClr val="folHlink"/>
                </a:solidFill>
              </a:rPr>
              <a:t>位置</a:t>
            </a:r>
            <a:r>
              <a:rPr lang="zh-CN" altLang="en-US" sz="2800" dirty="0"/>
              <a:t>反映了不确定度的大小</a:t>
            </a:r>
            <a:r>
              <a:rPr lang="zh-CN" altLang="en-US" dirty="0"/>
              <a:t>。              </a:t>
            </a:r>
          </a:p>
        </p:txBody>
      </p:sp>
      <p:sp>
        <p:nvSpPr>
          <p:cNvPr id="2" name="Rectangle 8"/>
          <p:cNvSpPr>
            <a:spLocks noChangeArrowheads="1"/>
          </p:cNvSpPr>
          <p:nvPr/>
        </p:nvSpPr>
        <p:spPr bwMode="auto">
          <a:xfrm>
            <a:off x="900599" y="4094877"/>
            <a:ext cx="6242071" cy="65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lnSpc>
                <a:spcPct val="150000"/>
              </a:lnSpc>
              <a:spcBef>
                <a:spcPct val="0"/>
              </a:spcBef>
              <a:buClrTx/>
              <a:buFontTx/>
              <a:buNone/>
            </a:pPr>
            <a:r>
              <a:rPr kumimoji="1" lang="zh-CN" altLang="en-US" sz="2800" dirty="0">
                <a:solidFill>
                  <a:schemeClr val="hlink"/>
                </a:solidFill>
                <a:latin typeface="Times New Roman" panose="02020603050405020304" pitchFamily="18" charset="0"/>
                <a:ea typeface="宋体" panose="02010600030101010101" pitchFamily="2" charset="-122"/>
              </a:rPr>
              <a:t>如：用米尺测量铅笔长度：</a:t>
            </a:r>
            <a:r>
              <a:rPr kumimoji="1" lang="en-US" altLang="zh-CN" sz="2800" dirty="0">
                <a:solidFill>
                  <a:schemeClr val="hlink"/>
                </a:solidFill>
                <a:latin typeface="Times New Roman" panose="02020603050405020304" pitchFamily="18" charset="0"/>
                <a:ea typeface="宋体" panose="02010600030101010101" pitchFamily="2" charset="-122"/>
              </a:rPr>
              <a:t>14.9</a:t>
            </a:r>
            <a:r>
              <a:rPr kumimoji="1" lang="en-US" altLang="zh-CN" sz="2800" u="sng" dirty="0">
                <a:solidFill>
                  <a:schemeClr val="folHlink"/>
                </a:solidFill>
                <a:latin typeface="Times New Roman" panose="02020603050405020304" pitchFamily="18" charset="0"/>
                <a:ea typeface="宋体" panose="02010600030101010101" pitchFamily="2" charset="-122"/>
              </a:rPr>
              <a:t>2</a:t>
            </a:r>
            <a:r>
              <a:rPr kumimoji="1" lang="en-US" altLang="zh-CN" sz="2800" dirty="0">
                <a:solidFill>
                  <a:schemeClr val="hlink"/>
                </a:solidFill>
                <a:latin typeface="Times New Roman" panose="02020603050405020304" pitchFamily="18" charset="0"/>
                <a:ea typeface="宋体" panose="02010600030101010101" pitchFamily="2" charset="-122"/>
              </a:rPr>
              <a:t> cm</a:t>
            </a:r>
          </a:p>
        </p:txBody>
      </p:sp>
    </p:spTree>
    <p:extLst>
      <p:ext uri="{BB962C8B-B14F-4D97-AF65-F5344CB8AC3E}">
        <p14:creationId xmlns:p14="http://schemas.microsoft.com/office/powerpoint/2010/main" val="381541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5064"/>
                                        </p:tgtEl>
                                        <p:attrNameLst>
                                          <p:attrName>style.visibility</p:attrName>
                                        </p:attrNameLst>
                                      </p:cBhvr>
                                      <p:to>
                                        <p:strVal val="visible"/>
                                      </p:to>
                                    </p:set>
                                    <p:anim calcmode="lin" valueType="num">
                                      <p:cBhvr additive="base">
                                        <p:cTn id="11" dur="500" fill="hold"/>
                                        <p:tgtEl>
                                          <p:spTgt spid="45064"/>
                                        </p:tgtEl>
                                        <p:attrNameLst>
                                          <p:attrName>ppt_x</p:attrName>
                                        </p:attrNameLst>
                                      </p:cBhvr>
                                      <p:tavLst>
                                        <p:tav tm="0">
                                          <p:val>
                                            <p:strVal val="0-#ppt_w/2"/>
                                          </p:val>
                                        </p:tav>
                                        <p:tav tm="100000">
                                          <p:val>
                                            <p:strVal val="#ppt_x"/>
                                          </p:val>
                                        </p:tav>
                                      </p:tavLst>
                                    </p:anim>
                                    <p:anim calcmode="lin" valueType="num">
                                      <p:cBhvr additive="base">
                                        <p:cTn id="12" dur="500" fill="hold"/>
                                        <p:tgtEl>
                                          <p:spTgt spid="4506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5060"/>
                                        </p:tgtEl>
                                        <p:attrNameLst>
                                          <p:attrName>style.visibility</p:attrName>
                                        </p:attrNameLst>
                                      </p:cBhvr>
                                      <p:to>
                                        <p:strVal val="visible"/>
                                      </p:to>
                                    </p:set>
                                    <p:anim calcmode="lin" valueType="num">
                                      <p:cBhvr additive="base">
                                        <p:cTn id="17" dur="500" fill="hold"/>
                                        <p:tgtEl>
                                          <p:spTgt spid="45060"/>
                                        </p:tgtEl>
                                        <p:attrNameLst>
                                          <p:attrName>ppt_x</p:attrName>
                                        </p:attrNameLst>
                                      </p:cBhvr>
                                      <p:tavLst>
                                        <p:tav tm="0">
                                          <p:val>
                                            <p:strVal val="0-#ppt_w/2"/>
                                          </p:val>
                                        </p:tav>
                                        <p:tav tm="100000">
                                          <p:val>
                                            <p:strVal val="#ppt_x"/>
                                          </p:val>
                                        </p:tav>
                                      </p:tavLst>
                                    </p:anim>
                                    <p:anim calcmode="lin" valueType="num">
                                      <p:cBhvr additive="base">
                                        <p:cTn id="18" dur="500" fill="hold"/>
                                        <p:tgtEl>
                                          <p:spTgt spid="4506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P spid="45061" grpId="0"/>
      <p:bldP spid="45064" grpId="0" autoUpdateAnimBg="0"/>
      <p:bldP spid="34819" grpId="0"/>
      <p:bldP spid="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912257" y="246984"/>
            <a:ext cx="7772400" cy="647700"/>
          </a:xfrm>
        </p:spPr>
        <p:txBody>
          <a:bodyPr/>
          <a:lstStyle/>
          <a:p>
            <a:r>
              <a:rPr lang="en-US" altLang="zh-CN" sz="3200" b="1" dirty="0"/>
              <a:t>4.2.2 </a:t>
            </a:r>
            <a:r>
              <a:rPr lang="zh-CN" altLang="en-US" sz="3200" b="1" dirty="0">
                <a:solidFill>
                  <a:schemeClr val="tx1"/>
                </a:solidFill>
              </a:rPr>
              <a:t>仪器读数、记录与有效数字</a:t>
            </a:r>
          </a:p>
        </p:txBody>
      </p:sp>
      <p:sp>
        <p:nvSpPr>
          <p:cNvPr id="2" name="矩形 1"/>
          <p:cNvSpPr/>
          <p:nvPr/>
        </p:nvSpPr>
        <p:spPr>
          <a:xfrm>
            <a:off x="174172" y="1355946"/>
            <a:ext cx="12017828" cy="523220"/>
          </a:xfrm>
          <a:prstGeom prst="rect">
            <a:avLst/>
          </a:prstGeom>
        </p:spPr>
        <p:txBody>
          <a:bodyPr wrap="square">
            <a:spAutoFit/>
          </a:bodyPr>
          <a:lstStyle/>
          <a:p>
            <a:r>
              <a:rPr kumimoji="1" lang="en-US" altLang="zh-CN" sz="2800" b="1" dirty="0">
                <a:latin typeface="楷体_GB2312" pitchFamily="49" charset="-122"/>
                <a:ea typeface="楷体_GB2312" pitchFamily="49" charset="-122"/>
              </a:rPr>
              <a:t>1</a:t>
            </a:r>
            <a:r>
              <a:rPr kumimoji="1" lang="zh-CN" altLang="en-US" sz="2800" b="1" dirty="0">
                <a:latin typeface="楷体_GB2312" pitchFamily="49" charset="-122"/>
                <a:ea typeface="楷体_GB2312" pitchFamily="49" charset="-122"/>
              </a:rPr>
              <a:t>、在记录数据时，应读到仪器的</a:t>
            </a:r>
            <a:r>
              <a:rPr kumimoji="1" lang="zh-CN" altLang="en-US" sz="2800" b="1" dirty="0">
                <a:solidFill>
                  <a:srgbClr val="FF0000"/>
                </a:solidFill>
                <a:latin typeface="楷体_GB2312" pitchFamily="49" charset="-122"/>
                <a:ea typeface="楷体_GB2312" pitchFamily="49" charset="-122"/>
              </a:rPr>
              <a:t>最小分度</a:t>
            </a:r>
            <a:r>
              <a:rPr kumimoji="1" lang="zh-CN" altLang="en-US" sz="2800" b="1" dirty="0">
                <a:latin typeface="楷体_GB2312" pitchFamily="49" charset="-122"/>
                <a:ea typeface="楷体_GB2312" pitchFamily="49" charset="-122"/>
              </a:rPr>
              <a:t>，若能估读的则必须估读一位。 </a:t>
            </a:r>
            <a:endParaRPr lang="zh-CN" altLang="en-US" sz="2800" dirty="0"/>
          </a:p>
        </p:txBody>
      </p:sp>
      <p:sp>
        <p:nvSpPr>
          <p:cNvPr id="5" name="Rectangle 4"/>
          <p:cNvSpPr>
            <a:spLocks noChangeArrowheads="1"/>
          </p:cNvSpPr>
          <p:nvPr/>
        </p:nvSpPr>
        <p:spPr bwMode="auto">
          <a:xfrm>
            <a:off x="604157" y="2003646"/>
            <a:ext cx="39466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en-US" altLang="zh-CN" sz="3200" b="1" dirty="0">
                <a:latin typeface="楷体_GB2312" pitchFamily="49" charset="-122"/>
                <a:ea typeface="楷体_GB2312" pitchFamily="49" charset="-122"/>
              </a:rPr>
              <a:t>(1)</a:t>
            </a:r>
            <a:r>
              <a:rPr kumimoji="1" lang="zh-CN" altLang="en-US" sz="3200" b="1" dirty="0">
                <a:latin typeface="楷体_GB2312" pitchFamily="49" charset="-122"/>
                <a:ea typeface="楷体_GB2312" pitchFamily="49" charset="-122"/>
              </a:rPr>
              <a:t>直尺、卷尺类。</a:t>
            </a:r>
          </a:p>
        </p:txBody>
      </p:sp>
      <p:grpSp>
        <p:nvGrpSpPr>
          <p:cNvPr id="6" name="Group 4"/>
          <p:cNvGrpSpPr>
            <a:grpSpLocks/>
          </p:cNvGrpSpPr>
          <p:nvPr/>
        </p:nvGrpSpPr>
        <p:grpSpPr bwMode="auto">
          <a:xfrm>
            <a:off x="4225925" y="2988128"/>
            <a:ext cx="7670800" cy="1936750"/>
            <a:chOff x="874" y="2572"/>
            <a:chExt cx="4534" cy="960"/>
          </a:xfrm>
        </p:grpSpPr>
        <p:sp>
          <p:nvSpPr>
            <p:cNvPr id="7" name="Rectangle 5"/>
            <p:cNvSpPr>
              <a:spLocks noChangeArrowheads="1"/>
            </p:cNvSpPr>
            <p:nvPr/>
          </p:nvSpPr>
          <p:spPr bwMode="auto">
            <a:xfrm>
              <a:off x="1066" y="2908"/>
              <a:ext cx="1968" cy="624"/>
            </a:xfrm>
            <a:prstGeom prst="rect">
              <a:avLst/>
            </a:prstGeom>
            <a:solidFill>
              <a:schemeClr val="accent1"/>
            </a:solidFill>
            <a:ln w="9525">
              <a:solidFill>
                <a:schemeClr val="accent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kumimoji="1" lang="zh-CN" altLang="en-US" sz="2400">
                <a:solidFill>
                  <a:schemeClr val="tx1"/>
                </a:solidFill>
                <a:latin typeface="Times New Roman" panose="02020603050405020304" pitchFamily="18" charset="0"/>
                <a:ea typeface="宋体" panose="02010600030101010101" pitchFamily="2" charset="-122"/>
              </a:endParaRPr>
            </a:p>
          </p:txBody>
        </p:sp>
        <p:graphicFrame>
          <p:nvGraphicFramePr>
            <p:cNvPr id="8" name="Object 6"/>
            <p:cNvGraphicFramePr>
              <a:graphicFrameLocks noChangeAspect="1"/>
            </p:cNvGraphicFramePr>
            <p:nvPr/>
          </p:nvGraphicFramePr>
          <p:xfrm>
            <a:off x="874" y="2572"/>
            <a:ext cx="4534" cy="447"/>
          </p:xfrm>
          <a:graphic>
            <a:graphicData uri="http://schemas.openxmlformats.org/presentationml/2006/ole">
              <mc:AlternateContent xmlns:mc="http://schemas.openxmlformats.org/markup-compatibility/2006">
                <mc:Choice xmlns:v="urn:schemas-microsoft-com:vml" Requires="v">
                  <p:oleObj spid="_x0000_s21635" name="Drawing" r:id="rId3" imgW="8782050" imgH="4419600" progId="">
                    <p:embed/>
                  </p:oleObj>
                </mc:Choice>
                <mc:Fallback>
                  <p:oleObj name="Drawing" r:id="rId3" imgW="8782050" imgH="44196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3520" t="41046" r="8850" b="41785"/>
                        <a:stretch>
                          <a:fillRect/>
                        </a:stretch>
                      </p:blipFill>
                      <p:spPr bwMode="auto">
                        <a:xfrm>
                          <a:off x="874" y="2572"/>
                          <a:ext cx="4534"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4"/>
          <p:cNvSpPr>
            <a:spLocks noChangeArrowheads="1"/>
          </p:cNvSpPr>
          <p:nvPr/>
        </p:nvSpPr>
        <p:spPr bwMode="auto">
          <a:xfrm>
            <a:off x="5798457" y="5210396"/>
            <a:ext cx="16246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en-US" altLang="zh-CN" sz="3200" b="1" dirty="0">
                <a:latin typeface="楷体_GB2312" pitchFamily="49" charset="-122"/>
                <a:ea typeface="楷体_GB2312" pitchFamily="49" charset="-122"/>
              </a:rPr>
              <a:t>47.6mm</a:t>
            </a:r>
            <a:endParaRPr kumimoji="1" lang="zh-CN" altLang="en-US" sz="3200" b="1" dirty="0">
              <a:latin typeface="楷体_GB2312" pitchFamily="49" charset="-122"/>
              <a:ea typeface="楷体_GB2312" pitchFamily="49" charset="-122"/>
            </a:endParaRPr>
          </a:p>
        </p:txBody>
      </p:sp>
    </p:spTree>
    <p:extLst>
      <p:ext uri="{BB962C8B-B14F-4D97-AF65-F5344CB8AC3E}">
        <p14:creationId xmlns:p14="http://schemas.microsoft.com/office/powerpoint/2010/main" val="12438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708599" y="661988"/>
            <a:ext cx="7162800" cy="1143000"/>
          </a:xfrm>
        </p:spPr>
        <p:txBody>
          <a:bodyPr/>
          <a:lstStyle/>
          <a:p>
            <a:pPr eaLnBrk="1" hangingPunct="1"/>
            <a:r>
              <a:rPr lang="en-US" altLang="zh-CN" b="1" dirty="0"/>
              <a:t>1.1 </a:t>
            </a:r>
            <a:r>
              <a:rPr lang="zh-CN" altLang="en-US" b="1" dirty="0"/>
              <a:t>物理实验的地位和作用</a:t>
            </a:r>
          </a:p>
        </p:txBody>
      </p:sp>
      <p:sp>
        <p:nvSpPr>
          <p:cNvPr id="1027" name="Rectangle 3"/>
          <p:cNvSpPr>
            <a:spLocks noChangeArrowheads="1"/>
          </p:cNvSpPr>
          <p:nvPr/>
        </p:nvSpPr>
        <p:spPr bwMode="auto">
          <a:xfrm>
            <a:off x="1076325" y="1681164"/>
            <a:ext cx="10341952" cy="429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defRPr/>
            </a:pPr>
            <a:r>
              <a:rPr lang="zh-CN" altLang="en-US" dirty="0">
                <a:effectLst>
                  <a:outerShdw blurRad="38100" dist="38100" dir="2700000" algn="tl">
                    <a:srgbClr val="000000"/>
                  </a:outerShdw>
                </a:effectLst>
                <a:ea typeface="楷体_GB2312" pitchFamily="49" charset="-122"/>
              </a:rPr>
              <a:t>高校理工科专业的一门必修基础课程</a:t>
            </a:r>
            <a:endParaRPr lang="en-US" altLang="zh-CN" dirty="0">
              <a:effectLst>
                <a:outerShdw blurRad="38100" dist="38100" dir="2700000" algn="tl">
                  <a:srgbClr val="000000"/>
                </a:outerShdw>
              </a:effectLst>
              <a:ea typeface="楷体_GB2312" pitchFamily="49" charset="-122"/>
            </a:endParaRPr>
          </a:p>
          <a:p>
            <a:pPr marL="0" indent="0" eaLnBrk="1" hangingPunct="1">
              <a:lnSpc>
                <a:spcPct val="90000"/>
              </a:lnSpc>
              <a:buNone/>
              <a:defRPr/>
            </a:pPr>
            <a:endParaRPr lang="en-US" altLang="zh-CN" dirty="0">
              <a:effectLst>
                <a:outerShdw blurRad="38100" dist="38100" dir="2700000" algn="tl">
                  <a:srgbClr val="000000"/>
                </a:outerShdw>
              </a:effectLst>
              <a:ea typeface="楷体_GB2312" pitchFamily="49" charset="-122"/>
            </a:endParaRPr>
          </a:p>
          <a:p>
            <a:pPr eaLnBrk="1" hangingPunct="1">
              <a:lnSpc>
                <a:spcPct val="90000"/>
              </a:lnSpc>
              <a:defRPr/>
            </a:pPr>
            <a:r>
              <a:rPr lang="zh-CN" altLang="en-US" dirty="0">
                <a:effectLst>
                  <a:outerShdw blurRad="38100" dist="38100" dir="2700000" algn="tl">
                    <a:srgbClr val="000000"/>
                  </a:outerShdw>
                </a:effectLst>
                <a:ea typeface="楷体_GB2312" pitchFamily="49" charset="-122"/>
              </a:rPr>
              <a:t>训练科学实验基本操作技能</a:t>
            </a:r>
            <a:r>
              <a:rPr lang="en-US" altLang="zh-CN" dirty="0">
                <a:effectLst>
                  <a:outerShdw blurRad="38100" dist="38100" dir="2700000" algn="tl">
                    <a:srgbClr val="000000"/>
                  </a:outerShdw>
                </a:effectLst>
                <a:ea typeface="楷体_GB2312" pitchFamily="49" charset="-122"/>
              </a:rPr>
              <a:t>(</a:t>
            </a:r>
            <a:r>
              <a:rPr lang="zh-CN" altLang="en-US" dirty="0">
                <a:effectLst>
                  <a:outerShdw blurRad="38100" dist="38100" dir="2700000" algn="tl">
                    <a:srgbClr val="000000"/>
                  </a:outerShdw>
                </a:effectLst>
                <a:ea typeface="楷体_GB2312" pitchFamily="49" charset="-122"/>
              </a:rPr>
              <a:t>基本仪器的使用）</a:t>
            </a:r>
            <a:endParaRPr lang="en-US" altLang="zh-CN" dirty="0">
              <a:effectLst>
                <a:outerShdw blurRad="38100" dist="38100" dir="2700000" algn="tl">
                  <a:srgbClr val="000000"/>
                </a:outerShdw>
              </a:effectLst>
              <a:ea typeface="楷体_GB2312" pitchFamily="49" charset="-122"/>
            </a:endParaRPr>
          </a:p>
          <a:p>
            <a:pPr eaLnBrk="1" hangingPunct="1">
              <a:lnSpc>
                <a:spcPct val="90000"/>
              </a:lnSpc>
              <a:defRPr/>
            </a:pPr>
            <a:endParaRPr lang="en-US" altLang="zh-CN" dirty="0">
              <a:effectLst>
                <a:outerShdw blurRad="38100" dist="38100" dir="2700000" algn="tl">
                  <a:srgbClr val="000000"/>
                </a:outerShdw>
              </a:effectLst>
              <a:ea typeface="楷体_GB2312" pitchFamily="49" charset="-122"/>
            </a:endParaRPr>
          </a:p>
          <a:p>
            <a:pPr eaLnBrk="1" hangingPunct="1">
              <a:lnSpc>
                <a:spcPct val="90000"/>
              </a:lnSpc>
              <a:defRPr/>
            </a:pPr>
            <a:r>
              <a:rPr lang="zh-CN" altLang="en-US" dirty="0">
                <a:effectLst>
                  <a:outerShdw blurRad="38100" dist="38100" dir="2700000" algn="tl">
                    <a:srgbClr val="000000"/>
                  </a:outerShdw>
                </a:effectLst>
                <a:ea typeface="楷体_GB2312" pitchFamily="49" charset="-122"/>
              </a:rPr>
              <a:t>提高分析问题和解决问题能力</a:t>
            </a:r>
            <a:endParaRPr lang="en-US" altLang="zh-CN" dirty="0">
              <a:effectLst>
                <a:outerShdw blurRad="38100" dist="38100" dir="2700000" algn="tl">
                  <a:srgbClr val="000000"/>
                </a:outerShdw>
              </a:effectLst>
              <a:ea typeface="楷体_GB2312" pitchFamily="49" charset="-122"/>
            </a:endParaRPr>
          </a:p>
          <a:p>
            <a:pPr marL="0" indent="0" eaLnBrk="1" hangingPunct="1">
              <a:lnSpc>
                <a:spcPct val="90000"/>
              </a:lnSpc>
              <a:buNone/>
              <a:defRPr/>
            </a:pPr>
            <a:endParaRPr lang="en-US" altLang="zh-CN" dirty="0">
              <a:effectLst>
                <a:outerShdw blurRad="38100" dist="38100" dir="2700000" algn="tl">
                  <a:srgbClr val="000000"/>
                </a:outerShdw>
              </a:effectLst>
              <a:ea typeface="楷体_GB2312" pitchFamily="49" charset="-122"/>
            </a:endParaRPr>
          </a:p>
          <a:p>
            <a:pPr eaLnBrk="1" hangingPunct="1">
              <a:lnSpc>
                <a:spcPct val="90000"/>
              </a:lnSpc>
              <a:defRPr/>
            </a:pPr>
            <a:r>
              <a:rPr lang="zh-CN" altLang="en-US" dirty="0">
                <a:effectLst>
                  <a:outerShdw blurRad="38100" dist="38100" dir="2700000" algn="tl">
                    <a:srgbClr val="000000"/>
                  </a:outerShdw>
                </a:effectLst>
                <a:ea typeface="楷体_GB2312" pitchFamily="49" charset="-122"/>
              </a:rPr>
              <a:t>物理实验课和物理理论课具有同等重要的地位</a:t>
            </a:r>
            <a:endParaRPr lang="en-US" altLang="zh-CN" dirty="0"/>
          </a:p>
        </p:txBody>
      </p:sp>
    </p:spTree>
    <p:extLst>
      <p:ext uri="{BB962C8B-B14F-4D97-AF65-F5344CB8AC3E}">
        <p14:creationId xmlns:p14="http://schemas.microsoft.com/office/powerpoint/2010/main" val="247496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5" descr="youbiao"/>
          <p:cNvPicPr>
            <a:picLocks noChangeAspect="1" noChangeArrowheads="1"/>
          </p:cNvPicPr>
          <p:nvPr/>
        </p:nvPicPr>
        <p:blipFill rotWithShape="1">
          <a:blip r:embed="rId2">
            <a:extLst>
              <a:ext uri="{28A0092B-C50C-407E-A947-70E740481C1C}">
                <a14:useLocalDpi xmlns:a14="http://schemas.microsoft.com/office/drawing/2010/main" val="0"/>
              </a:ext>
            </a:extLst>
          </a:blip>
          <a:srcRect b="45671"/>
          <a:stretch/>
        </p:blipFill>
        <p:spPr bwMode="auto">
          <a:xfrm>
            <a:off x="4654719" y="1149728"/>
            <a:ext cx="6579338" cy="25302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408213" y="1294714"/>
            <a:ext cx="4132206"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1" lang="en-US" altLang="zh-CN" sz="3200" b="1" dirty="0">
                <a:effectLst>
                  <a:outerShdw blurRad="38100" dist="38100" dir="2700000" algn="tl">
                    <a:srgbClr val="000000"/>
                  </a:outerShdw>
                </a:effectLst>
                <a:latin typeface="楷体_GB2312" pitchFamily="49" charset="-122"/>
                <a:ea typeface="楷体_GB2312" pitchFamily="49" charset="-122"/>
              </a:rPr>
              <a:t>(2)</a:t>
            </a:r>
            <a:r>
              <a:rPr kumimoji="1" lang="zh-CN" altLang="en-US" sz="3200" b="1" dirty="0">
                <a:effectLst>
                  <a:outerShdw blurRad="38100" dist="38100" dir="2700000" algn="tl">
                    <a:srgbClr val="000000"/>
                  </a:outerShdw>
                </a:effectLst>
                <a:latin typeface="楷体_GB2312" pitchFamily="49" charset="-122"/>
                <a:ea typeface="楷体_GB2312" pitchFamily="49" charset="-122"/>
              </a:rPr>
              <a:t>游标类量具</a:t>
            </a:r>
            <a:r>
              <a:rPr kumimoji="1" lang="zh-CN" altLang="en-US" sz="3200" b="1" dirty="0">
                <a:latin typeface="Times New Roman" panose="02020603050405020304" pitchFamily="18" charset="0"/>
              </a:rPr>
              <a:t>（</a:t>
            </a:r>
            <a:r>
              <a:rPr kumimoji="1" lang="zh-CN" altLang="en-US" sz="3200" b="1" dirty="0">
                <a:solidFill>
                  <a:srgbClr val="00FF00"/>
                </a:solidFill>
                <a:latin typeface="Times New Roman" panose="02020603050405020304" pitchFamily="18" charset="0"/>
              </a:rPr>
              <a:t>游标卡尺、分光计度盘、大气压计等</a:t>
            </a:r>
            <a:r>
              <a:rPr kumimoji="1" lang="zh-CN" altLang="en-US" sz="3200" b="1" dirty="0">
                <a:latin typeface="Times New Roman" panose="02020603050405020304" pitchFamily="18" charset="0"/>
              </a:rPr>
              <a:t>）</a:t>
            </a:r>
            <a:r>
              <a:rPr kumimoji="1" lang="zh-CN" altLang="en-US" sz="3200" b="1" dirty="0">
                <a:solidFill>
                  <a:srgbClr val="FF0066"/>
                </a:solidFill>
                <a:latin typeface="楷体_GB2312" pitchFamily="49" charset="-122"/>
                <a:ea typeface="楷体_GB2312" pitchFamily="49" charset="-122"/>
              </a:rPr>
              <a:t> </a:t>
            </a:r>
            <a:endParaRPr kumimoji="1" lang="en-US" altLang="zh-CN" sz="3200" b="1" dirty="0">
              <a:effectLst>
                <a:outerShdw blurRad="38100" dist="38100" dir="2700000" algn="tl">
                  <a:srgbClr val="000000"/>
                </a:outerShdw>
              </a:effectLst>
              <a:latin typeface="楷体_GB2312" pitchFamily="49" charset="-122"/>
              <a:ea typeface="楷体_GB2312" pitchFamily="49" charset="-122"/>
            </a:endParaRPr>
          </a:p>
          <a:p>
            <a:pPr eaLnBrk="0" hangingPunct="0">
              <a:spcBef>
                <a:spcPct val="50000"/>
              </a:spcBef>
            </a:pPr>
            <a:r>
              <a:rPr kumimoji="1" lang="zh-CN" altLang="en-US" sz="3200" b="1" dirty="0">
                <a:effectLst>
                  <a:outerShdw blurRad="38100" dist="38100" dir="2700000" algn="tl">
                    <a:srgbClr val="000000"/>
                  </a:outerShdw>
                </a:effectLst>
                <a:latin typeface="楷体_GB2312" pitchFamily="49" charset="-122"/>
                <a:ea typeface="楷体_GB2312" pitchFamily="49" charset="-122"/>
              </a:rPr>
              <a:t>读到卡尺分度值。</a:t>
            </a:r>
            <a:endParaRPr kumimoji="1" lang="en-US" altLang="zh-CN" sz="3200" b="1" dirty="0">
              <a:effectLst>
                <a:outerShdw blurRad="38100" dist="38100" dir="2700000" algn="tl">
                  <a:srgbClr val="000000"/>
                </a:outerShdw>
              </a:effectLst>
              <a:latin typeface="楷体_GB2312" pitchFamily="49" charset="-122"/>
              <a:ea typeface="楷体_GB2312" pitchFamily="49" charset="-122"/>
            </a:endParaRPr>
          </a:p>
          <a:p>
            <a:pPr eaLnBrk="0" hangingPunct="0">
              <a:spcBef>
                <a:spcPct val="50000"/>
              </a:spcBef>
            </a:pPr>
            <a:r>
              <a:rPr kumimoji="1" lang="zh-CN" altLang="en-US" sz="3200" b="1" dirty="0">
                <a:effectLst>
                  <a:outerShdw blurRad="38100" dist="38100" dir="2700000" algn="tl">
                    <a:srgbClr val="000000"/>
                  </a:outerShdw>
                </a:effectLst>
                <a:latin typeface="楷体_GB2312" pitchFamily="49" charset="-122"/>
                <a:ea typeface="楷体_GB2312" pitchFamily="49" charset="-122"/>
              </a:rPr>
              <a:t>多不估读（</a:t>
            </a:r>
            <a:r>
              <a:rPr kumimoji="1" lang="en-US" altLang="zh-CN" sz="3200" b="1" dirty="0">
                <a:effectLst>
                  <a:outerShdw blurRad="38100" dist="38100" dir="2700000" algn="tl">
                    <a:srgbClr val="000000"/>
                  </a:outerShdw>
                </a:effectLst>
                <a:latin typeface="楷体_GB2312" pitchFamily="49" charset="-122"/>
                <a:ea typeface="楷体_GB2312" pitchFamily="49" charset="-122"/>
              </a:rPr>
              <a:t>50</a:t>
            </a:r>
            <a:r>
              <a:rPr kumimoji="1" lang="zh-CN" altLang="en-US" sz="3200" b="1" dirty="0">
                <a:effectLst>
                  <a:outerShdw blurRad="38100" dist="38100" dir="2700000" algn="tl">
                    <a:srgbClr val="000000"/>
                  </a:outerShdw>
                </a:effectLst>
                <a:latin typeface="楷体_GB2312" pitchFamily="49" charset="-122"/>
                <a:ea typeface="楷体_GB2312" pitchFamily="49" charset="-122"/>
              </a:rPr>
              <a:t>分度）</a:t>
            </a:r>
            <a:endParaRPr kumimoji="1" lang="en-US" altLang="zh-CN" sz="3200" b="1" dirty="0">
              <a:effectLst>
                <a:outerShdw blurRad="38100" dist="38100" dir="2700000" algn="tl">
                  <a:srgbClr val="000000"/>
                </a:outerShdw>
              </a:effectLst>
              <a:latin typeface="楷体_GB2312" pitchFamily="49" charset="-122"/>
              <a:ea typeface="楷体_GB2312" pitchFamily="49" charset="-122"/>
            </a:endParaRPr>
          </a:p>
          <a:p>
            <a:pPr eaLnBrk="0" hangingPunct="0">
              <a:spcBef>
                <a:spcPct val="50000"/>
              </a:spcBef>
            </a:pPr>
            <a:r>
              <a:rPr kumimoji="1" lang="zh-CN" altLang="en-US" sz="3200" b="1" dirty="0">
                <a:effectLst>
                  <a:outerShdw blurRad="38100" dist="38100" dir="2700000" algn="tl">
                    <a:srgbClr val="000000"/>
                  </a:outerShdw>
                </a:effectLst>
                <a:latin typeface="楷体_GB2312" pitchFamily="49" charset="-122"/>
                <a:ea typeface="楷体_GB2312" pitchFamily="49" charset="-122"/>
              </a:rPr>
              <a:t>特殊情况（</a:t>
            </a:r>
            <a:r>
              <a:rPr kumimoji="1" lang="en-US" altLang="zh-CN" sz="3200" b="1" dirty="0">
                <a:effectLst>
                  <a:outerShdw blurRad="38100" dist="38100" dir="2700000" algn="tl">
                    <a:srgbClr val="000000"/>
                  </a:outerShdw>
                </a:effectLst>
                <a:latin typeface="楷体_GB2312" pitchFamily="49" charset="-122"/>
                <a:ea typeface="楷体_GB2312" pitchFamily="49" charset="-122"/>
              </a:rPr>
              <a:t>10</a:t>
            </a:r>
            <a:r>
              <a:rPr kumimoji="1" lang="zh-CN" altLang="en-US" sz="3200" b="1" dirty="0">
                <a:effectLst>
                  <a:outerShdw blurRad="38100" dist="38100" dir="2700000" algn="tl">
                    <a:srgbClr val="000000"/>
                  </a:outerShdw>
                </a:effectLst>
                <a:latin typeface="楷体_GB2312" pitchFamily="49" charset="-122"/>
                <a:ea typeface="楷体_GB2312" pitchFamily="49" charset="-122"/>
              </a:rPr>
              <a:t>分度）估读到游标分度值的一半。</a:t>
            </a:r>
          </a:p>
        </p:txBody>
      </p:sp>
      <p:sp>
        <p:nvSpPr>
          <p:cNvPr id="6" name="Rectangle 2"/>
          <p:cNvSpPr txBox="1">
            <a:spLocks noChangeArrowheads="1"/>
          </p:cNvSpPr>
          <p:nvPr/>
        </p:nvSpPr>
        <p:spPr>
          <a:xfrm>
            <a:off x="2252663" y="193896"/>
            <a:ext cx="7772400" cy="6477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b="1" dirty="0"/>
              <a:t>4.2.2 </a:t>
            </a:r>
            <a:r>
              <a:rPr lang="zh-CN" altLang="en-US" sz="3200" b="1" dirty="0">
                <a:solidFill>
                  <a:schemeClr val="tx1"/>
                </a:solidFill>
              </a:rPr>
              <a:t>仪器读数、记录与有效数字</a:t>
            </a:r>
          </a:p>
        </p:txBody>
      </p:sp>
      <p:pic>
        <p:nvPicPr>
          <p:cNvPr id="7" name="Picture 5" descr="youbiao"/>
          <p:cNvPicPr>
            <a:picLocks noChangeAspect="1" noChangeArrowheads="1"/>
          </p:cNvPicPr>
          <p:nvPr/>
        </p:nvPicPr>
        <p:blipFill rotWithShape="1">
          <a:blip r:embed="rId2">
            <a:extLst>
              <a:ext uri="{28A0092B-C50C-407E-A947-70E740481C1C}">
                <a14:useLocalDpi xmlns:a14="http://schemas.microsoft.com/office/drawing/2010/main" val="0"/>
              </a:ext>
            </a:extLst>
          </a:blip>
          <a:srcRect t="55439" b="7747"/>
          <a:stretch/>
        </p:blipFill>
        <p:spPr bwMode="auto">
          <a:xfrm>
            <a:off x="4835694" y="3781884"/>
            <a:ext cx="6579338"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flipH="1">
            <a:off x="6713219" y="5598286"/>
            <a:ext cx="2645094" cy="707886"/>
          </a:xfrm>
          <a:prstGeom prst="rect">
            <a:avLst/>
          </a:prstGeom>
          <a:noFill/>
        </p:spPr>
        <p:txBody>
          <a:bodyPr wrap="square" rtlCol="0">
            <a:spAutoFit/>
          </a:bodyPr>
          <a:lstStyle/>
          <a:p>
            <a:r>
              <a:rPr lang="en-US" altLang="zh-CN" sz="4000" b="1" dirty="0">
                <a:solidFill>
                  <a:srgbClr val="FF0000"/>
                </a:solidFill>
              </a:rPr>
              <a:t>49.86mm</a:t>
            </a:r>
            <a:endParaRPr lang="zh-CN" altLang="en-US" sz="4000" b="1" dirty="0">
              <a:solidFill>
                <a:srgbClr val="FF0000"/>
              </a:solidFill>
            </a:endParaRPr>
          </a:p>
        </p:txBody>
      </p:sp>
      <p:cxnSp>
        <p:nvCxnSpPr>
          <p:cNvPr id="8" name="直接箭头连接符 7"/>
          <p:cNvCxnSpPr/>
          <p:nvPr/>
        </p:nvCxnSpPr>
        <p:spPr>
          <a:xfrm flipH="1" flipV="1">
            <a:off x="9877425" y="4762500"/>
            <a:ext cx="552450" cy="7243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5074369" y="4762499"/>
            <a:ext cx="552450" cy="7243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25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2000"/>
                                        <p:tgtEl>
                                          <p:spTgt spid="2"/>
                                        </p:tgtEl>
                                      </p:cBhvr>
                                    </p:animEffect>
                                    <p:anim calcmode="lin" valueType="num">
                                      <p:cBhvr>
                                        <p:cTn id="44" dur="2000" fill="hold"/>
                                        <p:tgtEl>
                                          <p:spTgt spid="2"/>
                                        </p:tgtEl>
                                        <p:attrNameLst>
                                          <p:attrName>ppt_w</p:attrName>
                                        </p:attrNameLst>
                                      </p:cBhvr>
                                      <p:tavLst>
                                        <p:tav tm="0" fmla="#ppt_w*sin(2.5*pi*$)">
                                          <p:val>
                                            <p:fltVal val="0"/>
                                          </p:val>
                                        </p:tav>
                                        <p:tav tm="100000">
                                          <p:val>
                                            <p:fltVal val="1"/>
                                          </p:val>
                                        </p:tav>
                                      </p:tavLst>
                                    </p:anim>
                                    <p:anim calcmode="lin" valueType="num">
                                      <p:cBhvr>
                                        <p:cTn id="45"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5" descr="电阻箱"/>
          <p:cNvPicPr>
            <a:picLocks noChangeAspect="1" noChangeArrowheads="1"/>
          </p:cNvPicPr>
          <p:nvPr/>
        </p:nvPicPr>
        <p:blipFill rotWithShape="1">
          <a:blip r:embed="rId2">
            <a:extLst>
              <a:ext uri="{28A0092B-C50C-407E-A947-70E740481C1C}">
                <a14:useLocalDpi xmlns:a14="http://schemas.microsoft.com/office/drawing/2010/main" val="0"/>
              </a:ext>
            </a:extLst>
          </a:blip>
          <a:srcRect b="12532"/>
          <a:stretch/>
        </p:blipFill>
        <p:spPr bwMode="auto">
          <a:xfrm>
            <a:off x="6564085" y="1513396"/>
            <a:ext cx="5324475" cy="40587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数字电压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962" y="2605389"/>
            <a:ext cx="2760663" cy="13589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p:cNvSpPr>
            <a:spLocks noChangeArrowheads="1"/>
          </p:cNvSpPr>
          <p:nvPr/>
        </p:nvSpPr>
        <p:spPr bwMode="auto">
          <a:xfrm>
            <a:off x="379582" y="1671667"/>
            <a:ext cx="3188380" cy="299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Bef>
                <a:spcPct val="50000"/>
              </a:spcBef>
            </a:pPr>
            <a:r>
              <a:rPr kumimoji="1" lang="en-US" altLang="zh-CN" sz="3200" b="1" dirty="0">
                <a:latin typeface="楷体_GB2312" pitchFamily="49" charset="-122"/>
                <a:ea typeface="楷体_GB2312" pitchFamily="49" charset="-122"/>
              </a:rPr>
              <a:t>(3)</a:t>
            </a:r>
            <a:r>
              <a:rPr kumimoji="1" lang="zh-CN" altLang="en-US" sz="3200" b="1" dirty="0">
                <a:latin typeface="楷体_GB2312" pitchFamily="49" charset="-122"/>
                <a:ea typeface="楷体_GB2312" pitchFamily="49" charset="-122"/>
              </a:rPr>
              <a:t>数字式仪表及步进读数仪器（电阻箱、电桥、电位差计、数字电压表等）</a:t>
            </a:r>
            <a:endParaRPr kumimoji="1" lang="en-US" altLang="zh-CN" sz="3200" b="1" dirty="0">
              <a:latin typeface="楷体_GB2312" pitchFamily="49" charset="-122"/>
              <a:ea typeface="楷体_GB2312" pitchFamily="49" charset="-122"/>
            </a:endParaRPr>
          </a:p>
          <a:p>
            <a:pPr>
              <a:lnSpc>
                <a:spcPct val="90000"/>
              </a:lnSpc>
              <a:spcBef>
                <a:spcPct val="50000"/>
              </a:spcBef>
            </a:pPr>
            <a:r>
              <a:rPr kumimoji="1" lang="zh-CN" altLang="en-US" sz="3200" b="1" u="sng" dirty="0">
                <a:solidFill>
                  <a:srgbClr val="FF0000"/>
                </a:solidFill>
                <a:latin typeface="楷体_GB2312" pitchFamily="49" charset="-122"/>
                <a:ea typeface="楷体_GB2312" pitchFamily="49" charset="-122"/>
              </a:rPr>
              <a:t>  不需估读。   </a:t>
            </a:r>
          </a:p>
        </p:txBody>
      </p:sp>
      <p:sp>
        <p:nvSpPr>
          <p:cNvPr id="11" name="Rectangle 2"/>
          <p:cNvSpPr txBox="1">
            <a:spLocks noChangeArrowheads="1"/>
          </p:cNvSpPr>
          <p:nvPr/>
        </p:nvSpPr>
        <p:spPr>
          <a:xfrm>
            <a:off x="1738313" y="708246"/>
            <a:ext cx="7772400" cy="6477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b="1"/>
              <a:t>4.2.2 </a:t>
            </a:r>
            <a:r>
              <a:rPr lang="zh-CN" altLang="en-US" sz="3200" b="1">
                <a:solidFill>
                  <a:schemeClr val="tx1"/>
                </a:solidFill>
              </a:rPr>
              <a:t>仪器读数、记录与有效数字</a:t>
            </a:r>
            <a:endParaRPr lang="zh-CN" altLang="en-US" sz="3200" b="1" dirty="0">
              <a:solidFill>
                <a:schemeClr val="tx1"/>
              </a:solidFill>
            </a:endParaRPr>
          </a:p>
        </p:txBody>
      </p:sp>
      <p:sp>
        <p:nvSpPr>
          <p:cNvPr id="2" name="文本框 1"/>
          <p:cNvSpPr txBox="1"/>
          <p:nvPr/>
        </p:nvSpPr>
        <p:spPr>
          <a:xfrm>
            <a:off x="8124898" y="5729575"/>
            <a:ext cx="2202847" cy="707886"/>
          </a:xfrm>
          <a:prstGeom prst="rect">
            <a:avLst/>
          </a:prstGeom>
          <a:noFill/>
        </p:spPr>
        <p:txBody>
          <a:bodyPr wrap="none" rtlCol="0">
            <a:spAutoFit/>
          </a:bodyPr>
          <a:lstStyle/>
          <a:p>
            <a:r>
              <a:rPr lang="en-US" altLang="zh-CN" sz="4000" b="1" dirty="0">
                <a:solidFill>
                  <a:srgbClr val="FF0000"/>
                </a:solidFill>
              </a:rPr>
              <a:t>1032.0</a:t>
            </a:r>
            <a:r>
              <a:rPr lang="el-GR" altLang="zh-CN" sz="4000" b="1" dirty="0">
                <a:solidFill>
                  <a:srgbClr val="FF0000"/>
                </a:solidFill>
              </a:rPr>
              <a:t>Ω</a:t>
            </a:r>
            <a:endParaRPr lang="zh-CN" altLang="en-US" sz="4000" b="1" dirty="0">
              <a:solidFill>
                <a:srgbClr val="FF0000"/>
              </a:solidFill>
            </a:endParaRPr>
          </a:p>
        </p:txBody>
      </p:sp>
    </p:spTree>
    <p:extLst>
      <p:ext uri="{BB962C8B-B14F-4D97-AF65-F5344CB8AC3E}">
        <p14:creationId xmlns:p14="http://schemas.microsoft.com/office/powerpoint/2010/main" val="243727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a:xfrm>
            <a:off x="-312910" y="1175506"/>
            <a:ext cx="3788683" cy="5410712"/>
          </a:xfrm>
          <a:prstGeom prst="rect">
            <a:avLst/>
          </a:prstGeom>
        </p:spPr>
        <p:txBody>
          <a:bodyPr wrap="square">
            <a:spAutoFit/>
          </a:bodyPr>
          <a:lstStyle/>
          <a:p>
            <a:pPr lvl="1">
              <a:spcBef>
                <a:spcPct val="20000"/>
              </a:spcBef>
              <a:buClr>
                <a:srgbClr val="FF0000"/>
              </a:buClr>
              <a:buSzPct val="130000"/>
              <a:buFont typeface="Monotype Sorts" pitchFamily="2" charset="2"/>
              <a:buNone/>
            </a:pPr>
            <a:r>
              <a:rPr kumimoji="1" lang="en-US" altLang="zh-CN" sz="3200" b="1" dirty="0">
                <a:latin typeface="楷体_GB2312" pitchFamily="49" charset="-122"/>
                <a:ea typeface="楷体_GB2312" pitchFamily="49" charset="-122"/>
              </a:rPr>
              <a:t>(4)</a:t>
            </a:r>
            <a:r>
              <a:rPr kumimoji="1" lang="zh-CN" altLang="en-US" sz="3200" b="1" dirty="0">
                <a:latin typeface="楷体_GB2312" pitchFamily="49" charset="-122"/>
                <a:ea typeface="楷体_GB2312" pitchFamily="49" charset="-122"/>
              </a:rPr>
              <a:t>指针式仪表及其它器具。</a:t>
            </a:r>
            <a:endParaRPr kumimoji="1" lang="en-US" altLang="zh-CN" sz="3200" b="1" dirty="0">
              <a:latin typeface="楷体_GB2312" pitchFamily="49" charset="-122"/>
              <a:ea typeface="楷体_GB2312" pitchFamily="49" charset="-122"/>
            </a:endParaRPr>
          </a:p>
          <a:p>
            <a:pPr lvl="1">
              <a:spcBef>
                <a:spcPct val="20000"/>
              </a:spcBef>
              <a:buClr>
                <a:srgbClr val="FF0000"/>
              </a:buClr>
              <a:buSzPct val="130000"/>
              <a:buFont typeface="Monotype Sorts" pitchFamily="2" charset="2"/>
              <a:buNone/>
            </a:pPr>
            <a:endParaRPr kumimoji="1" lang="en-US" altLang="zh-CN" sz="3200" b="1" dirty="0">
              <a:latin typeface="楷体_GB2312" pitchFamily="49" charset="-122"/>
              <a:ea typeface="楷体_GB2312" pitchFamily="49" charset="-122"/>
            </a:endParaRPr>
          </a:p>
          <a:p>
            <a:pPr lvl="1">
              <a:spcBef>
                <a:spcPct val="20000"/>
              </a:spcBef>
              <a:buClr>
                <a:srgbClr val="FF0000"/>
              </a:buClr>
              <a:buSzPct val="130000"/>
              <a:buFont typeface="Monotype Sorts" pitchFamily="2" charset="2"/>
              <a:buNone/>
            </a:pPr>
            <a:r>
              <a:rPr kumimoji="1" lang="zh-CN" altLang="en-US" sz="3200" b="1" dirty="0">
                <a:latin typeface="楷体_GB2312" pitchFamily="49" charset="-122"/>
                <a:ea typeface="楷体_GB2312" pitchFamily="49" charset="-122"/>
              </a:rPr>
              <a:t>读数时估读到仪器最小分度的</a:t>
            </a:r>
            <a:r>
              <a:rPr kumimoji="1" lang="en-US" altLang="zh-CN" sz="3200" b="1" dirty="0">
                <a:latin typeface="楷体_GB2312" pitchFamily="49" charset="-122"/>
                <a:ea typeface="楷体_GB2312" pitchFamily="49" charset="-122"/>
              </a:rPr>
              <a:t>1/2</a:t>
            </a:r>
            <a:r>
              <a:rPr kumimoji="1" lang="zh-CN" altLang="en-US" sz="3200" b="1" dirty="0">
                <a:latin typeface="楷体_GB2312" pitchFamily="49" charset="-122"/>
                <a:ea typeface="楷体_GB2312" pitchFamily="49" charset="-122"/>
              </a:rPr>
              <a:t>～</a:t>
            </a:r>
            <a:r>
              <a:rPr kumimoji="1" lang="en-US" altLang="zh-CN" sz="3200" b="1" dirty="0">
                <a:solidFill>
                  <a:srgbClr val="FF0000"/>
                </a:solidFill>
                <a:latin typeface="楷体_GB2312" pitchFamily="49" charset="-122"/>
                <a:ea typeface="楷体_GB2312" pitchFamily="49" charset="-122"/>
              </a:rPr>
              <a:t>1/10(</a:t>
            </a:r>
            <a:r>
              <a:rPr kumimoji="1" lang="zh-CN" altLang="en-US" sz="3200" b="1" dirty="0">
                <a:solidFill>
                  <a:srgbClr val="FF0000"/>
                </a:solidFill>
                <a:latin typeface="楷体_GB2312" pitchFamily="49" charset="-122"/>
                <a:ea typeface="楷体_GB2312" pitchFamily="49" charset="-122"/>
              </a:rPr>
              <a:t>常规</a:t>
            </a:r>
            <a:r>
              <a:rPr kumimoji="1" lang="en-US" altLang="zh-CN" sz="3200" b="1" dirty="0">
                <a:solidFill>
                  <a:srgbClr val="FF0000"/>
                </a:solidFill>
                <a:latin typeface="楷体_GB2312" pitchFamily="49" charset="-122"/>
                <a:ea typeface="楷体_GB2312" pitchFamily="49" charset="-122"/>
              </a:rPr>
              <a:t>)</a:t>
            </a:r>
          </a:p>
          <a:p>
            <a:pPr lvl="1">
              <a:spcBef>
                <a:spcPct val="20000"/>
              </a:spcBef>
              <a:buClr>
                <a:srgbClr val="FF0000"/>
              </a:buClr>
              <a:buSzPct val="130000"/>
              <a:buFont typeface="Monotype Sorts" pitchFamily="2" charset="2"/>
              <a:buNone/>
            </a:pPr>
            <a:endParaRPr kumimoji="1" lang="en-US" altLang="zh-CN" sz="3200" b="1" dirty="0">
              <a:latin typeface="楷体_GB2312" pitchFamily="49" charset="-122"/>
              <a:ea typeface="楷体_GB2312" pitchFamily="49" charset="-122"/>
            </a:endParaRPr>
          </a:p>
          <a:p>
            <a:pPr lvl="1">
              <a:spcBef>
                <a:spcPct val="20000"/>
              </a:spcBef>
              <a:buClr>
                <a:srgbClr val="FF0000"/>
              </a:buClr>
              <a:buSzPct val="130000"/>
              <a:buFont typeface="Monotype Sorts" pitchFamily="2" charset="2"/>
              <a:buNone/>
            </a:pPr>
            <a:r>
              <a:rPr kumimoji="1" lang="zh-CN" altLang="en-US" sz="3200" b="1" dirty="0">
                <a:latin typeface="楷体_GB2312" pitchFamily="49" charset="-122"/>
                <a:ea typeface="楷体_GB2312" pitchFamily="49" charset="-122"/>
              </a:rPr>
              <a:t>或使估读间隔不大于仪器基本误差限的</a:t>
            </a:r>
            <a:r>
              <a:rPr kumimoji="1" lang="en-US" altLang="zh-CN" sz="3200" b="1" dirty="0">
                <a:latin typeface="楷体_GB2312" pitchFamily="49" charset="-122"/>
                <a:ea typeface="楷体_GB2312" pitchFamily="49" charset="-122"/>
              </a:rPr>
              <a:t>1/5</a:t>
            </a:r>
            <a:r>
              <a:rPr kumimoji="1" lang="zh-CN" altLang="en-US" sz="3200" b="1" dirty="0">
                <a:latin typeface="楷体_GB2312" pitchFamily="49" charset="-122"/>
                <a:ea typeface="楷体_GB2312" pitchFamily="49" charset="-122"/>
              </a:rPr>
              <a:t>～</a:t>
            </a:r>
            <a:r>
              <a:rPr kumimoji="1" lang="en-US" altLang="zh-CN" sz="3200" b="1" dirty="0">
                <a:latin typeface="楷体_GB2312" pitchFamily="49" charset="-122"/>
                <a:ea typeface="楷体_GB2312" pitchFamily="49" charset="-122"/>
              </a:rPr>
              <a:t>1/3</a:t>
            </a:r>
            <a:endParaRPr kumimoji="1" lang="zh-CN" altLang="en-US" sz="3200" b="1" dirty="0">
              <a:latin typeface="楷体_GB2312" pitchFamily="49" charset="-122"/>
              <a:ea typeface="楷体_GB2312" pitchFamily="49" charset="-122"/>
            </a:endParaRPr>
          </a:p>
        </p:txBody>
      </p:sp>
      <p:pic>
        <p:nvPicPr>
          <p:cNvPr id="4" name="Picture 4" descr="千分尺"/>
          <p:cNvPicPr>
            <a:picLocks noChangeAspect="1" noChangeArrowheads="1"/>
          </p:cNvPicPr>
          <p:nvPr/>
        </p:nvPicPr>
        <p:blipFill rotWithShape="1">
          <a:blip r:embed="rId2">
            <a:extLst>
              <a:ext uri="{28A0092B-C50C-407E-A947-70E740481C1C}">
                <a14:useLocalDpi xmlns:a14="http://schemas.microsoft.com/office/drawing/2010/main" val="0"/>
              </a:ext>
            </a:extLst>
          </a:blip>
          <a:srcRect b="32660"/>
          <a:stretch/>
        </p:blipFill>
        <p:spPr bwMode="auto">
          <a:xfrm>
            <a:off x="3223988" y="2003646"/>
            <a:ext cx="3841810" cy="23969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2"/>
          <p:cNvPicPr>
            <a:picLocks noChangeAspect="1" noChangeArrowheads="1"/>
          </p:cNvPicPr>
          <p:nvPr/>
        </p:nvPicPr>
        <p:blipFill rotWithShape="1">
          <a:blip r:embed="rId3">
            <a:extLst>
              <a:ext uri="{28A0092B-C50C-407E-A947-70E740481C1C}">
                <a14:useLocalDpi xmlns:a14="http://schemas.microsoft.com/office/drawing/2010/main" val="0"/>
              </a:ext>
            </a:extLst>
          </a:blip>
          <a:srcRect b="9525"/>
          <a:stretch/>
        </p:blipFill>
        <p:spPr bwMode="auto">
          <a:xfrm>
            <a:off x="6720631" y="2003647"/>
            <a:ext cx="5311782" cy="369230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5"/>
          <p:cNvSpPr>
            <a:spLocks noChangeArrowheads="1"/>
          </p:cNvSpPr>
          <p:nvPr/>
        </p:nvSpPr>
        <p:spPr bwMode="auto">
          <a:xfrm>
            <a:off x="9070748" y="0"/>
            <a:ext cx="2813050" cy="2520950"/>
          </a:xfrm>
          <a:prstGeom prst="wedgeEllipseCallout">
            <a:avLst>
              <a:gd name="adj1" fmla="val -22371"/>
              <a:gd name="adj2" fmla="val 89097"/>
            </a:avLst>
          </a:prstGeom>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lIns="0" rIns="0" anchor="ctr"/>
          <a:lstStyle>
            <a:lvl1pPr>
              <a:defRPr>
                <a:solidFill>
                  <a:schemeClr val="tx1"/>
                </a:solidFill>
                <a:latin typeface="Arial" panose="020B0604020202020204" pitchFamily="34" charset="0"/>
                <a:ea typeface="宋体" panose="02010600030101010101" pitchFamily="2" charset="-122"/>
              </a:defRPr>
            </a:lvl1pPr>
            <a:lvl2pPr marL="19050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Clr>
                <a:srgbClr val="FF0000"/>
              </a:buClr>
              <a:buSzPct val="130000"/>
              <a:buFont typeface="Monotype Sorts" pitchFamily="2" charset="2"/>
              <a:buNone/>
            </a:pPr>
            <a:r>
              <a:rPr kumimoji="1" lang="zh-CN" altLang="en-US" sz="2800" b="1" dirty="0">
                <a:solidFill>
                  <a:srgbClr val="FF0000"/>
                </a:solidFill>
                <a:latin typeface="Times New Roman" panose="02020603050405020304" pitchFamily="18" charset="0"/>
              </a:rPr>
              <a:t>注意</a:t>
            </a:r>
            <a:r>
              <a:rPr kumimoji="1" lang="zh-CN" altLang="en-US" sz="2800" b="1" dirty="0">
                <a:solidFill>
                  <a:srgbClr val="0000FF"/>
                </a:solidFill>
                <a:latin typeface="Times New Roman" panose="02020603050405020304" pitchFamily="18" charset="0"/>
              </a:rPr>
              <a:t>指针指在整刻度线上时读数的有效位数。</a:t>
            </a:r>
            <a:endParaRPr kumimoji="1" lang="zh-CN" altLang="en-US" sz="2400" b="1" dirty="0">
              <a:solidFill>
                <a:srgbClr val="0000FF"/>
              </a:solidFill>
              <a:latin typeface="Times New Roman" panose="02020603050405020304" pitchFamily="18" charset="0"/>
            </a:endParaRPr>
          </a:p>
        </p:txBody>
      </p:sp>
      <p:sp>
        <p:nvSpPr>
          <p:cNvPr id="8" name="Rectangle 2"/>
          <p:cNvSpPr txBox="1">
            <a:spLocks noChangeArrowheads="1"/>
          </p:cNvSpPr>
          <p:nvPr/>
        </p:nvSpPr>
        <p:spPr>
          <a:xfrm>
            <a:off x="1757363" y="270096"/>
            <a:ext cx="7772400" cy="6477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b="1" dirty="0"/>
              <a:t>4.2.2 </a:t>
            </a:r>
            <a:r>
              <a:rPr lang="zh-CN" altLang="en-US" sz="3200" b="1" dirty="0">
                <a:solidFill>
                  <a:schemeClr val="tx1"/>
                </a:solidFill>
              </a:rPr>
              <a:t>仪器读数、记录与有效数字</a:t>
            </a:r>
          </a:p>
        </p:txBody>
      </p:sp>
      <p:sp>
        <p:nvSpPr>
          <p:cNvPr id="9" name="文本框 8"/>
          <p:cNvSpPr txBox="1"/>
          <p:nvPr/>
        </p:nvSpPr>
        <p:spPr>
          <a:xfrm flipH="1">
            <a:off x="3719639" y="4888656"/>
            <a:ext cx="2645094" cy="707886"/>
          </a:xfrm>
          <a:prstGeom prst="rect">
            <a:avLst/>
          </a:prstGeom>
          <a:noFill/>
        </p:spPr>
        <p:txBody>
          <a:bodyPr wrap="square" rtlCol="0">
            <a:spAutoFit/>
          </a:bodyPr>
          <a:lstStyle/>
          <a:p>
            <a:r>
              <a:rPr lang="en-US" altLang="zh-CN" sz="4000" b="1" dirty="0">
                <a:solidFill>
                  <a:srgbClr val="FF0000"/>
                </a:solidFill>
              </a:rPr>
              <a:t>5.737mm</a:t>
            </a:r>
            <a:endParaRPr lang="zh-CN" altLang="en-US" sz="4000" b="1" dirty="0">
              <a:solidFill>
                <a:srgbClr val="FF0000"/>
              </a:solidFill>
            </a:endParaRPr>
          </a:p>
        </p:txBody>
      </p:sp>
      <p:cxnSp>
        <p:nvCxnSpPr>
          <p:cNvPr id="6" name="直接箭头连接符 5"/>
          <p:cNvCxnSpPr/>
          <p:nvPr/>
        </p:nvCxnSpPr>
        <p:spPr>
          <a:xfrm flipH="1">
            <a:off x="3382791" y="3202098"/>
            <a:ext cx="989184" cy="890904"/>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3491598" y="2116248"/>
            <a:ext cx="908953" cy="851507"/>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448177" y="3067050"/>
            <a:ext cx="1639479" cy="53107"/>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flipH="1">
            <a:off x="8207216" y="6084649"/>
            <a:ext cx="2645094" cy="707886"/>
          </a:xfrm>
          <a:prstGeom prst="rect">
            <a:avLst/>
          </a:prstGeom>
          <a:noFill/>
        </p:spPr>
        <p:txBody>
          <a:bodyPr wrap="square" rtlCol="0">
            <a:spAutoFit/>
          </a:bodyPr>
          <a:lstStyle/>
          <a:p>
            <a:r>
              <a:rPr lang="en-US" altLang="zh-CN" sz="4000" b="1" dirty="0">
                <a:solidFill>
                  <a:srgbClr val="FF0000"/>
                </a:solidFill>
              </a:rPr>
              <a:t>2.260V</a:t>
            </a:r>
            <a:endParaRPr lang="zh-CN" altLang="en-US" sz="4000" b="1" dirty="0">
              <a:solidFill>
                <a:srgbClr val="FF0000"/>
              </a:solidFill>
            </a:endParaRPr>
          </a:p>
        </p:txBody>
      </p:sp>
    </p:spTree>
    <p:extLst>
      <p:ext uri="{BB962C8B-B14F-4D97-AF65-F5344CB8AC3E}">
        <p14:creationId xmlns:p14="http://schemas.microsoft.com/office/powerpoint/2010/main" val="271417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000"/>
                                        <p:tgtEl>
                                          <p:spTgt spid="9"/>
                                        </p:tgtEl>
                                      </p:cBhvr>
                                    </p:animEffect>
                                    <p:anim calcmode="lin" valueType="num">
                                      <p:cBhvr>
                                        <p:cTn id="36" dur="2000" fill="hold"/>
                                        <p:tgtEl>
                                          <p:spTgt spid="9"/>
                                        </p:tgtEl>
                                        <p:attrNameLst>
                                          <p:attrName>ppt_w</p:attrName>
                                        </p:attrNameLst>
                                      </p:cBhvr>
                                      <p:tavLst>
                                        <p:tav tm="0" fmla="#ppt_w*sin(2.5*pi*$)">
                                          <p:val>
                                            <p:fltVal val="0"/>
                                          </p:val>
                                        </p:tav>
                                        <p:tav tm="100000">
                                          <p:val>
                                            <p:fltVal val="1"/>
                                          </p:val>
                                        </p:tav>
                                      </p:tavLst>
                                    </p:anim>
                                    <p:anim calcmode="lin" valueType="num">
                                      <p:cBhvr>
                                        <p:cTn id="3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000"/>
                                        <p:tgtEl>
                                          <p:spTgt spid="17"/>
                                        </p:tgtEl>
                                      </p:cBhvr>
                                    </p:animEffect>
                                    <p:anim calcmode="lin" valueType="num">
                                      <p:cBhvr>
                                        <p:cTn id="51" dur="2000" fill="hold"/>
                                        <p:tgtEl>
                                          <p:spTgt spid="17"/>
                                        </p:tgtEl>
                                        <p:attrNameLst>
                                          <p:attrName>ppt_w</p:attrName>
                                        </p:attrNameLst>
                                      </p:cBhvr>
                                      <p:tavLst>
                                        <p:tav tm="0" fmla="#ppt_w*sin(2.5*pi*$)">
                                          <p:val>
                                            <p:fltVal val="0"/>
                                          </p:val>
                                        </p:tav>
                                        <p:tav tm="100000">
                                          <p:val>
                                            <p:fltVal val="1"/>
                                          </p:val>
                                        </p:tav>
                                      </p:tavLst>
                                    </p:anim>
                                    <p:anim calcmode="lin" valueType="num">
                                      <p:cBhvr>
                                        <p:cTn id="52"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a:xfrm>
            <a:off x="1738313" y="708246"/>
            <a:ext cx="7772400" cy="6477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3200" b="1"/>
              <a:t>4.2.2 </a:t>
            </a:r>
            <a:r>
              <a:rPr lang="zh-CN" altLang="en-US" sz="3200" b="1">
                <a:solidFill>
                  <a:schemeClr val="tx1"/>
                </a:solidFill>
              </a:rPr>
              <a:t>仪器读数、记录与有效数字</a:t>
            </a:r>
            <a:endParaRPr lang="zh-CN" altLang="en-US" sz="3200" b="1" dirty="0">
              <a:solidFill>
                <a:schemeClr val="tx1"/>
              </a:solidFill>
            </a:endParaRPr>
          </a:p>
        </p:txBody>
      </p:sp>
      <p:sp>
        <p:nvSpPr>
          <p:cNvPr id="9" name="Rectangle 4"/>
          <p:cNvSpPr>
            <a:spLocks noChangeArrowheads="1"/>
          </p:cNvSpPr>
          <p:nvPr/>
        </p:nvSpPr>
        <p:spPr bwMode="auto">
          <a:xfrm>
            <a:off x="1074056" y="1355946"/>
            <a:ext cx="1094377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Bef>
                <a:spcPct val="50000"/>
              </a:spcBef>
            </a:pPr>
            <a:r>
              <a:rPr kumimoji="1" lang="en-US" altLang="zh-CN" sz="3200" b="1" dirty="0">
                <a:latin typeface="楷体_GB2312" pitchFamily="49" charset="-122"/>
                <a:ea typeface="楷体_GB2312" pitchFamily="49" charset="-122"/>
              </a:rPr>
              <a:t>2</a:t>
            </a:r>
            <a:r>
              <a:rPr kumimoji="1" lang="zh-CN" altLang="en-US" sz="3200" b="1" dirty="0">
                <a:latin typeface="楷体_GB2312" pitchFamily="49" charset="-122"/>
                <a:ea typeface="楷体_GB2312" pitchFamily="49" charset="-122"/>
              </a:rPr>
              <a:t>、</a:t>
            </a:r>
            <a:r>
              <a:rPr kumimoji="1" lang="en-US" altLang="zh-CN" sz="3200" b="1" dirty="0">
                <a:latin typeface="楷体_GB2312" pitchFamily="49" charset="-122"/>
                <a:ea typeface="楷体_GB2312" pitchFamily="49" charset="-122"/>
              </a:rPr>
              <a:t>0</a:t>
            </a:r>
            <a:r>
              <a:rPr kumimoji="1" lang="zh-CN" altLang="en-US" sz="3200" b="1" dirty="0">
                <a:latin typeface="楷体_GB2312" pitchFamily="49" charset="-122"/>
                <a:ea typeface="楷体_GB2312" pitchFamily="49" charset="-122"/>
              </a:rPr>
              <a:t>在数字之间或末尾时，均属有效数字，代表小数的</a:t>
            </a:r>
            <a:r>
              <a:rPr kumimoji="1" lang="en-US" altLang="zh-CN" sz="3200" b="1" dirty="0">
                <a:latin typeface="楷体_GB2312" pitchFamily="49" charset="-122"/>
                <a:ea typeface="楷体_GB2312" pitchFamily="49" charset="-122"/>
              </a:rPr>
              <a:t>0</a:t>
            </a:r>
            <a:r>
              <a:rPr kumimoji="1" lang="zh-CN" altLang="en-US" sz="3200" b="1" dirty="0">
                <a:latin typeface="楷体_GB2312" pitchFamily="49" charset="-122"/>
                <a:ea typeface="楷体_GB2312" pitchFamily="49" charset="-122"/>
              </a:rPr>
              <a:t>不是有效数字。当仪器显示的最后一位或估读位是</a:t>
            </a:r>
            <a:r>
              <a:rPr kumimoji="1" lang="en-US" altLang="zh-CN" sz="3200" b="1" dirty="0">
                <a:latin typeface="楷体_GB2312" pitchFamily="49" charset="-122"/>
                <a:ea typeface="楷体_GB2312" pitchFamily="49" charset="-122"/>
              </a:rPr>
              <a:t>0</a:t>
            </a:r>
            <a:r>
              <a:rPr kumimoji="1" lang="zh-CN" altLang="en-US" sz="3200" b="1" dirty="0">
                <a:latin typeface="楷体_GB2312" pitchFamily="49" charset="-122"/>
                <a:ea typeface="楷体_GB2312" pitchFamily="49" charset="-122"/>
              </a:rPr>
              <a:t>时，则</a:t>
            </a:r>
            <a:r>
              <a:rPr kumimoji="1" lang="en-US" altLang="zh-CN" sz="3200" b="1" dirty="0">
                <a:latin typeface="楷体_GB2312" pitchFamily="49" charset="-122"/>
                <a:ea typeface="楷体_GB2312" pitchFamily="49" charset="-122"/>
              </a:rPr>
              <a:t>0</a:t>
            </a:r>
            <a:r>
              <a:rPr kumimoji="1" lang="zh-CN" altLang="en-US" sz="3200" b="1" dirty="0">
                <a:latin typeface="楷体_GB2312" pitchFamily="49" charset="-122"/>
                <a:ea typeface="楷体_GB2312" pitchFamily="49" charset="-122"/>
              </a:rPr>
              <a:t>必须记录。</a:t>
            </a:r>
            <a:endParaRPr kumimoji="1" lang="en-US" altLang="zh-CN" sz="3200" b="1" dirty="0">
              <a:latin typeface="楷体_GB2312" pitchFamily="49" charset="-122"/>
              <a:ea typeface="楷体_GB2312" pitchFamily="49" charset="-122"/>
            </a:endParaRPr>
          </a:p>
          <a:p>
            <a:pPr>
              <a:lnSpc>
                <a:spcPct val="90000"/>
              </a:lnSpc>
              <a:spcBef>
                <a:spcPct val="50000"/>
              </a:spcBef>
            </a:pPr>
            <a:r>
              <a:rPr kumimoji="1" lang="zh-CN" altLang="en-US" sz="3200" b="1" dirty="0">
                <a:latin typeface="楷体_GB2312" pitchFamily="49" charset="-122"/>
                <a:ea typeface="楷体_GB2312" pitchFamily="49" charset="-122"/>
              </a:rPr>
              <a:t>例如：</a:t>
            </a:r>
            <a:r>
              <a:rPr kumimoji="1" lang="en-US" altLang="zh-CN" sz="3200" b="1" dirty="0">
                <a:latin typeface="楷体_GB2312" pitchFamily="49" charset="-122"/>
                <a:ea typeface="楷体_GB2312" pitchFamily="49" charset="-122"/>
              </a:rPr>
              <a:t>9.80</a:t>
            </a:r>
            <a:r>
              <a:rPr kumimoji="1" lang="zh-CN" altLang="en-US" sz="3200" b="1" dirty="0">
                <a:latin typeface="楷体_GB2312" pitchFamily="49" charset="-122"/>
                <a:ea typeface="楷体_GB2312" pitchFamily="49" charset="-122"/>
              </a:rPr>
              <a:t>、</a:t>
            </a:r>
            <a:r>
              <a:rPr kumimoji="1" lang="en-US" altLang="zh-CN" sz="3200" b="1" dirty="0">
                <a:latin typeface="楷体_GB2312" pitchFamily="49" charset="-122"/>
                <a:ea typeface="楷体_GB2312" pitchFamily="49" charset="-122"/>
              </a:rPr>
              <a:t>9.00</a:t>
            </a:r>
            <a:r>
              <a:rPr kumimoji="1" lang="zh-CN" altLang="en-US" sz="3200" b="1" dirty="0">
                <a:latin typeface="楷体_GB2312" pitchFamily="49" charset="-122"/>
                <a:ea typeface="楷体_GB2312" pitchFamily="49" charset="-122"/>
              </a:rPr>
              <a:t>是三位有效数字，</a:t>
            </a:r>
            <a:r>
              <a:rPr kumimoji="1" lang="en-US" altLang="zh-CN" sz="3200" b="1" dirty="0">
                <a:latin typeface="楷体_GB2312" pitchFamily="49" charset="-122"/>
                <a:ea typeface="楷体_GB2312" pitchFamily="49" charset="-122"/>
              </a:rPr>
              <a:t>0.0900</a:t>
            </a:r>
            <a:r>
              <a:rPr kumimoji="1" lang="zh-CN" altLang="en-US" sz="3200" b="1" dirty="0">
                <a:latin typeface="楷体_GB2312" pitchFamily="49" charset="-122"/>
                <a:ea typeface="楷体_GB2312" pitchFamily="49" charset="-122"/>
              </a:rPr>
              <a:t>、</a:t>
            </a:r>
            <a:r>
              <a:rPr kumimoji="1" lang="en-US" altLang="zh-CN" sz="3200" b="1" dirty="0">
                <a:latin typeface="楷体_GB2312" pitchFamily="49" charset="-122"/>
                <a:ea typeface="楷体_GB2312" pitchFamily="49" charset="-122"/>
              </a:rPr>
              <a:t>0.503</a:t>
            </a:r>
            <a:r>
              <a:rPr kumimoji="1" lang="zh-CN" altLang="en-US" sz="3200" b="1" dirty="0">
                <a:latin typeface="楷体_GB2312" pitchFamily="49" charset="-122"/>
                <a:ea typeface="楷体_GB2312" pitchFamily="49" charset="-122"/>
              </a:rPr>
              <a:t>也是三位有效数字。</a:t>
            </a:r>
          </a:p>
          <a:p>
            <a:pPr>
              <a:lnSpc>
                <a:spcPct val="90000"/>
              </a:lnSpc>
              <a:spcBef>
                <a:spcPct val="50000"/>
              </a:spcBef>
            </a:pPr>
            <a:r>
              <a:rPr kumimoji="1" lang="en-US" altLang="zh-CN" sz="3200" b="1" dirty="0">
                <a:latin typeface="楷体_GB2312" pitchFamily="49" charset="-122"/>
                <a:ea typeface="楷体_GB2312" pitchFamily="49" charset="-122"/>
              </a:rPr>
              <a:t>3</a:t>
            </a:r>
            <a:r>
              <a:rPr kumimoji="1" lang="zh-CN" altLang="en-US" sz="3200" b="1" dirty="0">
                <a:latin typeface="楷体_GB2312" pitchFamily="49" charset="-122"/>
                <a:ea typeface="楷体_GB2312" pitchFamily="49" charset="-122"/>
              </a:rPr>
              <a:t>、在变换单位时，为了不改变有效数字的位数，一般采用科学记数法。</a:t>
            </a:r>
            <a:endParaRPr kumimoji="1" lang="en-US" altLang="zh-CN" sz="3200" b="1" dirty="0">
              <a:solidFill>
                <a:srgbClr val="FF0066"/>
              </a:solidFill>
              <a:latin typeface="楷体_GB2312" pitchFamily="49" charset="-122"/>
              <a:ea typeface="楷体_GB2312" pitchFamily="49" charset="-122"/>
            </a:endParaRPr>
          </a:p>
          <a:p>
            <a:pPr>
              <a:lnSpc>
                <a:spcPct val="90000"/>
              </a:lnSpc>
              <a:spcBef>
                <a:spcPct val="50000"/>
              </a:spcBef>
            </a:pPr>
            <a:r>
              <a:rPr kumimoji="1" lang="zh-CN" altLang="en-US" sz="3200" b="1" dirty="0">
                <a:latin typeface="楷体_GB2312" pitchFamily="49" charset="-122"/>
                <a:ea typeface="楷体_GB2312" pitchFamily="49" charset="-122"/>
              </a:rPr>
              <a:t>例如：</a:t>
            </a:r>
            <a:r>
              <a:rPr kumimoji="1" lang="en-US" altLang="zh-CN" sz="3200" b="1" dirty="0">
                <a:latin typeface="楷体_GB2312" pitchFamily="49" charset="-122"/>
                <a:ea typeface="楷体_GB2312" pitchFamily="49" charset="-122"/>
              </a:rPr>
              <a:t>10.6mm = 1.06</a:t>
            </a:r>
            <a:r>
              <a:rPr kumimoji="1" lang="en-US" altLang="zh-CN" sz="3200" b="1" dirty="0">
                <a:latin typeface="楷体_GB2312" pitchFamily="49" charset="-122"/>
                <a:ea typeface="楷体_GB2312" pitchFamily="49" charset="-122"/>
                <a:sym typeface="Symbol" panose="05050102010706020507" pitchFamily="18" charset="2"/>
              </a:rPr>
              <a:t></a:t>
            </a:r>
            <a:r>
              <a:rPr kumimoji="1" lang="en-US" altLang="zh-CN" sz="3200" b="1" dirty="0">
                <a:latin typeface="楷体_GB2312" pitchFamily="49" charset="-122"/>
                <a:ea typeface="楷体_GB2312" pitchFamily="49" charset="-122"/>
              </a:rPr>
              <a:t>10</a:t>
            </a:r>
            <a:r>
              <a:rPr kumimoji="1" lang="en-US" altLang="zh-CN" sz="3200" b="1" baseline="30000" dirty="0">
                <a:latin typeface="楷体_GB2312" pitchFamily="49" charset="-122"/>
                <a:ea typeface="楷体_GB2312" pitchFamily="49" charset="-122"/>
              </a:rPr>
              <a:t>-2</a:t>
            </a:r>
            <a:r>
              <a:rPr kumimoji="1" lang="en-US" altLang="zh-CN" sz="3200" b="1" dirty="0">
                <a:latin typeface="楷体_GB2312" pitchFamily="49" charset="-122"/>
                <a:ea typeface="楷体_GB2312" pitchFamily="49" charset="-122"/>
              </a:rPr>
              <a:t>m = 1.06</a:t>
            </a:r>
            <a:r>
              <a:rPr kumimoji="1" lang="en-US" altLang="zh-CN" sz="3200" b="1" dirty="0">
                <a:latin typeface="楷体_GB2312" pitchFamily="49" charset="-122"/>
                <a:ea typeface="楷体_GB2312" pitchFamily="49" charset="-122"/>
                <a:sym typeface="Symbol" panose="05050102010706020507" pitchFamily="18" charset="2"/>
              </a:rPr>
              <a:t></a:t>
            </a:r>
            <a:r>
              <a:rPr kumimoji="1" lang="en-US" altLang="zh-CN" sz="3200" b="1" dirty="0">
                <a:latin typeface="楷体_GB2312" pitchFamily="49" charset="-122"/>
                <a:ea typeface="楷体_GB2312" pitchFamily="49" charset="-122"/>
              </a:rPr>
              <a:t>10</a:t>
            </a:r>
            <a:r>
              <a:rPr kumimoji="1" lang="en-US" altLang="zh-CN" sz="3200" b="1" baseline="30000" dirty="0">
                <a:latin typeface="楷体_GB2312" pitchFamily="49" charset="-122"/>
                <a:ea typeface="楷体_GB2312" pitchFamily="49" charset="-122"/>
              </a:rPr>
              <a:t>-5</a:t>
            </a:r>
            <a:r>
              <a:rPr kumimoji="1" lang="en-US" altLang="zh-CN" sz="3200" b="1" dirty="0">
                <a:latin typeface="楷体_GB2312" pitchFamily="49" charset="-122"/>
                <a:ea typeface="楷体_GB2312" pitchFamily="49" charset="-122"/>
              </a:rPr>
              <a:t>km</a:t>
            </a:r>
            <a:r>
              <a:rPr kumimoji="1" lang="zh-CN" altLang="en-US" sz="3200" b="1" dirty="0">
                <a:latin typeface="楷体_GB2312" pitchFamily="49" charset="-122"/>
                <a:ea typeface="楷体_GB2312" pitchFamily="49" charset="-122"/>
              </a:rPr>
              <a:t>（而不应写成</a:t>
            </a:r>
            <a:r>
              <a:rPr kumimoji="1" lang="en-US" altLang="zh-CN" sz="3200" b="1" dirty="0">
                <a:latin typeface="楷体_GB2312" pitchFamily="49" charset="-122"/>
                <a:ea typeface="楷体_GB2312" pitchFamily="49" charset="-122"/>
              </a:rPr>
              <a:t>0.0000106km</a:t>
            </a:r>
            <a:r>
              <a:rPr kumimoji="1" lang="zh-CN" altLang="en-US" sz="3200" b="1" dirty="0">
                <a:latin typeface="楷体_GB2312" pitchFamily="49" charset="-122"/>
                <a:ea typeface="楷体_GB2312" pitchFamily="49" charset="-122"/>
              </a:rPr>
              <a:t>） </a:t>
            </a:r>
            <a:r>
              <a:rPr kumimoji="1" lang="en-US" altLang="zh-CN" sz="3200" b="1" dirty="0">
                <a:latin typeface="楷体_GB2312" pitchFamily="49" charset="-122"/>
                <a:ea typeface="楷体_GB2312" pitchFamily="49" charset="-122"/>
              </a:rPr>
              <a:t>= 1.06</a:t>
            </a:r>
            <a:r>
              <a:rPr kumimoji="1" lang="en-US" altLang="zh-CN" sz="3200" b="1" dirty="0">
                <a:latin typeface="楷体_GB2312" pitchFamily="49" charset="-122"/>
                <a:ea typeface="楷体_GB2312" pitchFamily="49" charset="-122"/>
                <a:sym typeface="Symbol" panose="05050102010706020507" pitchFamily="18" charset="2"/>
              </a:rPr>
              <a:t></a:t>
            </a:r>
            <a:r>
              <a:rPr kumimoji="1" lang="en-US" altLang="zh-CN" sz="3200" b="1" dirty="0">
                <a:latin typeface="楷体_GB2312" pitchFamily="49" charset="-122"/>
                <a:ea typeface="楷体_GB2312" pitchFamily="49" charset="-122"/>
              </a:rPr>
              <a:t>10</a:t>
            </a:r>
            <a:r>
              <a:rPr kumimoji="1" lang="en-US" altLang="zh-CN" sz="3200" b="1" baseline="30000" dirty="0">
                <a:latin typeface="楷体_GB2312" pitchFamily="49" charset="-122"/>
                <a:ea typeface="楷体_GB2312" pitchFamily="49" charset="-122"/>
              </a:rPr>
              <a:t>4</a:t>
            </a:r>
            <a:r>
              <a:rPr kumimoji="1" lang="en-US" altLang="zh-CN" sz="3200" b="1" dirty="0">
                <a:latin typeface="楷体_GB2312" pitchFamily="49" charset="-122"/>
                <a:ea typeface="楷体_GB2312" pitchFamily="49" charset="-122"/>
                <a:sym typeface="Symbol" panose="05050102010706020507" pitchFamily="18" charset="2"/>
              </a:rPr>
              <a:t></a:t>
            </a:r>
            <a:r>
              <a:rPr kumimoji="1" lang="en-US" altLang="zh-CN" sz="3200" b="1" dirty="0">
                <a:latin typeface="楷体_GB2312" pitchFamily="49" charset="-122"/>
                <a:ea typeface="楷体_GB2312" pitchFamily="49" charset="-122"/>
              </a:rPr>
              <a:t>m</a:t>
            </a:r>
            <a:r>
              <a:rPr kumimoji="1" lang="zh-CN" altLang="en-US" sz="3200" b="1" dirty="0">
                <a:latin typeface="楷体_GB2312" pitchFamily="49" charset="-122"/>
                <a:ea typeface="楷体_GB2312" pitchFamily="49" charset="-122"/>
              </a:rPr>
              <a:t>（写成</a:t>
            </a:r>
            <a:r>
              <a:rPr kumimoji="1" lang="en-US" altLang="zh-CN" sz="3200" b="1" dirty="0">
                <a:latin typeface="楷体_GB2312" pitchFamily="49" charset="-122"/>
                <a:ea typeface="楷体_GB2312" pitchFamily="49" charset="-122"/>
              </a:rPr>
              <a:t>10600</a:t>
            </a:r>
            <a:r>
              <a:rPr kumimoji="1" lang="en-US" altLang="zh-CN" sz="3200" b="1" dirty="0">
                <a:latin typeface="楷体_GB2312" pitchFamily="49" charset="-122"/>
                <a:ea typeface="楷体_GB2312" pitchFamily="49" charset="-122"/>
                <a:sym typeface="Symbol" panose="05050102010706020507" pitchFamily="18" charset="2"/>
              </a:rPr>
              <a:t></a:t>
            </a:r>
            <a:r>
              <a:rPr kumimoji="1" lang="en-US" altLang="zh-CN" sz="3200" b="1" dirty="0">
                <a:latin typeface="楷体_GB2312" pitchFamily="49" charset="-122"/>
                <a:ea typeface="楷体_GB2312" pitchFamily="49" charset="-122"/>
              </a:rPr>
              <a:t>m</a:t>
            </a:r>
            <a:r>
              <a:rPr kumimoji="1" lang="zh-CN" altLang="en-US" sz="3200" b="1" dirty="0">
                <a:latin typeface="楷体_GB2312" pitchFamily="49" charset="-122"/>
                <a:ea typeface="楷体_GB2312" pitchFamily="49" charset="-122"/>
              </a:rPr>
              <a:t>则为</a:t>
            </a:r>
            <a:r>
              <a:rPr kumimoji="1" lang="en-US" altLang="zh-CN" sz="3200" b="1" dirty="0">
                <a:latin typeface="楷体_GB2312" pitchFamily="49" charset="-122"/>
                <a:ea typeface="楷体_GB2312" pitchFamily="49" charset="-122"/>
              </a:rPr>
              <a:t>5</a:t>
            </a:r>
            <a:r>
              <a:rPr kumimoji="1" lang="zh-CN" altLang="en-US" sz="3200" b="1" dirty="0">
                <a:latin typeface="楷体_GB2312" pitchFamily="49" charset="-122"/>
                <a:ea typeface="楷体_GB2312" pitchFamily="49" charset="-122"/>
              </a:rPr>
              <a:t>位有效数字）。</a:t>
            </a:r>
          </a:p>
        </p:txBody>
      </p:sp>
    </p:spTree>
    <p:extLst>
      <p:ext uri="{BB962C8B-B14F-4D97-AF65-F5344CB8AC3E}">
        <p14:creationId xmlns:p14="http://schemas.microsoft.com/office/powerpoint/2010/main" val="360898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2" name="Rectangle 4"/>
          <p:cNvSpPr>
            <a:spLocks noChangeArrowheads="1"/>
          </p:cNvSpPr>
          <p:nvPr/>
        </p:nvSpPr>
        <p:spPr bwMode="auto">
          <a:xfrm>
            <a:off x="1876200" y="5442169"/>
            <a:ext cx="51704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algn="ctr" eaLnBrk="1" hangingPunct="1">
              <a:spcBef>
                <a:spcPct val="20000"/>
              </a:spcBef>
              <a:buClr>
                <a:schemeClr val="folHlink"/>
              </a:buClr>
              <a:buSzPct val="90000"/>
              <a:buFontTx/>
              <a:buNone/>
            </a:pPr>
            <a:r>
              <a:rPr kumimoji="1" lang="en-US" altLang="zh-CN" sz="3200" dirty="0">
                <a:solidFill>
                  <a:schemeClr val="tx1"/>
                </a:solidFill>
                <a:latin typeface="Times New Roman" panose="02020603050405020304" pitchFamily="18" charset="0"/>
                <a:ea typeface="宋体" panose="02010600030101010101" pitchFamily="2" charset="-122"/>
              </a:rPr>
              <a:t>26.6</a:t>
            </a:r>
            <a:r>
              <a:rPr kumimoji="1" lang="en-US" altLang="zh-CN" sz="3200" u="sng" dirty="0">
                <a:solidFill>
                  <a:schemeClr val="tx1"/>
                </a:solidFill>
                <a:latin typeface="Times New Roman" panose="02020603050405020304" pitchFamily="18" charset="0"/>
                <a:ea typeface="宋体" panose="02010600030101010101" pitchFamily="2" charset="-122"/>
              </a:rPr>
              <a:t>5</a:t>
            </a:r>
            <a:r>
              <a:rPr kumimoji="1" lang="en-US" altLang="zh-CN" sz="3200" dirty="0">
                <a:solidFill>
                  <a:schemeClr val="tx1"/>
                </a:solidFill>
                <a:latin typeface="Times New Roman" panose="02020603050405020304" pitchFamily="18" charset="0"/>
                <a:ea typeface="宋体" panose="02010600030101010101" pitchFamily="2" charset="-122"/>
              </a:rPr>
              <a:t>-23.20</a:t>
            </a:r>
            <a:r>
              <a:rPr kumimoji="1" lang="en-US" altLang="zh-CN" sz="3200" u="sng" dirty="0">
                <a:solidFill>
                  <a:schemeClr val="tx1"/>
                </a:solidFill>
                <a:latin typeface="Times New Roman" panose="02020603050405020304" pitchFamily="18" charset="0"/>
                <a:ea typeface="宋体" panose="02010600030101010101" pitchFamily="2" charset="-122"/>
              </a:rPr>
              <a:t>8</a:t>
            </a:r>
            <a:r>
              <a:rPr kumimoji="1" lang="en-US" altLang="zh-CN" sz="3200" dirty="0">
                <a:solidFill>
                  <a:schemeClr val="tx1"/>
                </a:solidFill>
                <a:latin typeface="Times New Roman" panose="02020603050405020304" pitchFamily="18" charset="0"/>
                <a:ea typeface="宋体" panose="02010600030101010101" pitchFamily="2" charset="-122"/>
              </a:rPr>
              <a:t>=3.4</a:t>
            </a:r>
            <a:r>
              <a:rPr kumimoji="1" lang="en-US" altLang="zh-CN" sz="3200" u="sng" dirty="0">
                <a:solidFill>
                  <a:srgbClr val="FF9900"/>
                </a:solidFill>
                <a:latin typeface="Times New Roman" panose="02020603050405020304" pitchFamily="18" charset="0"/>
                <a:ea typeface="宋体" panose="02010600030101010101" pitchFamily="2" charset="-122"/>
              </a:rPr>
              <a:t>42</a:t>
            </a:r>
            <a:r>
              <a:rPr kumimoji="1" lang="en-US" altLang="zh-CN" sz="3200" dirty="0">
                <a:solidFill>
                  <a:schemeClr val="tx1"/>
                </a:solidFill>
                <a:latin typeface="Times New Roman" panose="02020603050405020304" pitchFamily="18" charset="0"/>
                <a:ea typeface="宋体" panose="02010600030101010101" pitchFamily="2" charset="-122"/>
              </a:rPr>
              <a:t> ≈3.4</a:t>
            </a:r>
            <a:r>
              <a:rPr kumimoji="1" lang="en-US" altLang="zh-CN" sz="3200" u="sng" dirty="0">
                <a:solidFill>
                  <a:schemeClr val="tx1"/>
                </a:solidFill>
                <a:latin typeface="Times New Roman" panose="02020603050405020304" pitchFamily="18" charset="0"/>
                <a:ea typeface="宋体" panose="02010600030101010101" pitchFamily="2" charset="-122"/>
              </a:rPr>
              <a:t>4</a:t>
            </a:r>
            <a:endParaRPr kumimoji="1" lang="zh-CN" altLang="en-US" sz="3200" u="sng" dirty="0">
              <a:solidFill>
                <a:schemeClr val="tx1"/>
              </a:solidFill>
              <a:latin typeface="Times New Roman" panose="02020603050405020304" pitchFamily="18" charset="0"/>
              <a:ea typeface="宋体" panose="02010600030101010101" pitchFamily="2" charset="-122"/>
            </a:endParaRPr>
          </a:p>
        </p:txBody>
      </p:sp>
      <p:sp>
        <p:nvSpPr>
          <p:cNvPr id="48136" name="矩形 3"/>
          <p:cNvSpPr>
            <a:spLocks noChangeArrowheads="1"/>
          </p:cNvSpPr>
          <p:nvPr/>
        </p:nvSpPr>
        <p:spPr bwMode="auto">
          <a:xfrm>
            <a:off x="9887856" y="2697164"/>
            <a:ext cx="1752600" cy="2590800"/>
          </a:xfrm>
          <a:prstGeom prst="rect">
            <a:avLst/>
          </a:prstGeom>
          <a:solidFill>
            <a:schemeClr val="accent6"/>
          </a:solidFill>
          <a:ln>
            <a:noFill/>
          </a:ln>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150000"/>
              </a:lnSpc>
              <a:spcBef>
                <a:spcPct val="0"/>
              </a:spcBef>
              <a:buClrTx/>
              <a:buSzTx/>
              <a:buNone/>
              <a:defRPr/>
            </a:pPr>
            <a:r>
              <a:rPr lang="zh-CN" altLang="en-US" sz="2400" b="1" dirty="0">
                <a:solidFill>
                  <a:srgbClr val="FFFF00"/>
                </a:solidFill>
              </a:rPr>
              <a:t>加减运算可能会改变测量结果的有效数字位数</a:t>
            </a:r>
          </a:p>
        </p:txBody>
      </p:sp>
      <p:sp>
        <p:nvSpPr>
          <p:cNvPr id="48137" name="Rectangle 9"/>
          <p:cNvSpPr>
            <a:spLocks noChangeArrowheads="1"/>
          </p:cNvSpPr>
          <p:nvPr/>
        </p:nvSpPr>
        <p:spPr bwMode="auto">
          <a:xfrm>
            <a:off x="150359" y="1389858"/>
            <a:ext cx="114900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eaLnBrk="1" hangingPunct="1">
              <a:spcBef>
                <a:spcPct val="0"/>
              </a:spcBef>
              <a:buClr>
                <a:schemeClr val="folHlink"/>
              </a:buClr>
              <a:buSzPct val="90000"/>
              <a:buFont typeface="Wingdings" panose="05000000000000000000" pitchFamily="2" charset="2"/>
              <a:buChar char="Ø"/>
            </a:pPr>
            <a:r>
              <a:rPr kumimoji="1" lang="zh-CN" altLang="en-US" sz="3200" dirty="0">
                <a:solidFill>
                  <a:schemeClr val="tx1"/>
                </a:solidFill>
                <a:latin typeface="楷体_GB2312" pitchFamily="49" charset="-122"/>
                <a:ea typeface="楷体_GB2312" pitchFamily="49" charset="-122"/>
              </a:rPr>
              <a:t>加减运算：以</a:t>
            </a:r>
            <a:r>
              <a:rPr kumimoji="1" lang="zh-CN" altLang="en-US" sz="3200" b="1" dirty="0">
                <a:solidFill>
                  <a:schemeClr val="folHlink"/>
                </a:solidFill>
                <a:latin typeface="楷体_GB2312" pitchFamily="49" charset="-122"/>
                <a:ea typeface="楷体_GB2312" pitchFamily="49" charset="-122"/>
              </a:rPr>
              <a:t>最靠前</a:t>
            </a:r>
            <a:r>
              <a:rPr kumimoji="1" lang="zh-CN" altLang="en-US" sz="3200" dirty="0">
                <a:solidFill>
                  <a:schemeClr val="tx1"/>
                </a:solidFill>
                <a:latin typeface="楷体_GB2312" pitchFamily="49" charset="-122"/>
                <a:ea typeface="楷体_GB2312" pitchFamily="49" charset="-122"/>
              </a:rPr>
              <a:t>的欠准位为准。</a:t>
            </a:r>
            <a:r>
              <a:rPr kumimoji="1" lang="zh-CN" altLang="en-US" sz="2800" b="1" dirty="0">
                <a:solidFill>
                  <a:schemeClr val="folHlink"/>
                </a:solidFill>
                <a:latin typeface="Times New Roman" panose="02020603050405020304" pitchFamily="18" charset="0"/>
                <a:ea typeface="宋体" panose="02010600030101010101" pitchFamily="2" charset="-122"/>
              </a:rPr>
              <a:t>尾数四舍六入五凑偶</a:t>
            </a:r>
            <a:endParaRPr kumimoji="1" lang="en-US" altLang="zh-CN" sz="2800" b="1" dirty="0">
              <a:solidFill>
                <a:schemeClr val="folHlink"/>
              </a:solidFill>
              <a:latin typeface="Times New Roman" panose="02020603050405020304" pitchFamily="18" charset="0"/>
              <a:ea typeface="宋体" panose="02010600030101010101" pitchFamily="2" charset="-122"/>
            </a:endParaRPr>
          </a:p>
        </p:txBody>
      </p:sp>
      <p:sp>
        <p:nvSpPr>
          <p:cNvPr id="52229" name="Rectangle 2"/>
          <p:cNvSpPr>
            <a:spLocks noChangeArrowheads="1"/>
          </p:cNvSpPr>
          <p:nvPr/>
        </p:nvSpPr>
        <p:spPr bwMode="auto">
          <a:xfrm>
            <a:off x="355374" y="352425"/>
            <a:ext cx="777240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defRPr/>
            </a:pPr>
            <a:r>
              <a:rPr lang="en-US" altLang="zh-CN" b="1" dirty="0">
                <a:solidFill>
                  <a:schemeClr val="tx1">
                    <a:lumMod val="85000"/>
                    <a:lumOff val="15000"/>
                  </a:schemeClr>
                </a:solidFill>
                <a:latin typeface="+mj-lt"/>
                <a:ea typeface="+mj-ea"/>
                <a:cs typeface="+mj-cs"/>
              </a:rPr>
              <a:t>4.2.3 </a:t>
            </a:r>
            <a:r>
              <a:rPr lang="zh-CN" altLang="en-US" b="1" dirty="0">
                <a:solidFill>
                  <a:schemeClr val="tx1">
                    <a:lumMod val="85000"/>
                    <a:lumOff val="15000"/>
                  </a:schemeClr>
                </a:solidFill>
                <a:latin typeface="+mj-lt"/>
                <a:ea typeface="+mj-ea"/>
                <a:cs typeface="+mj-cs"/>
              </a:rPr>
              <a:t>有效数字的运算法则</a:t>
            </a:r>
          </a:p>
        </p:txBody>
      </p:sp>
      <p:sp>
        <p:nvSpPr>
          <p:cNvPr id="62472" name="Rectangle 13"/>
          <p:cNvSpPr>
            <a:spLocks noChangeArrowheads="1"/>
          </p:cNvSpPr>
          <p:nvPr/>
        </p:nvSpPr>
        <p:spPr bwMode="auto">
          <a:xfrm>
            <a:off x="674337" y="3012066"/>
            <a:ext cx="814754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None/>
            </a:pPr>
            <a:r>
              <a:rPr kumimoji="1" lang="en-US" altLang="zh-CN" sz="3200" b="1" dirty="0">
                <a:solidFill>
                  <a:schemeClr val="tx1"/>
                </a:solidFill>
                <a:latin typeface="Times New Roman" panose="02020603050405020304" pitchFamily="18" charset="0"/>
                <a:ea typeface="宋体" panose="02010600030101010101" pitchFamily="2" charset="-122"/>
              </a:rPr>
              <a:t>      </a:t>
            </a:r>
            <a:r>
              <a:rPr kumimoji="1" lang="en-US" altLang="zh-CN" sz="3200" b="1" dirty="0" smtClean="0">
                <a:solidFill>
                  <a:schemeClr val="tx1"/>
                </a:solidFill>
                <a:latin typeface="Times New Roman" panose="02020603050405020304" pitchFamily="18" charset="0"/>
                <a:ea typeface="宋体" panose="02010600030101010101" pitchFamily="2" charset="-122"/>
              </a:rPr>
              <a:t>4.17</a:t>
            </a:r>
            <a:r>
              <a:rPr kumimoji="1" lang="en-US" altLang="zh-CN" sz="3200" b="1" dirty="0" smtClean="0">
                <a:solidFill>
                  <a:srgbClr val="FF0000"/>
                </a:solidFill>
                <a:latin typeface="Times New Roman" panose="02020603050405020304" pitchFamily="18" charset="0"/>
                <a:ea typeface="宋体" panose="02010600030101010101" pitchFamily="2" charset="-122"/>
              </a:rPr>
              <a:t>8</a:t>
            </a:r>
            <a:r>
              <a:rPr kumimoji="1" lang="en-US" altLang="zh-CN" sz="3200" b="1" dirty="0" smtClean="0">
                <a:solidFill>
                  <a:schemeClr val="tx1"/>
                </a:solidFill>
                <a:latin typeface="Times New Roman" panose="02020603050405020304" pitchFamily="18" charset="0"/>
                <a:ea typeface="宋体" panose="02010600030101010101" pitchFamily="2" charset="-122"/>
              </a:rPr>
              <a:t> </a:t>
            </a:r>
            <a:r>
              <a:rPr kumimoji="1" lang="en-US" altLang="zh-CN" sz="3200" b="1" dirty="0">
                <a:solidFill>
                  <a:schemeClr val="tx1"/>
                </a:solidFill>
                <a:latin typeface="Times New Roman" panose="02020603050405020304" pitchFamily="18" charset="0"/>
                <a:ea typeface="宋体" panose="02010600030101010101" pitchFamily="2" charset="-122"/>
              </a:rPr>
              <a:t>+ 21.</a:t>
            </a:r>
            <a:r>
              <a:rPr kumimoji="1" lang="en-US" altLang="zh-CN" sz="3200" b="1" dirty="0">
                <a:solidFill>
                  <a:srgbClr val="FF0000"/>
                </a:solidFill>
                <a:latin typeface="Times New Roman" panose="02020603050405020304" pitchFamily="18" charset="0"/>
                <a:ea typeface="宋体" panose="02010600030101010101" pitchFamily="2" charset="-122"/>
              </a:rPr>
              <a:t>3 </a:t>
            </a:r>
            <a:r>
              <a:rPr kumimoji="1" lang="en-US" altLang="zh-CN" sz="3200" b="1" dirty="0" smtClean="0">
                <a:solidFill>
                  <a:srgbClr val="FF0000"/>
                </a:solidFill>
                <a:latin typeface="Times New Roman" panose="02020603050405020304" pitchFamily="18" charset="0"/>
                <a:ea typeface="宋体" panose="02010600030101010101" pitchFamily="2" charset="-122"/>
              </a:rPr>
              <a:t>≈ </a:t>
            </a:r>
            <a:r>
              <a:rPr kumimoji="1" lang="en-US" altLang="zh-CN" sz="3200" b="1" dirty="0" smtClean="0">
                <a:solidFill>
                  <a:schemeClr val="tx1"/>
                </a:solidFill>
                <a:latin typeface="Times New Roman" panose="02020603050405020304" pitchFamily="18" charset="0"/>
                <a:ea typeface="宋体" panose="02010600030101010101" pitchFamily="2" charset="-122"/>
              </a:rPr>
              <a:t>4.1</a:t>
            </a:r>
            <a:r>
              <a:rPr kumimoji="1" lang="en-US" altLang="zh-CN" sz="3200" b="1" dirty="0" smtClean="0">
                <a:solidFill>
                  <a:srgbClr val="FF0000"/>
                </a:solidFill>
                <a:latin typeface="Times New Roman" panose="02020603050405020304" pitchFamily="18" charset="0"/>
                <a:ea typeface="宋体" panose="02010600030101010101" pitchFamily="2" charset="-122"/>
              </a:rPr>
              <a:t>8</a:t>
            </a:r>
            <a:r>
              <a:rPr kumimoji="1" lang="en-US" altLang="zh-CN" sz="3200" b="1" dirty="0" smtClean="0">
                <a:solidFill>
                  <a:schemeClr val="tx1"/>
                </a:solidFill>
                <a:latin typeface="Times New Roman" panose="02020603050405020304" pitchFamily="18" charset="0"/>
                <a:ea typeface="宋体" panose="02010600030101010101" pitchFamily="2" charset="-122"/>
              </a:rPr>
              <a:t>+21.</a:t>
            </a:r>
            <a:r>
              <a:rPr kumimoji="1" lang="en-US" altLang="zh-CN" sz="3200" b="1" dirty="0" smtClean="0">
                <a:solidFill>
                  <a:srgbClr val="FF0000"/>
                </a:solidFill>
                <a:latin typeface="Times New Roman" panose="02020603050405020304" pitchFamily="18" charset="0"/>
                <a:ea typeface="宋体" panose="02010600030101010101" pitchFamily="2" charset="-122"/>
              </a:rPr>
              <a:t>3 </a:t>
            </a:r>
            <a:r>
              <a:rPr kumimoji="1" lang="en-US" altLang="zh-CN" sz="3200" b="1" dirty="0">
                <a:solidFill>
                  <a:srgbClr val="FF0000"/>
                </a:solidFill>
                <a:latin typeface="Times New Roman" panose="02020603050405020304" pitchFamily="18" charset="0"/>
                <a:ea typeface="宋体" panose="02010600030101010101" pitchFamily="2" charset="-122"/>
              </a:rPr>
              <a:t>≈ </a:t>
            </a:r>
            <a:r>
              <a:rPr kumimoji="1" lang="en-US" altLang="zh-CN" sz="3200" b="1" dirty="0" smtClean="0">
                <a:solidFill>
                  <a:schemeClr val="tx1"/>
                </a:solidFill>
                <a:latin typeface="Times New Roman" panose="02020603050405020304" pitchFamily="18" charset="0"/>
                <a:ea typeface="宋体" panose="02010600030101010101" pitchFamily="2" charset="-122"/>
              </a:rPr>
              <a:t>25.</a:t>
            </a:r>
            <a:r>
              <a:rPr kumimoji="1" lang="en-US" altLang="zh-CN" sz="3200" b="1" dirty="0" smtClean="0">
                <a:solidFill>
                  <a:srgbClr val="FF0000"/>
                </a:solidFill>
                <a:latin typeface="Times New Roman" panose="02020603050405020304" pitchFamily="18" charset="0"/>
                <a:ea typeface="宋体" panose="02010600030101010101" pitchFamily="2" charset="-122"/>
              </a:rPr>
              <a:t>48</a:t>
            </a:r>
            <a:r>
              <a:rPr kumimoji="1" lang="en-US" altLang="zh-CN" sz="3200" b="1" dirty="0">
                <a:solidFill>
                  <a:srgbClr val="FF0000"/>
                </a:solidFill>
                <a:latin typeface="Times New Roman" panose="02020603050405020304" pitchFamily="18" charset="0"/>
                <a:ea typeface="宋体" panose="02010600030101010101" pitchFamily="2" charset="-122"/>
              </a:rPr>
              <a:t> </a:t>
            </a:r>
            <a:r>
              <a:rPr kumimoji="1" lang="en-US" altLang="zh-CN" sz="3200" b="1" dirty="0" smtClean="0">
                <a:solidFill>
                  <a:srgbClr val="FF0000"/>
                </a:solidFill>
                <a:latin typeface="Times New Roman" panose="02020603050405020304" pitchFamily="18" charset="0"/>
                <a:ea typeface="宋体" panose="02010600030101010101" pitchFamily="2" charset="-122"/>
              </a:rPr>
              <a:t>≈ </a:t>
            </a:r>
            <a:r>
              <a:rPr kumimoji="1" lang="en-US" altLang="zh-CN" sz="3200" b="1" dirty="0" smtClean="0">
                <a:solidFill>
                  <a:schemeClr val="tx1"/>
                </a:solidFill>
                <a:latin typeface="Times New Roman" panose="02020603050405020304" pitchFamily="18" charset="0"/>
                <a:ea typeface="宋体" panose="02010600030101010101" pitchFamily="2" charset="-122"/>
              </a:rPr>
              <a:t>25</a:t>
            </a:r>
            <a:r>
              <a:rPr kumimoji="1" lang="en-US" altLang="zh-CN" sz="3200" b="1" dirty="0" smtClean="0">
                <a:solidFill>
                  <a:srgbClr val="FF0000"/>
                </a:solidFill>
                <a:latin typeface="Times New Roman" panose="02020603050405020304" pitchFamily="18" charset="0"/>
                <a:ea typeface="宋体" panose="02010600030101010101" pitchFamily="2" charset="-122"/>
              </a:rPr>
              <a:t>.5</a:t>
            </a:r>
            <a:endParaRPr kumimoji="1" lang="en-US" altLang="zh-CN" sz="3200" b="1" dirty="0">
              <a:solidFill>
                <a:srgbClr val="FF0000"/>
              </a:solidFill>
              <a:latin typeface="Times New Roman" panose="02020603050405020304" pitchFamily="18" charset="0"/>
              <a:ea typeface="宋体" panose="02010600030101010101" pitchFamily="2" charset="-122"/>
            </a:endParaRPr>
          </a:p>
        </p:txBody>
      </p:sp>
      <p:sp>
        <p:nvSpPr>
          <p:cNvPr id="48135" name="Rectangle 7"/>
          <p:cNvSpPr>
            <a:spLocks noChangeArrowheads="1"/>
          </p:cNvSpPr>
          <p:nvPr/>
        </p:nvSpPr>
        <p:spPr bwMode="auto">
          <a:xfrm>
            <a:off x="1660639" y="4221164"/>
            <a:ext cx="4953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algn="ctr" eaLnBrk="1" hangingPunct="1">
              <a:spcBef>
                <a:spcPct val="0"/>
              </a:spcBef>
              <a:buClr>
                <a:schemeClr val="folHlink"/>
              </a:buClr>
              <a:buSzPct val="90000"/>
              <a:buFontTx/>
              <a:buNone/>
            </a:pPr>
            <a:r>
              <a:rPr kumimoji="1" lang="en-US" altLang="zh-CN" sz="3200" dirty="0">
                <a:solidFill>
                  <a:schemeClr val="tx1"/>
                </a:solidFill>
                <a:latin typeface="Times New Roman" panose="02020603050405020304" pitchFamily="18" charset="0"/>
                <a:ea typeface="宋体" panose="02010600030101010101" pitchFamily="2" charset="-122"/>
              </a:rPr>
              <a:t>12</a:t>
            </a:r>
            <a:r>
              <a:rPr kumimoji="1" lang="en-US" altLang="zh-CN" sz="3200" u="sng" dirty="0">
                <a:solidFill>
                  <a:schemeClr val="tx1"/>
                </a:solidFill>
                <a:latin typeface="Times New Roman" panose="02020603050405020304" pitchFamily="18" charset="0"/>
                <a:ea typeface="宋体" panose="02010600030101010101" pitchFamily="2" charset="-122"/>
              </a:rPr>
              <a:t>3</a:t>
            </a:r>
            <a:r>
              <a:rPr kumimoji="1" lang="en-US" altLang="zh-CN" sz="3200" dirty="0">
                <a:solidFill>
                  <a:schemeClr val="tx1"/>
                </a:solidFill>
                <a:latin typeface="Times New Roman" panose="02020603050405020304" pitchFamily="18" charset="0"/>
                <a:ea typeface="宋体" panose="02010600030101010101" pitchFamily="2" charset="-122"/>
              </a:rPr>
              <a:t>+10.</a:t>
            </a:r>
            <a:r>
              <a:rPr kumimoji="1" lang="en-US" altLang="zh-CN" sz="3200" u="sng" dirty="0">
                <a:solidFill>
                  <a:schemeClr val="tx1"/>
                </a:solidFill>
                <a:latin typeface="Times New Roman" panose="02020603050405020304" pitchFamily="18" charset="0"/>
                <a:ea typeface="宋体" panose="02010600030101010101" pitchFamily="2" charset="-122"/>
              </a:rPr>
              <a:t>5</a:t>
            </a:r>
            <a:r>
              <a:rPr kumimoji="1" lang="en-US" altLang="zh-CN" sz="3200" dirty="0">
                <a:solidFill>
                  <a:schemeClr val="tx1"/>
                </a:solidFill>
                <a:latin typeface="Times New Roman" panose="02020603050405020304" pitchFamily="18" charset="0"/>
                <a:ea typeface="宋体" panose="02010600030101010101" pitchFamily="2" charset="-122"/>
              </a:rPr>
              <a:t>=13</a:t>
            </a:r>
            <a:r>
              <a:rPr kumimoji="1" lang="en-US" altLang="zh-CN" sz="3200" u="sng" dirty="0">
                <a:solidFill>
                  <a:schemeClr val="tx1"/>
                </a:solidFill>
                <a:latin typeface="Times New Roman" panose="02020603050405020304" pitchFamily="18" charset="0"/>
                <a:ea typeface="宋体" panose="02010600030101010101" pitchFamily="2" charset="-122"/>
              </a:rPr>
              <a:t>3</a:t>
            </a:r>
            <a:r>
              <a:rPr kumimoji="1" lang="en-US" altLang="zh-CN" sz="3200" dirty="0">
                <a:solidFill>
                  <a:schemeClr val="tx1"/>
                </a:solidFill>
                <a:latin typeface="Times New Roman" panose="02020603050405020304" pitchFamily="18" charset="0"/>
                <a:ea typeface="宋体" panose="02010600030101010101" pitchFamily="2" charset="-122"/>
              </a:rPr>
              <a:t>.</a:t>
            </a:r>
            <a:r>
              <a:rPr kumimoji="1" lang="en-US" altLang="zh-CN" sz="3200" u="sng" dirty="0">
                <a:solidFill>
                  <a:schemeClr val="folHlink"/>
                </a:solidFill>
                <a:latin typeface="Times New Roman" panose="02020603050405020304" pitchFamily="18" charset="0"/>
                <a:ea typeface="宋体" panose="02010600030101010101" pitchFamily="2" charset="-122"/>
              </a:rPr>
              <a:t>5 </a:t>
            </a:r>
            <a:r>
              <a:rPr kumimoji="1" lang="en-US" altLang="zh-CN" sz="3200" dirty="0">
                <a:solidFill>
                  <a:schemeClr val="tx1"/>
                </a:solidFill>
                <a:latin typeface="Times New Roman" panose="02020603050405020304" pitchFamily="18" charset="0"/>
                <a:ea typeface="宋体" panose="02010600030101010101" pitchFamily="2" charset="-122"/>
              </a:rPr>
              <a:t>≈13</a:t>
            </a:r>
            <a:r>
              <a:rPr kumimoji="1" lang="en-US" altLang="zh-CN" sz="3200" u="sng" dirty="0">
                <a:solidFill>
                  <a:schemeClr val="tx1"/>
                </a:solidFill>
                <a:latin typeface="Times New Roman" panose="02020603050405020304" pitchFamily="18" charset="0"/>
                <a:ea typeface="宋体" panose="02010600030101010101" pitchFamily="2" charset="-122"/>
              </a:rPr>
              <a:t>4</a:t>
            </a:r>
          </a:p>
          <a:p>
            <a:pPr lvl="1" algn="ctr" eaLnBrk="1" hangingPunct="1">
              <a:spcBef>
                <a:spcPct val="0"/>
              </a:spcBef>
              <a:buClr>
                <a:schemeClr val="folHlink"/>
              </a:buClr>
              <a:buSzPct val="90000"/>
              <a:buFontTx/>
              <a:buNone/>
            </a:pPr>
            <a:r>
              <a:rPr kumimoji="1" lang="en-US" altLang="zh-CN" sz="3200" dirty="0">
                <a:solidFill>
                  <a:schemeClr val="tx1"/>
                </a:solidFill>
                <a:latin typeface="Times New Roman" panose="02020603050405020304" pitchFamily="18" charset="0"/>
                <a:ea typeface="宋体" panose="02010600030101010101" pitchFamily="2" charset="-122"/>
              </a:rPr>
              <a:t>12</a:t>
            </a:r>
            <a:r>
              <a:rPr kumimoji="1" lang="en-US" altLang="zh-CN" sz="3200" u="sng" dirty="0">
                <a:solidFill>
                  <a:schemeClr val="tx1"/>
                </a:solidFill>
                <a:latin typeface="Times New Roman" panose="02020603050405020304" pitchFamily="18" charset="0"/>
                <a:ea typeface="宋体" panose="02010600030101010101" pitchFamily="2" charset="-122"/>
              </a:rPr>
              <a:t>2</a:t>
            </a:r>
            <a:r>
              <a:rPr kumimoji="1" lang="en-US" altLang="zh-CN" sz="3200" dirty="0">
                <a:solidFill>
                  <a:schemeClr val="tx1"/>
                </a:solidFill>
                <a:latin typeface="Times New Roman" panose="02020603050405020304" pitchFamily="18" charset="0"/>
                <a:ea typeface="宋体" panose="02010600030101010101" pitchFamily="2" charset="-122"/>
              </a:rPr>
              <a:t>+10.</a:t>
            </a:r>
            <a:r>
              <a:rPr kumimoji="1" lang="en-US" altLang="zh-CN" sz="3200" u="sng" dirty="0">
                <a:solidFill>
                  <a:schemeClr val="tx1"/>
                </a:solidFill>
                <a:latin typeface="Times New Roman" panose="02020603050405020304" pitchFamily="18" charset="0"/>
                <a:ea typeface="宋体" panose="02010600030101010101" pitchFamily="2" charset="-122"/>
              </a:rPr>
              <a:t>5</a:t>
            </a:r>
            <a:r>
              <a:rPr kumimoji="1" lang="en-US" altLang="zh-CN" sz="3200" dirty="0">
                <a:solidFill>
                  <a:schemeClr val="tx1"/>
                </a:solidFill>
                <a:latin typeface="Times New Roman" panose="02020603050405020304" pitchFamily="18" charset="0"/>
                <a:ea typeface="宋体" panose="02010600030101010101" pitchFamily="2" charset="-122"/>
              </a:rPr>
              <a:t>=13</a:t>
            </a:r>
            <a:r>
              <a:rPr kumimoji="1" lang="en-US" altLang="zh-CN" sz="3200" u="sng" dirty="0">
                <a:solidFill>
                  <a:schemeClr val="tx1"/>
                </a:solidFill>
                <a:latin typeface="Times New Roman" panose="02020603050405020304" pitchFamily="18" charset="0"/>
                <a:ea typeface="宋体" panose="02010600030101010101" pitchFamily="2" charset="-122"/>
              </a:rPr>
              <a:t>2</a:t>
            </a:r>
            <a:r>
              <a:rPr kumimoji="1" lang="en-US" altLang="zh-CN" sz="3200" dirty="0">
                <a:solidFill>
                  <a:schemeClr val="tx1"/>
                </a:solidFill>
                <a:latin typeface="Times New Roman" panose="02020603050405020304" pitchFamily="18" charset="0"/>
                <a:ea typeface="宋体" panose="02010600030101010101" pitchFamily="2" charset="-122"/>
              </a:rPr>
              <a:t>.</a:t>
            </a:r>
            <a:r>
              <a:rPr kumimoji="1" lang="en-US" altLang="zh-CN" sz="3200" u="sng" dirty="0">
                <a:solidFill>
                  <a:schemeClr val="folHlink"/>
                </a:solidFill>
                <a:latin typeface="Times New Roman" panose="02020603050405020304" pitchFamily="18" charset="0"/>
                <a:ea typeface="宋体" panose="02010600030101010101" pitchFamily="2" charset="-122"/>
              </a:rPr>
              <a:t>5 </a:t>
            </a:r>
            <a:r>
              <a:rPr kumimoji="1" lang="en-US" altLang="zh-CN" sz="3200" dirty="0">
                <a:solidFill>
                  <a:schemeClr val="tx1"/>
                </a:solidFill>
                <a:latin typeface="Times New Roman" panose="02020603050405020304" pitchFamily="18" charset="0"/>
                <a:ea typeface="宋体" panose="02010600030101010101" pitchFamily="2" charset="-122"/>
              </a:rPr>
              <a:t>≈13</a:t>
            </a:r>
            <a:r>
              <a:rPr kumimoji="1" lang="en-US" altLang="zh-CN" sz="3200" u="sng" dirty="0">
                <a:solidFill>
                  <a:schemeClr val="tx1"/>
                </a:solidFill>
                <a:latin typeface="Times New Roman" panose="02020603050405020304" pitchFamily="18" charset="0"/>
                <a:ea typeface="宋体" panose="02010600030101010101" pitchFamily="2" charset="-122"/>
              </a:rPr>
              <a:t>2</a:t>
            </a:r>
            <a:endParaRPr kumimoji="1" lang="zh-CN" altLang="en-US" sz="3200" u="sng" dirty="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29517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7"/>
                                        </p:tgtEl>
                                        <p:attrNameLst>
                                          <p:attrName>style.visibility</p:attrName>
                                        </p:attrNameLst>
                                      </p:cBhvr>
                                      <p:to>
                                        <p:strVal val="visible"/>
                                      </p:to>
                                    </p:set>
                                    <p:anim calcmode="lin" valueType="num">
                                      <p:cBhvr additive="base">
                                        <p:cTn id="7" dur="500" fill="hold"/>
                                        <p:tgtEl>
                                          <p:spTgt spid="48137"/>
                                        </p:tgtEl>
                                        <p:attrNameLst>
                                          <p:attrName>ppt_x</p:attrName>
                                        </p:attrNameLst>
                                      </p:cBhvr>
                                      <p:tavLst>
                                        <p:tav tm="0">
                                          <p:val>
                                            <p:strVal val="0-#ppt_w/2"/>
                                          </p:val>
                                        </p:tav>
                                        <p:tav tm="100000">
                                          <p:val>
                                            <p:strVal val="#ppt_x"/>
                                          </p:val>
                                        </p:tav>
                                      </p:tavLst>
                                    </p:anim>
                                    <p:anim calcmode="lin" valueType="num">
                                      <p:cBhvr additive="base">
                                        <p:cTn id="8" dur="500" fill="hold"/>
                                        <p:tgtEl>
                                          <p:spTgt spid="481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47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8135"/>
                                        </p:tgtEl>
                                        <p:attrNameLst>
                                          <p:attrName>style.visibility</p:attrName>
                                        </p:attrNameLst>
                                      </p:cBhvr>
                                      <p:to>
                                        <p:strVal val="visible"/>
                                      </p:to>
                                    </p:set>
                                    <p:anim calcmode="lin" valueType="num">
                                      <p:cBhvr additive="base">
                                        <p:cTn id="17" dur="500" fill="hold"/>
                                        <p:tgtEl>
                                          <p:spTgt spid="48135"/>
                                        </p:tgtEl>
                                        <p:attrNameLst>
                                          <p:attrName>ppt_x</p:attrName>
                                        </p:attrNameLst>
                                      </p:cBhvr>
                                      <p:tavLst>
                                        <p:tav tm="0">
                                          <p:val>
                                            <p:strVal val="0-#ppt_w/2"/>
                                          </p:val>
                                        </p:tav>
                                        <p:tav tm="100000">
                                          <p:val>
                                            <p:strVal val="#ppt_x"/>
                                          </p:val>
                                        </p:tav>
                                      </p:tavLst>
                                    </p:anim>
                                    <p:anim calcmode="lin" valueType="num">
                                      <p:cBhvr additive="base">
                                        <p:cTn id="18" dur="500" fill="hold"/>
                                        <p:tgtEl>
                                          <p:spTgt spid="4813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8132"/>
                                        </p:tgtEl>
                                        <p:attrNameLst>
                                          <p:attrName>style.visibility</p:attrName>
                                        </p:attrNameLst>
                                      </p:cBhvr>
                                      <p:to>
                                        <p:strVal val="visible"/>
                                      </p:to>
                                    </p:set>
                                    <p:anim calcmode="lin" valueType="num">
                                      <p:cBhvr additive="base">
                                        <p:cTn id="23" dur="500" fill="hold"/>
                                        <p:tgtEl>
                                          <p:spTgt spid="48132"/>
                                        </p:tgtEl>
                                        <p:attrNameLst>
                                          <p:attrName>ppt_x</p:attrName>
                                        </p:attrNameLst>
                                      </p:cBhvr>
                                      <p:tavLst>
                                        <p:tav tm="0">
                                          <p:val>
                                            <p:strVal val="0-#ppt_w/2"/>
                                          </p:val>
                                        </p:tav>
                                        <p:tav tm="100000">
                                          <p:val>
                                            <p:strVal val="#ppt_x"/>
                                          </p:val>
                                        </p:tav>
                                      </p:tavLst>
                                    </p:anim>
                                    <p:anim calcmode="lin" valueType="num">
                                      <p:cBhvr additive="base">
                                        <p:cTn id="24" dur="500" fill="hold"/>
                                        <p:tgtEl>
                                          <p:spTgt spid="4813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48136"/>
                                        </p:tgtEl>
                                        <p:attrNameLst>
                                          <p:attrName>style.visibility</p:attrName>
                                        </p:attrNameLst>
                                      </p:cBhvr>
                                      <p:to>
                                        <p:strVal val="visible"/>
                                      </p:to>
                                    </p:set>
                                    <p:anim calcmode="lin" valueType="num">
                                      <p:cBhvr additive="base">
                                        <p:cTn id="29" dur="500" fill="hold"/>
                                        <p:tgtEl>
                                          <p:spTgt spid="48136"/>
                                        </p:tgtEl>
                                        <p:attrNameLst>
                                          <p:attrName>ppt_x</p:attrName>
                                        </p:attrNameLst>
                                      </p:cBhvr>
                                      <p:tavLst>
                                        <p:tav tm="0">
                                          <p:val>
                                            <p:strVal val="1+#ppt_w/2"/>
                                          </p:val>
                                        </p:tav>
                                        <p:tav tm="100000">
                                          <p:val>
                                            <p:strVal val="#ppt_x"/>
                                          </p:val>
                                        </p:tav>
                                      </p:tavLst>
                                    </p:anim>
                                    <p:anim calcmode="lin" valueType="num">
                                      <p:cBhvr additive="base">
                                        <p:cTn id="30" dur="500" fill="hold"/>
                                        <p:tgtEl>
                                          <p:spTgt spid="481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6" grpId="0" animBg="1" autoUpdateAnimBg="0"/>
      <p:bldP spid="48137" grpId="0" autoUpdateAnimBg="0"/>
      <p:bldP spid="62472" grpId="0"/>
      <p:bldP spid="48135"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type="body" idx="4294967295"/>
          </p:nvPr>
        </p:nvSpPr>
        <p:spPr>
          <a:xfrm>
            <a:off x="1812925" y="1524000"/>
            <a:ext cx="9067800" cy="609600"/>
          </a:xfrm>
        </p:spPr>
        <p:txBody>
          <a:bodyPr/>
          <a:lstStyle/>
          <a:p>
            <a:pPr eaLnBrk="1" hangingPunct="1">
              <a:buClr>
                <a:srgbClr val="FFC000"/>
              </a:buClr>
              <a:buFont typeface="Wingdings" panose="05000000000000000000" pitchFamily="2" charset="2"/>
              <a:buChar char="Ø"/>
            </a:pPr>
            <a:r>
              <a:rPr kumimoji="1" lang="zh-CN" altLang="en-US" sz="3200">
                <a:solidFill>
                  <a:schemeClr val="tx1"/>
                </a:solidFill>
                <a:latin typeface="Times New Roman" panose="02020603050405020304" pitchFamily="18" charset="0"/>
                <a:ea typeface="楷体_GB2312" pitchFamily="49" charset="-122"/>
              </a:rPr>
              <a:t>乘除运算：以参与运算的</a:t>
            </a:r>
            <a:r>
              <a:rPr kumimoji="1" lang="zh-CN" altLang="en-US" sz="3200" b="1">
                <a:solidFill>
                  <a:schemeClr val="folHlink"/>
                </a:solidFill>
                <a:latin typeface="Times New Roman" panose="02020603050405020304" pitchFamily="18" charset="0"/>
                <a:ea typeface="楷体_GB2312" pitchFamily="49" charset="-122"/>
              </a:rPr>
              <a:t>最少</a:t>
            </a:r>
            <a:r>
              <a:rPr kumimoji="1" lang="zh-CN" altLang="en-US" sz="3200">
                <a:solidFill>
                  <a:schemeClr val="tx1"/>
                </a:solidFill>
                <a:latin typeface="Times New Roman" panose="02020603050405020304" pitchFamily="18" charset="0"/>
                <a:ea typeface="楷体_GB2312" pitchFamily="49" charset="-122"/>
              </a:rPr>
              <a:t>的有效数字为准</a:t>
            </a:r>
          </a:p>
        </p:txBody>
      </p:sp>
      <p:graphicFrame>
        <p:nvGraphicFramePr>
          <p:cNvPr id="126976" name="Object 1028"/>
          <p:cNvGraphicFramePr>
            <a:graphicFrameLocks noChangeAspect="1"/>
          </p:cNvGraphicFramePr>
          <p:nvPr/>
        </p:nvGraphicFramePr>
        <p:xfrm>
          <a:off x="7924800" y="3949701"/>
          <a:ext cx="2209800" cy="919163"/>
        </p:xfrm>
        <a:graphic>
          <a:graphicData uri="http://schemas.openxmlformats.org/presentationml/2006/ole">
            <mc:AlternateContent xmlns:mc="http://schemas.openxmlformats.org/markup-compatibility/2006">
              <mc:Choice xmlns:v="urn:schemas-microsoft-com:vml" Requires="v">
                <p:oleObj spid="_x0000_s12998" name="Equation" r:id="rId3" imgW="466853" imgH="161853" progId="Equation.3">
                  <p:embed/>
                </p:oleObj>
              </mc:Choice>
              <mc:Fallback>
                <p:oleObj name="Equation" r:id="rId3" imgW="466853" imgH="16185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949701"/>
                        <a:ext cx="2209800" cy="919163"/>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77" name="Object 1025"/>
          <p:cNvGraphicFramePr>
            <a:graphicFrameLocks noChangeAspect="1"/>
          </p:cNvGraphicFramePr>
          <p:nvPr/>
        </p:nvGraphicFramePr>
        <p:xfrm>
          <a:off x="2514601" y="3949700"/>
          <a:ext cx="4473575" cy="865188"/>
        </p:xfrm>
        <a:graphic>
          <a:graphicData uri="http://schemas.openxmlformats.org/presentationml/2006/ole">
            <mc:AlternateContent xmlns:mc="http://schemas.openxmlformats.org/markup-compatibility/2006">
              <mc:Choice xmlns:v="urn:schemas-microsoft-com:vml" Requires="v">
                <p:oleObj spid="_x0000_s12999" name="Equation" r:id="rId5" imgW="1000048" imgH="142895" progId="Equation.3">
                  <p:embed/>
                </p:oleObj>
              </mc:Choice>
              <mc:Fallback>
                <p:oleObj name="Equation" r:id="rId5" imgW="1000048" imgH="1428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1" y="3949700"/>
                        <a:ext cx="4473575" cy="865188"/>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78" name="Object 1026"/>
          <p:cNvGraphicFramePr>
            <a:graphicFrameLocks noChangeAspect="1"/>
          </p:cNvGraphicFramePr>
          <p:nvPr/>
        </p:nvGraphicFramePr>
        <p:xfrm>
          <a:off x="2590801" y="5695950"/>
          <a:ext cx="2589213" cy="757238"/>
        </p:xfrm>
        <a:graphic>
          <a:graphicData uri="http://schemas.openxmlformats.org/presentationml/2006/ole">
            <mc:AlternateContent xmlns:mc="http://schemas.openxmlformats.org/markup-compatibility/2006">
              <mc:Choice xmlns:v="urn:schemas-microsoft-com:vml" Requires="v">
                <p:oleObj spid="_x0000_s13000" name="Equation" r:id="rId7" imgW="552501" imgH="123936" progId="Equation.3">
                  <p:embed/>
                </p:oleObj>
              </mc:Choice>
              <mc:Fallback>
                <p:oleObj name="Equation" r:id="rId7" imgW="552501" imgH="12393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1" y="5695950"/>
                        <a:ext cx="2589213" cy="757238"/>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79" name="Object 1027"/>
          <p:cNvGraphicFramePr>
            <a:graphicFrameLocks noChangeAspect="1"/>
          </p:cNvGraphicFramePr>
          <p:nvPr/>
        </p:nvGraphicFramePr>
        <p:xfrm>
          <a:off x="6346826" y="5691189"/>
          <a:ext cx="2697163" cy="757237"/>
        </p:xfrm>
        <a:graphic>
          <a:graphicData uri="http://schemas.openxmlformats.org/presentationml/2006/ole">
            <mc:AlternateContent xmlns:mc="http://schemas.openxmlformats.org/markup-compatibility/2006">
              <mc:Choice xmlns:v="urn:schemas-microsoft-com:vml" Requires="v">
                <p:oleObj spid="_x0000_s13001" name="Equation" r:id="rId9" imgW="580934" imgH="123936" progId="Equation.3">
                  <p:embed/>
                </p:oleObj>
              </mc:Choice>
              <mc:Fallback>
                <p:oleObj name="Equation" r:id="rId9" imgW="580934" imgH="12393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6826" y="5691189"/>
                        <a:ext cx="2697163" cy="757237"/>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6" name="Rectangle 8"/>
          <p:cNvSpPr>
            <a:spLocks noChangeArrowheads="1"/>
          </p:cNvSpPr>
          <p:nvPr/>
        </p:nvSpPr>
        <p:spPr bwMode="auto">
          <a:xfrm>
            <a:off x="1600200" y="3298825"/>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chemeClr val="tx2"/>
              </a:buClr>
              <a:buSzPct val="80000"/>
              <a:buFont typeface="Wingdings" panose="05000000000000000000" pitchFamily="2" charset="2"/>
              <a:buChar char="Ø"/>
            </a:pPr>
            <a:r>
              <a:rPr kumimoji="1" lang="zh-CN" altLang="en-US" sz="3200">
                <a:solidFill>
                  <a:schemeClr val="tx1"/>
                </a:solidFill>
                <a:latin typeface="Times New Roman" panose="02020603050405020304" pitchFamily="18" charset="0"/>
                <a:ea typeface="楷体_GB2312" pitchFamily="49" charset="-122"/>
              </a:rPr>
              <a:t>乘方、开方运算：与</a:t>
            </a:r>
            <a:r>
              <a:rPr kumimoji="1" lang="zh-CN" altLang="en-US" sz="3200" b="1">
                <a:solidFill>
                  <a:schemeClr val="folHlink"/>
                </a:solidFill>
                <a:latin typeface="楷体_GB2312" pitchFamily="49" charset="-122"/>
                <a:ea typeface="楷体_GB2312" pitchFamily="49" charset="-122"/>
              </a:rPr>
              <a:t>底数</a:t>
            </a:r>
            <a:r>
              <a:rPr kumimoji="1" lang="zh-CN" altLang="en-US" sz="3200">
                <a:solidFill>
                  <a:schemeClr val="tx1"/>
                </a:solidFill>
                <a:latin typeface="Times New Roman" panose="02020603050405020304" pitchFamily="18" charset="0"/>
                <a:ea typeface="楷体_GB2312" pitchFamily="49" charset="-122"/>
              </a:rPr>
              <a:t>的有效数字位数相同     </a:t>
            </a:r>
          </a:p>
        </p:txBody>
      </p:sp>
      <p:sp>
        <p:nvSpPr>
          <p:cNvPr id="27657" name="Rectangle 9"/>
          <p:cNvSpPr>
            <a:spLocks noChangeArrowheads="1"/>
          </p:cNvSpPr>
          <p:nvPr/>
        </p:nvSpPr>
        <p:spPr bwMode="auto">
          <a:xfrm>
            <a:off x="1676400" y="495935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chemeClr val="tx2"/>
              </a:buClr>
              <a:buSzPct val="80000"/>
              <a:buFont typeface="Wingdings" panose="05000000000000000000" pitchFamily="2" charset="2"/>
              <a:buChar char="Ø"/>
            </a:pPr>
            <a:r>
              <a:rPr kumimoji="1" lang="zh-CN" altLang="en-US" sz="3200">
                <a:solidFill>
                  <a:schemeClr val="tx1"/>
                </a:solidFill>
                <a:latin typeface="Times New Roman" panose="02020603050405020304" pitchFamily="18" charset="0"/>
                <a:ea typeface="楷体_GB2312" pitchFamily="49" charset="-122"/>
              </a:rPr>
              <a:t>对数运算：</a:t>
            </a:r>
            <a:r>
              <a:rPr kumimoji="1" lang="zh-CN" altLang="en-US" sz="3200" b="1">
                <a:solidFill>
                  <a:schemeClr val="folHlink"/>
                </a:solidFill>
                <a:latin typeface="楷体_GB2312" pitchFamily="49" charset="-122"/>
                <a:ea typeface="楷体_GB2312" pitchFamily="49" charset="-122"/>
              </a:rPr>
              <a:t>小数部分</a:t>
            </a:r>
            <a:r>
              <a:rPr kumimoji="1" lang="zh-CN" altLang="en-US" sz="3200">
                <a:solidFill>
                  <a:schemeClr val="tx1"/>
                </a:solidFill>
                <a:latin typeface="Times New Roman" panose="02020603050405020304" pitchFamily="18" charset="0"/>
                <a:ea typeface="楷体_GB2312" pitchFamily="49" charset="-122"/>
              </a:rPr>
              <a:t>的位数与</a:t>
            </a:r>
            <a:r>
              <a:rPr kumimoji="1" lang="zh-CN" altLang="en-US" sz="3200" b="1">
                <a:solidFill>
                  <a:schemeClr val="folHlink"/>
                </a:solidFill>
                <a:latin typeface="楷体_GB2312" pitchFamily="49" charset="-122"/>
                <a:ea typeface="楷体_GB2312" pitchFamily="49" charset="-122"/>
              </a:rPr>
              <a:t>真数</a:t>
            </a:r>
            <a:r>
              <a:rPr kumimoji="1" lang="zh-CN" altLang="en-US" sz="3200">
                <a:solidFill>
                  <a:schemeClr val="tx1"/>
                </a:solidFill>
                <a:latin typeface="Times New Roman" panose="02020603050405020304" pitchFamily="18" charset="0"/>
                <a:ea typeface="楷体_GB2312" pitchFamily="49" charset="-122"/>
              </a:rPr>
              <a:t>的位数相同</a:t>
            </a:r>
          </a:p>
        </p:txBody>
      </p:sp>
      <p:sp>
        <p:nvSpPr>
          <p:cNvPr id="27658" name="Rectangle 11"/>
          <p:cNvSpPr>
            <a:spLocks noChangeArrowheads="1"/>
          </p:cNvSpPr>
          <p:nvPr/>
        </p:nvSpPr>
        <p:spPr bwMode="auto">
          <a:xfrm>
            <a:off x="7859714" y="2349500"/>
            <a:ext cx="26812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algn="ctr" eaLnBrk="1" hangingPunct="1">
              <a:spcBef>
                <a:spcPct val="20000"/>
              </a:spcBef>
              <a:buClr>
                <a:srgbClr val="FFC000"/>
              </a:buClr>
              <a:buSzPct val="90000"/>
              <a:buFont typeface="Wingdings" panose="05000000000000000000" pitchFamily="2" charset="2"/>
              <a:buNone/>
            </a:pPr>
            <a:r>
              <a:rPr kumimoji="1" lang="zh-CN" altLang="en-US" sz="3200" b="1">
                <a:solidFill>
                  <a:schemeClr val="folHlink"/>
                </a:solidFill>
                <a:latin typeface="Times New Roman" panose="02020603050405020304" pitchFamily="18" charset="0"/>
                <a:ea typeface="楷体_GB2312" pitchFamily="49" charset="-122"/>
              </a:rPr>
              <a:t>科学计数法</a:t>
            </a:r>
          </a:p>
        </p:txBody>
      </p:sp>
      <p:sp>
        <p:nvSpPr>
          <p:cNvPr id="27659" name="Rectangle 12"/>
          <p:cNvSpPr>
            <a:spLocks noChangeArrowheads="1"/>
          </p:cNvSpPr>
          <p:nvPr/>
        </p:nvSpPr>
        <p:spPr bwMode="auto">
          <a:xfrm>
            <a:off x="2155826" y="2357439"/>
            <a:ext cx="6048375" cy="579437"/>
          </a:xfrm>
          <a:prstGeom prst="rect">
            <a:avLst/>
          </a:prstGeom>
          <a:solidFill>
            <a:schemeClr val="accent6"/>
          </a:solidFill>
          <a:ln>
            <a:noFill/>
          </a:ln>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
                <a:srgbClr val="FFC000"/>
              </a:buClr>
              <a:buNone/>
              <a:defRPr/>
            </a:pPr>
            <a:r>
              <a:rPr lang="zh-CN" altLang="en-US" dirty="0"/>
              <a:t>12</a:t>
            </a:r>
            <a:r>
              <a:rPr lang="zh-CN" altLang="en-US" u="sng" dirty="0"/>
              <a:t>3</a:t>
            </a:r>
            <a:r>
              <a:rPr lang="en-US" altLang="zh-CN" dirty="0"/>
              <a:t>×10.4</a:t>
            </a:r>
            <a:r>
              <a:rPr lang="en-US" altLang="zh-CN" u="sng" dirty="0"/>
              <a:t>5</a:t>
            </a:r>
            <a:r>
              <a:rPr lang="en-US" altLang="zh-CN" dirty="0"/>
              <a:t> =12</a:t>
            </a:r>
            <a:r>
              <a:rPr lang="en-US" altLang="zh-CN" u="sng" dirty="0"/>
              <a:t>85</a:t>
            </a:r>
            <a:r>
              <a:rPr lang="en-US" altLang="zh-CN" dirty="0"/>
              <a:t>.</a:t>
            </a:r>
            <a:r>
              <a:rPr lang="en-US" altLang="zh-CN" u="sng" dirty="0"/>
              <a:t>35</a:t>
            </a:r>
            <a:r>
              <a:rPr lang="en-US" altLang="zh-CN" dirty="0">
                <a:latin typeface="宋体" panose="02010600030101010101" pitchFamily="2" charset="-122"/>
              </a:rPr>
              <a:t>≈1.29</a:t>
            </a:r>
            <a:r>
              <a:rPr lang="en-US" altLang="zh-CN" dirty="0"/>
              <a:t>×10</a:t>
            </a:r>
            <a:r>
              <a:rPr lang="en-US" altLang="zh-CN" baseline="30000" dirty="0"/>
              <a:t>3</a:t>
            </a:r>
            <a:endParaRPr lang="zh-CN" altLang="en-US" baseline="30000" dirty="0"/>
          </a:p>
        </p:txBody>
      </p:sp>
      <p:sp>
        <p:nvSpPr>
          <p:cNvPr id="11" name="Rectangle 2"/>
          <p:cNvSpPr>
            <a:spLocks noChangeArrowheads="1"/>
          </p:cNvSpPr>
          <p:nvPr/>
        </p:nvSpPr>
        <p:spPr bwMode="auto">
          <a:xfrm>
            <a:off x="431800" y="381000"/>
            <a:ext cx="777240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defRPr/>
            </a:pPr>
            <a:r>
              <a:rPr lang="en-US" altLang="zh-CN" b="1" dirty="0">
                <a:solidFill>
                  <a:schemeClr val="tx1">
                    <a:lumMod val="85000"/>
                    <a:lumOff val="15000"/>
                  </a:schemeClr>
                </a:solidFill>
                <a:latin typeface="+mj-lt"/>
                <a:ea typeface="+mj-ea"/>
                <a:cs typeface="+mj-cs"/>
              </a:rPr>
              <a:t>4.2.3 </a:t>
            </a:r>
            <a:r>
              <a:rPr lang="zh-CN" altLang="en-US" b="1" dirty="0">
                <a:solidFill>
                  <a:schemeClr val="tx1">
                    <a:lumMod val="85000"/>
                    <a:lumOff val="15000"/>
                  </a:schemeClr>
                </a:solidFill>
                <a:latin typeface="+mj-lt"/>
                <a:ea typeface="+mj-ea"/>
                <a:cs typeface="+mj-cs"/>
              </a:rPr>
              <a:t>有效数字的运算法则</a:t>
            </a:r>
          </a:p>
        </p:txBody>
      </p:sp>
    </p:spTree>
    <p:extLst>
      <p:ext uri="{BB962C8B-B14F-4D97-AF65-F5344CB8AC3E}">
        <p14:creationId xmlns:p14="http://schemas.microsoft.com/office/powerpoint/2010/main" val="2677139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 calcmode="lin" valueType="num">
                                      <p:cBhvr additive="base">
                                        <p:cTn id="7" dur="500" fill="hold"/>
                                        <p:tgtEl>
                                          <p:spTgt spid="491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1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659"/>
                                        </p:tgtEl>
                                        <p:attrNameLst>
                                          <p:attrName>style.visibility</p:attrName>
                                        </p:attrNameLst>
                                      </p:cBhvr>
                                      <p:to>
                                        <p:strVal val="visible"/>
                                      </p:to>
                                    </p:set>
                                    <p:anim calcmode="lin" valueType="num">
                                      <p:cBhvr additive="base">
                                        <p:cTn id="13" dur="500" fill="hold"/>
                                        <p:tgtEl>
                                          <p:spTgt spid="27659"/>
                                        </p:tgtEl>
                                        <p:attrNameLst>
                                          <p:attrName>ppt_x</p:attrName>
                                        </p:attrNameLst>
                                      </p:cBhvr>
                                      <p:tavLst>
                                        <p:tav tm="0">
                                          <p:val>
                                            <p:strVal val="0-#ppt_w/2"/>
                                          </p:val>
                                        </p:tav>
                                        <p:tav tm="100000">
                                          <p:val>
                                            <p:strVal val="#ppt_x"/>
                                          </p:val>
                                        </p:tav>
                                      </p:tavLst>
                                    </p:anim>
                                    <p:anim calcmode="lin" valueType="num">
                                      <p:cBhvr additive="base">
                                        <p:cTn id="14" dur="500" fill="hold"/>
                                        <p:tgtEl>
                                          <p:spTgt spid="2765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658"/>
                                        </p:tgtEl>
                                        <p:attrNameLst>
                                          <p:attrName>style.visibility</p:attrName>
                                        </p:attrNameLst>
                                      </p:cBhvr>
                                      <p:to>
                                        <p:strVal val="visible"/>
                                      </p:to>
                                    </p:set>
                                    <p:anim calcmode="lin" valueType="num">
                                      <p:cBhvr additive="base">
                                        <p:cTn id="19" dur="500" fill="hold"/>
                                        <p:tgtEl>
                                          <p:spTgt spid="27658"/>
                                        </p:tgtEl>
                                        <p:attrNameLst>
                                          <p:attrName>ppt_x</p:attrName>
                                        </p:attrNameLst>
                                      </p:cBhvr>
                                      <p:tavLst>
                                        <p:tav tm="0">
                                          <p:val>
                                            <p:strVal val="0-#ppt_w/2"/>
                                          </p:val>
                                        </p:tav>
                                        <p:tav tm="100000">
                                          <p:val>
                                            <p:strVal val="#ppt_x"/>
                                          </p:val>
                                        </p:tav>
                                      </p:tavLst>
                                    </p:anim>
                                    <p:anim calcmode="lin" valueType="num">
                                      <p:cBhvr additive="base">
                                        <p:cTn id="20" dur="500" fill="hold"/>
                                        <p:tgtEl>
                                          <p:spTgt spid="2765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656"/>
                                        </p:tgtEl>
                                        <p:attrNameLst>
                                          <p:attrName>style.visibility</p:attrName>
                                        </p:attrNameLst>
                                      </p:cBhvr>
                                      <p:to>
                                        <p:strVal val="visible"/>
                                      </p:to>
                                    </p:set>
                                    <p:anim calcmode="lin" valueType="num">
                                      <p:cBhvr additive="base">
                                        <p:cTn id="25" dur="500" fill="hold"/>
                                        <p:tgtEl>
                                          <p:spTgt spid="27656"/>
                                        </p:tgtEl>
                                        <p:attrNameLst>
                                          <p:attrName>ppt_x</p:attrName>
                                        </p:attrNameLst>
                                      </p:cBhvr>
                                      <p:tavLst>
                                        <p:tav tm="0">
                                          <p:val>
                                            <p:strVal val="0-#ppt_w/2"/>
                                          </p:val>
                                        </p:tav>
                                        <p:tav tm="100000">
                                          <p:val>
                                            <p:strVal val="#ppt_x"/>
                                          </p:val>
                                        </p:tav>
                                      </p:tavLst>
                                    </p:anim>
                                    <p:anim calcmode="lin" valueType="num">
                                      <p:cBhvr additive="base">
                                        <p:cTn id="26" dur="500" fill="hold"/>
                                        <p:tgtEl>
                                          <p:spTgt spid="2765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26977"/>
                                        </p:tgtEl>
                                        <p:attrNameLst>
                                          <p:attrName>style.visibility</p:attrName>
                                        </p:attrNameLst>
                                      </p:cBhvr>
                                      <p:to>
                                        <p:strVal val="visible"/>
                                      </p:to>
                                    </p:set>
                                    <p:anim calcmode="lin" valueType="num">
                                      <p:cBhvr additive="base">
                                        <p:cTn id="31" dur="500" fill="hold"/>
                                        <p:tgtEl>
                                          <p:spTgt spid="126977"/>
                                        </p:tgtEl>
                                        <p:attrNameLst>
                                          <p:attrName>ppt_x</p:attrName>
                                        </p:attrNameLst>
                                      </p:cBhvr>
                                      <p:tavLst>
                                        <p:tav tm="0">
                                          <p:val>
                                            <p:strVal val="0-#ppt_w/2"/>
                                          </p:val>
                                        </p:tav>
                                        <p:tav tm="100000">
                                          <p:val>
                                            <p:strVal val="#ppt_x"/>
                                          </p:val>
                                        </p:tav>
                                      </p:tavLst>
                                    </p:anim>
                                    <p:anim calcmode="lin" valueType="num">
                                      <p:cBhvr additive="base">
                                        <p:cTn id="32" dur="500" fill="hold"/>
                                        <p:tgtEl>
                                          <p:spTgt spid="12697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26976"/>
                                        </p:tgtEl>
                                        <p:attrNameLst>
                                          <p:attrName>style.visibility</p:attrName>
                                        </p:attrNameLst>
                                      </p:cBhvr>
                                      <p:to>
                                        <p:strVal val="visible"/>
                                      </p:to>
                                    </p:set>
                                    <p:anim calcmode="lin" valueType="num">
                                      <p:cBhvr additive="base">
                                        <p:cTn id="37" dur="500" fill="hold"/>
                                        <p:tgtEl>
                                          <p:spTgt spid="126976"/>
                                        </p:tgtEl>
                                        <p:attrNameLst>
                                          <p:attrName>ppt_x</p:attrName>
                                        </p:attrNameLst>
                                      </p:cBhvr>
                                      <p:tavLst>
                                        <p:tav tm="0">
                                          <p:val>
                                            <p:strVal val="0-#ppt_w/2"/>
                                          </p:val>
                                        </p:tav>
                                        <p:tav tm="100000">
                                          <p:val>
                                            <p:strVal val="#ppt_x"/>
                                          </p:val>
                                        </p:tav>
                                      </p:tavLst>
                                    </p:anim>
                                    <p:anim calcmode="lin" valueType="num">
                                      <p:cBhvr additive="base">
                                        <p:cTn id="38" dur="500" fill="hold"/>
                                        <p:tgtEl>
                                          <p:spTgt spid="12697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7657"/>
                                        </p:tgtEl>
                                        <p:attrNameLst>
                                          <p:attrName>style.visibility</p:attrName>
                                        </p:attrNameLst>
                                      </p:cBhvr>
                                      <p:to>
                                        <p:strVal val="visible"/>
                                      </p:to>
                                    </p:set>
                                    <p:anim calcmode="lin" valueType="num">
                                      <p:cBhvr additive="base">
                                        <p:cTn id="43" dur="500" fill="hold"/>
                                        <p:tgtEl>
                                          <p:spTgt spid="27657"/>
                                        </p:tgtEl>
                                        <p:attrNameLst>
                                          <p:attrName>ppt_x</p:attrName>
                                        </p:attrNameLst>
                                      </p:cBhvr>
                                      <p:tavLst>
                                        <p:tav tm="0">
                                          <p:val>
                                            <p:strVal val="0-#ppt_w/2"/>
                                          </p:val>
                                        </p:tav>
                                        <p:tav tm="100000">
                                          <p:val>
                                            <p:strVal val="#ppt_x"/>
                                          </p:val>
                                        </p:tav>
                                      </p:tavLst>
                                    </p:anim>
                                    <p:anim calcmode="lin" valueType="num">
                                      <p:cBhvr additive="base">
                                        <p:cTn id="44" dur="500" fill="hold"/>
                                        <p:tgtEl>
                                          <p:spTgt spid="27657"/>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26978"/>
                                        </p:tgtEl>
                                        <p:attrNameLst>
                                          <p:attrName>style.visibility</p:attrName>
                                        </p:attrNameLst>
                                      </p:cBhvr>
                                      <p:to>
                                        <p:strVal val="visible"/>
                                      </p:to>
                                    </p:set>
                                    <p:anim calcmode="lin" valueType="num">
                                      <p:cBhvr additive="base">
                                        <p:cTn id="49" dur="500" fill="hold"/>
                                        <p:tgtEl>
                                          <p:spTgt spid="126978"/>
                                        </p:tgtEl>
                                        <p:attrNameLst>
                                          <p:attrName>ppt_x</p:attrName>
                                        </p:attrNameLst>
                                      </p:cBhvr>
                                      <p:tavLst>
                                        <p:tav tm="0">
                                          <p:val>
                                            <p:strVal val="0-#ppt_w/2"/>
                                          </p:val>
                                        </p:tav>
                                        <p:tav tm="100000">
                                          <p:val>
                                            <p:strVal val="#ppt_x"/>
                                          </p:val>
                                        </p:tav>
                                      </p:tavLst>
                                    </p:anim>
                                    <p:anim calcmode="lin" valueType="num">
                                      <p:cBhvr additive="base">
                                        <p:cTn id="50" dur="500" fill="hold"/>
                                        <p:tgtEl>
                                          <p:spTgt spid="126978"/>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26979"/>
                                        </p:tgtEl>
                                        <p:attrNameLst>
                                          <p:attrName>style.visibility</p:attrName>
                                        </p:attrNameLst>
                                      </p:cBhvr>
                                      <p:to>
                                        <p:strVal val="visible"/>
                                      </p:to>
                                    </p:set>
                                    <p:anim calcmode="lin" valueType="num">
                                      <p:cBhvr additive="base">
                                        <p:cTn id="55" dur="500" fill="hold"/>
                                        <p:tgtEl>
                                          <p:spTgt spid="126979"/>
                                        </p:tgtEl>
                                        <p:attrNameLst>
                                          <p:attrName>ppt_x</p:attrName>
                                        </p:attrNameLst>
                                      </p:cBhvr>
                                      <p:tavLst>
                                        <p:tav tm="0">
                                          <p:val>
                                            <p:strVal val="0-#ppt_w/2"/>
                                          </p:val>
                                        </p:tav>
                                        <p:tav tm="100000">
                                          <p:val>
                                            <p:strVal val="#ppt_x"/>
                                          </p:val>
                                        </p:tav>
                                      </p:tavLst>
                                    </p:anim>
                                    <p:anim calcmode="lin" valueType="num">
                                      <p:cBhvr additive="base">
                                        <p:cTn id="56" dur="500" fill="hold"/>
                                        <p:tgtEl>
                                          <p:spTgt spid="1269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utoUpdateAnimBg="0"/>
      <p:bldP spid="27656" grpId="0" autoUpdateAnimBg="0"/>
      <p:bldP spid="27657" grpId="0" autoUpdateAnimBg="0"/>
      <p:bldP spid="27658" grpId="0" autoUpdateAnimBg="0"/>
      <p:bldP spid="27659"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body" idx="4294967295"/>
          </p:nvPr>
        </p:nvSpPr>
        <p:spPr>
          <a:xfrm>
            <a:off x="889000" y="1404030"/>
            <a:ext cx="10678886" cy="4876800"/>
          </a:xfrm>
        </p:spPr>
        <p:txBody>
          <a:bodyPr/>
          <a:lstStyle/>
          <a:p>
            <a:pPr lvl="1" eaLnBrk="1" hangingPunct="1">
              <a:lnSpc>
                <a:spcPct val="120000"/>
              </a:lnSpc>
              <a:buClr>
                <a:schemeClr val="folHlink"/>
              </a:buClr>
              <a:buFont typeface="Wingdings" panose="05000000000000000000" pitchFamily="2" charset="2"/>
              <a:buChar char="Ø"/>
            </a:pPr>
            <a:r>
              <a:rPr lang="zh-CN" altLang="en-US" sz="3200" dirty="0">
                <a:latin typeface="楷体_GB2312" pitchFamily="49" charset="-122"/>
                <a:ea typeface="楷体_GB2312" pitchFamily="49" charset="-122"/>
              </a:rPr>
              <a:t>由左边第一位不是</a:t>
            </a:r>
            <a:r>
              <a:rPr lang="zh-CN" altLang="en-US" sz="3200" dirty="0">
                <a:ea typeface="楷体_GB2312" pitchFamily="49" charset="-122"/>
              </a:rPr>
              <a:t>“</a:t>
            </a:r>
            <a:r>
              <a:rPr lang="zh-CN" altLang="en-US" sz="3200" dirty="0">
                <a:latin typeface="楷体_GB2312" pitchFamily="49" charset="-122"/>
                <a:ea typeface="楷体_GB2312" pitchFamily="49" charset="-122"/>
              </a:rPr>
              <a:t>0</a:t>
            </a:r>
            <a:r>
              <a:rPr lang="zh-CN" altLang="en-US" sz="3200" dirty="0">
                <a:ea typeface="楷体_GB2312" pitchFamily="49" charset="-122"/>
              </a:rPr>
              <a:t>”</a:t>
            </a:r>
            <a:r>
              <a:rPr lang="zh-CN" altLang="en-US" sz="3200" dirty="0">
                <a:latin typeface="楷体_GB2312" pitchFamily="49" charset="-122"/>
                <a:ea typeface="楷体_GB2312" pitchFamily="49" charset="-122"/>
              </a:rPr>
              <a:t>的数字开始到第一位欠准位所有的数字都是有效数字。</a:t>
            </a:r>
          </a:p>
          <a:p>
            <a:pPr lvl="1" eaLnBrk="1" hangingPunct="1">
              <a:lnSpc>
                <a:spcPct val="120000"/>
              </a:lnSpc>
              <a:buClr>
                <a:schemeClr val="folHlink"/>
              </a:buClr>
              <a:buFont typeface="Wingdings" panose="05000000000000000000" pitchFamily="2" charset="2"/>
              <a:buChar char="Ø"/>
            </a:pPr>
            <a:r>
              <a:rPr lang="zh-CN" altLang="en-US" sz="3200" dirty="0">
                <a:latin typeface="楷体_GB2312" pitchFamily="49" charset="-122"/>
                <a:ea typeface="楷体_GB2312" pitchFamily="49" charset="-122"/>
              </a:rPr>
              <a:t>数字中间及末尾的</a:t>
            </a:r>
            <a:r>
              <a:rPr lang="zh-CN" altLang="en-US" sz="3200" dirty="0">
                <a:ea typeface="楷体_GB2312" pitchFamily="49" charset="-122"/>
              </a:rPr>
              <a:t>“</a:t>
            </a:r>
            <a:r>
              <a:rPr lang="zh-CN" altLang="en-US" sz="3200" dirty="0">
                <a:latin typeface="楷体_GB2312" pitchFamily="49" charset="-122"/>
                <a:ea typeface="楷体_GB2312" pitchFamily="49" charset="-122"/>
              </a:rPr>
              <a:t>0</a:t>
            </a:r>
            <a:r>
              <a:rPr lang="zh-CN" altLang="en-US" sz="3200" dirty="0">
                <a:ea typeface="楷体_GB2312" pitchFamily="49" charset="-122"/>
              </a:rPr>
              <a:t>”</a:t>
            </a:r>
            <a:r>
              <a:rPr lang="zh-CN" altLang="en-US" sz="3200" dirty="0">
                <a:latin typeface="楷体_GB2312" pitchFamily="49" charset="-122"/>
                <a:ea typeface="楷体_GB2312" pitchFamily="49" charset="-122"/>
              </a:rPr>
              <a:t>都是有效数字。</a:t>
            </a:r>
          </a:p>
          <a:p>
            <a:pPr lvl="1" eaLnBrk="1" hangingPunct="1">
              <a:lnSpc>
                <a:spcPct val="120000"/>
              </a:lnSpc>
              <a:buClr>
                <a:schemeClr val="folHlink"/>
              </a:buClr>
              <a:buFont typeface="Wingdings" panose="05000000000000000000" pitchFamily="2" charset="2"/>
              <a:buChar char="Ø"/>
            </a:pPr>
            <a:r>
              <a:rPr lang="zh-CN" altLang="en-US" sz="3200" dirty="0">
                <a:latin typeface="楷体_GB2312" pitchFamily="49" charset="-122"/>
                <a:ea typeface="楷体_GB2312" pitchFamily="49" charset="-122"/>
              </a:rPr>
              <a:t>单位换算不能改变有效数字位数。</a:t>
            </a:r>
          </a:p>
          <a:p>
            <a:pPr lvl="1" eaLnBrk="1" hangingPunct="1">
              <a:lnSpc>
                <a:spcPct val="120000"/>
              </a:lnSpc>
              <a:buClr>
                <a:schemeClr val="folHlink"/>
              </a:buClr>
              <a:buFont typeface="Wingdings" panose="05000000000000000000" pitchFamily="2" charset="2"/>
              <a:buChar char="Ø"/>
            </a:pPr>
            <a:r>
              <a:rPr lang="zh-CN" altLang="en-US" sz="3200" dirty="0">
                <a:latin typeface="楷体_GB2312" pitchFamily="49" charset="-122"/>
                <a:ea typeface="楷体_GB2312" pitchFamily="49" charset="-122"/>
              </a:rPr>
              <a:t>中间计算结果可以多保留一位有效数字，但最后结果只保留一位欠准位。</a:t>
            </a:r>
          </a:p>
        </p:txBody>
      </p:sp>
      <p:sp>
        <p:nvSpPr>
          <p:cNvPr id="54275" name="Rectangle 2"/>
          <p:cNvSpPr>
            <a:spLocks noChangeArrowheads="1"/>
          </p:cNvSpPr>
          <p:nvPr/>
        </p:nvSpPr>
        <p:spPr bwMode="auto">
          <a:xfrm>
            <a:off x="720498" y="370341"/>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defRPr/>
            </a:pPr>
            <a:r>
              <a:rPr lang="en-US" altLang="zh-CN" b="1" dirty="0">
                <a:solidFill>
                  <a:schemeClr val="tx1">
                    <a:lumMod val="85000"/>
                    <a:lumOff val="15000"/>
                  </a:schemeClr>
                </a:solidFill>
                <a:latin typeface="+mj-lt"/>
                <a:ea typeface="+mj-ea"/>
                <a:cs typeface="+mj-cs"/>
              </a:rPr>
              <a:t>4.2.4 </a:t>
            </a:r>
            <a:r>
              <a:rPr lang="zh-CN" altLang="en-US" b="1" dirty="0">
                <a:solidFill>
                  <a:schemeClr val="tx1">
                    <a:lumMod val="85000"/>
                    <a:lumOff val="15000"/>
                  </a:schemeClr>
                </a:solidFill>
                <a:latin typeface="+mj-lt"/>
                <a:ea typeface="+mj-ea"/>
                <a:cs typeface="+mj-cs"/>
              </a:rPr>
              <a:t>关于有效数字的几点说明</a:t>
            </a:r>
          </a:p>
        </p:txBody>
      </p:sp>
    </p:spTree>
    <p:extLst>
      <p:ext uri="{BB962C8B-B14F-4D97-AF65-F5344CB8AC3E}">
        <p14:creationId xmlns:p14="http://schemas.microsoft.com/office/powerpoint/2010/main" val="151127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5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ChangeArrowheads="1"/>
          </p:cNvSpPr>
          <p:nvPr/>
        </p:nvSpPr>
        <p:spPr bwMode="auto">
          <a:xfrm>
            <a:off x="1582056" y="573314"/>
            <a:ext cx="931817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None/>
              <a:defRPr/>
            </a:pPr>
            <a:r>
              <a:rPr lang="zh-CN" altLang="en-US" b="1" dirty="0">
                <a:solidFill>
                  <a:schemeClr val="tx1">
                    <a:lumMod val="85000"/>
                    <a:lumOff val="15000"/>
                  </a:schemeClr>
                </a:solidFill>
                <a:effectLst>
                  <a:outerShdw blurRad="38100" dist="38100" dir="2700000" algn="tl">
                    <a:srgbClr val="000000">
                      <a:alpha val="43137"/>
                    </a:srgbClr>
                  </a:outerShdw>
                </a:effectLst>
                <a:latin typeface="+mj-lt"/>
                <a:ea typeface="+mj-ea"/>
                <a:cs typeface="+mj-cs"/>
              </a:rPr>
              <a:t>例：</a:t>
            </a:r>
            <a:r>
              <a:rPr lang="zh-CN" altLang="en-US" b="1" dirty="0">
                <a:effectLst>
                  <a:outerShdw blurRad="38100" dist="38100" dir="2700000" algn="tl">
                    <a:srgbClr val="000000">
                      <a:alpha val="43137"/>
                    </a:srgbClr>
                  </a:outerShdw>
                </a:effectLst>
                <a:latin typeface="楷体_GB2312" pitchFamily="49" charset="-122"/>
                <a:ea typeface="楷体_GB2312" pitchFamily="49" charset="-122"/>
              </a:rPr>
              <a:t>用螺旋测微仪（</a:t>
            </a:r>
            <a:r>
              <a:rPr lang="en-US" altLang="zh-CN" b="1" dirty="0">
                <a:effectLst>
                  <a:outerShdw blurRad="38100" dist="38100" dir="2700000" algn="tl">
                    <a:srgbClr val="000000">
                      <a:alpha val="43137"/>
                    </a:srgbClr>
                  </a:outerShdw>
                </a:effectLst>
                <a:latin typeface="楷体_GB2312" pitchFamily="49" charset="-122"/>
                <a:ea typeface="楷体_GB2312" pitchFamily="49" charset="-122"/>
              </a:rPr>
              <a:t>NO.5310</a:t>
            </a:r>
            <a:r>
              <a:rPr lang="zh-CN" altLang="en-US" b="1" dirty="0">
                <a:effectLst>
                  <a:outerShdw blurRad="38100" dist="38100" dir="2700000" algn="tl">
                    <a:srgbClr val="000000">
                      <a:alpha val="43137"/>
                    </a:srgbClr>
                  </a:outerShdw>
                </a:effectLst>
                <a:latin typeface="楷体_GB2312" pitchFamily="49" charset="-122"/>
                <a:ea typeface="楷体_GB2312" pitchFamily="49" charset="-122"/>
              </a:rPr>
              <a:t>）测一铁球的直径</a:t>
            </a:r>
            <a:r>
              <a:rPr lang="en-US" altLang="zh-CN" b="1" dirty="0">
                <a:effectLst>
                  <a:outerShdw blurRad="38100" dist="38100" dir="2700000" algn="tl">
                    <a:srgbClr val="000000">
                      <a:alpha val="43137"/>
                    </a:srgbClr>
                  </a:outerShdw>
                </a:effectLst>
                <a:latin typeface="楷体_GB2312" pitchFamily="49" charset="-122"/>
                <a:ea typeface="楷体_GB2312" pitchFamily="49" charset="-122"/>
              </a:rPr>
              <a:t>d</a:t>
            </a:r>
            <a:r>
              <a:rPr lang="zh-CN" altLang="en-US" b="1" dirty="0">
                <a:effectLst>
                  <a:outerShdw blurRad="38100" dist="38100" dir="2700000" algn="tl">
                    <a:srgbClr val="000000">
                      <a:alpha val="43137"/>
                    </a:srgbClr>
                  </a:outerShdw>
                </a:effectLst>
                <a:latin typeface="楷体_GB2312" pitchFamily="49" charset="-122"/>
                <a:ea typeface="楷体_GB2312" pitchFamily="49" charset="-122"/>
              </a:rPr>
              <a:t>，原始记录如表</a:t>
            </a:r>
            <a:r>
              <a:rPr lang="en-US" altLang="zh-CN" b="1" dirty="0">
                <a:effectLst>
                  <a:outerShdw blurRad="38100" dist="38100" dir="2700000" algn="tl">
                    <a:srgbClr val="000000">
                      <a:alpha val="43137"/>
                    </a:srgbClr>
                  </a:outerShdw>
                </a:effectLst>
                <a:latin typeface="楷体_GB2312" pitchFamily="49" charset="-122"/>
                <a:ea typeface="楷体_GB2312" pitchFamily="49" charset="-122"/>
              </a:rPr>
              <a:t>1</a:t>
            </a:r>
            <a:r>
              <a:rPr lang="zh-CN" altLang="en-US" b="1" dirty="0">
                <a:effectLst>
                  <a:outerShdw blurRad="38100" dist="38100" dir="2700000" algn="tl">
                    <a:srgbClr val="000000">
                      <a:alpha val="43137"/>
                    </a:srgbClr>
                  </a:outerShdw>
                </a:effectLst>
                <a:latin typeface="楷体_GB2312" pitchFamily="49" charset="-122"/>
                <a:ea typeface="楷体_GB2312" pitchFamily="49" charset="-122"/>
              </a:rPr>
              <a:t>所示。</a:t>
            </a:r>
          </a:p>
          <a:p>
            <a:pPr algn="ctr">
              <a:spcBef>
                <a:spcPct val="0"/>
              </a:spcBef>
              <a:buClrTx/>
              <a:buSzTx/>
              <a:buNone/>
              <a:defRPr/>
            </a:pPr>
            <a:endParaRPr lang="zh-CN" altLang="en-US" b="1" dirty="0">
              <a:solidFill>
                <a:schemeClr val="tx1">
                  <a:lumMod val="85000"/>
                  <a:lumOff val="15000"/>
                </a:schemeClr>
              </a:solidFill>
              <a:effectLst>
                <a:outerShdw blurRad="38100" dist="38100" dir="2700000" algn="tl">
                  <a:srgbClr val="000000">
                    <a:alpha val="43137"/>
                  </a:srgbClr>
                </a:outerShdw>
              </a:effectLst>
              <a:latin typeface="+mj-lt"/>
              <a:ea typeface="+mj-ea"/>
              <a:cs typeface="+mj-cs"/>
            </a:endParaRPr>
          </a:p>
        </p:txBody>
      </p:sp>
      <p:pic>
        <p:nvPicPr>
          <p:cNvPr id="4" name="Picture 5" descr="表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527" y="2021114"/>
            <a:ext cx="8305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033973" y="1559449"/>
            <a:ext cx="3456395" cy="461665"/>
          </a:xfrm>
          <a:prstGeom prst="rect">
            <a:avLst/>
          </a:prstGeom>
        </p:spPr>
        <p:txBody>
          <a:bodyPr wrap="none">
            <a:spAutoFit/>
          </a:bodyPr>
          <a:lstStyle/>
          <a:p>
            <a:r>
              <a:rPr kumimoji="1" lang="zh-CN" altLang="en-US" sz="2400" dirty="0">
                <a:solidFill>
                  <a:srgbClr val="7030A0"/>
                </a:solidFill>
                <a:latin typeface="Times New Roman" panose="02020603050405020304" pitchFamily="18" charset="0"/>
                <a:ea typeface="仿宋_GB2312" pitchFamily="49" charset="-122"/>
              </a:rPr>
              <a:t> </a:t>
            </a:r>
            <a:r>
              <a:rPr kumimoji="1" lang="zh-CN" altLang="en-US" b="1" dirty="0">
                <a:solidFill>
                  <a:srgbClr val="7030A0"/>
                </a:solidFill>
                <a:latin typeface="Times New Roman" panose="02020603050405020304" pitchFamily="18" charset="0"/>
              </a:rPr>
              <a:t>表一  测量钢球直径数据记录表 </a:t>
            </a:r>
            <a:endParaRPr lang="zh-CN" altLang="en-US" dirty="0">
              <a:solidFill>
                <a:srgbClr val="7030A0"/>
              </a:solidFill>
            </a:endParaRPr>
          </a:p>
        </p:txBody>
      </p:sp>
      <p:pic>
        <p:nvPicPr>
          <p:cNvPr id="6" name="Picture 4" descr="千分尺"/>
          <p:cNvPicPr>
            <a:picLocks noChangeAspect="1" noChangeArrowheads="1"/>
          </p:cNvPicPr>
          <p:nvPr/>
        </p:nvPicPr>
        <p:blipFill rotWithShape="1">
          <a:blip r:embed="rId3">
            <a:extLst>
              <a:ext uri="{28A0092B-C50C-407E-A947-70E740481C1C}">
                <a14:useLocalDpi xmlns:a14="http://schemas.microsoft.com/office/drawing/2010/main" val="0"/>
              </a:ext>
            </a:extLst>
          </a:blip>
          <a:srcRect b="34775"/>
          <a:stretch/>
        </p:blipFill>
        <p:spPr bwMode="auto">
          <a:xfrm>
            <a:off x="10176327" y="892457"/>
            <a:ext cx="1806276" cy="10915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矩形 2"/>
              <p:cNvSpPr/>
              <p:nvPr/>
            </p:nvSpPr>
            <p:spPr>
              <a:xfrm>
                <a:off x="1570444" y="3595914"/>
                <a:ext cx="9341394" cy="2686761"/>
              </a:xfrm>
              <a:prstGeom prst="rect">
                <a:avLst/>
              </a:prstGeom>
            </p:spPr>
            <p:txBody>
              <a:bodyPr wrap="square">
                <a:spAutoFit/>
              </a:bodyPr>
              <a:lstStyle/>
              <a:p>
                <a:pPr>
                  <a:spcBef>
                    <a:spcPct val="20000"/>
                  </a:spcBef>
                </a:pPr>
                <a:r>
                  <a:rPr kumimoji="1" lang="zh-CN" altLang="en-US" sz="2800" b="1" dirty="0">
                    <a:latin typeface="楷体_GB2312" pitchFamily="49" charset="-122"/>
                    <a:ea typeface="楷体_GB2312" pitchFamily="49" charset="-122"/>
                  </a:rPr>
                  <a:t>数据处理：测量列的算术平均值 </a:t>
                </a:r>
                <a14:m>
                  <m:oMath xmlns:m="http://schemas.openxmlformats.org/officeDocument/2006/math">
                    <m:acc>
                      <m:accPr>
                        <m:chr m:val="̅"/>
                        <m:ctrlPr>
                          <a:rPr kumimoji="1" lang="en-US" altLang="zh-CN" sz="2800" i="1" smtClean="0">
                            <a:latin typeface="Cambria Math" panose="02040503050406030204" pitchFamily="18" charset="0"/>
                            <a:ea typeface="楷体_GB2312" pitchFamily="49" charset="-122"/>
                          </a:rPr>
                        </m:ctrlPr>
                      </m:accPr>
                      <m:e>
                        <m:r>
                          <a:rPr kumimoji="1" lang="en-US" altLang="zh-CN" sz="2800" b="0" i="1" smtClean="0">
                            <a:latin typeface="Cambria Math" panose="02040503050406030204" pitchFamily="18" charset="0"/>
                            <a:ea typeface="楷体_GB2312" pitchFamily="49" charset="-122"/>
                          </a:rPr>
                          <m:t>𝑑</m:t>
                        </m:r>
                      </m:e>
                    </m:acc>
                    <m:r>
                      <a:rPr kumimoji="1" lang="en-US" altLang="zh-CN" sz="2800" b="0" i="1" smtClean="0">
                        <a:latin typeface="Cambria Math" panose="02040503050406030204" pitchFamily="18" charset="0"/>
                        <a:ea typeface="楷体_GB2312" pitchFamily="49" charset="-122"/>
                      </a:rPr>
                      <m:t>=13.2128</m:t>
                    </m:r>
                    <m:r>
                      <a:rPr kumimoji="1" lang="en-US" altLang="zh-CN" sz="2800" b="0" i="1" smtClean="0">
                        <a:latin typeface="Cambria Math" panose="02040503050406030204" pitchFamily="18" charset="0"/>
                        <a:ea typeface="楷体_GB2312" pitchFamily="49" charset="-122"/>
                      </a:rPr>
                      <m:t>𝑚𝑚</m:t>
                    </m:r>
                  </m:oMath>
                </a14:m>
                <a:endParaRPr kumimoji="1" lang="en-US" altLang="zh-CN" sz="2800" b="0" dirty="0">
                  <a:latin typeface="楷体_GB2312" pitchFamily="49" charset="-122"/>
                  <a:ea typeface="楷体_GB2312" pitchFamily="49" charset="-122"/>
                </a:endParaRPr>
              </a:p>
              <a:p>
                <a:pPr>
                  <a:spcBef>
                    <a:spcPct val="20000"/>
                  </a:spcBef>
                </a:pPr>
                <a:r>
                  <a:rPr kumimoji="1" lang="zh-CN" altLang="en-US" sz="2800" b="1" dirty="0">
                    <a:latin typeface="楷体_GB2312" pitchFamily="49" charset="-122"/>
                    <a:ea typeface="楷体_GB2312" pitchFamily="49" charset="-122"/>
                  </a:rPr>
                  <a:t>          测量列的标准偏差 </a:t>
                </a:r>
                <a14:m>
                  <m:oMath xmlns:m="http://schemas.openxmlformats.org/officeDocument/2006/math">
                    <m:r>
                      <a:rPr kumimoji="1" lang="en-US" altLang="zh-CN" sz="2800" b="0" i="1" smtClean="0">
                        <a:latin typeface="Cambria Math" panose="02040503050406030204" pitchFamily="18" charset="0"/>
                        <a:ea typeface="楷体_GB2312" pitchFamily="49" charset="-122"/>
                      </a:rPr>
                      <m:t>𝑠</m:t>
                    </m:r>
                    <m:r>
                      <a:rPr kumimoji="1" lang="en-US" altLang="zh-CN" sz="2800" b="0" i="1">
                        <a:latin typeface="Cambria Math" panose="02040503050406030204" pitchFamily="18" charset="0"/>
                        <a:ea typeface="楷体_GB2312" pitchFamily="49" charset="-122"/>
                      </a:rPr>
                      <m:t>=0.00</m:t>
                    </m:r>
                    <m:r>
                      <a:rPr kumimoji="1" lang="en-US" altLang="zh-CN" sz="2800" b="0" i="1" smtClean="0">
                        <a:latin typeface="Cambria Math" panose="02040503050406030204" pitchFamily="18" charset="0"/>
                        <a:ea typeface="楷体_GB2312" pitchFamily="49" charset="-122"/>
                      </a:rPr>
                      <m:t>42</m:t>
                    </m:r>
                    <m:r>
                      <a:rPr kumimoji="1" lang="en-US" altLang="zh-CN" sz="2800" b="0" i="1">
                        <a:latin typeface="Cambria Math" panose="02040503050406030204" pitchFamily="18" charset="0"/>
                        <a:ea typeface="楷体_GB2312" pitchFamily="49" charset="-122"/>
                      </a:rPr>
                      <m:t>𝑚𝑚</m:t>
                    </m:r>
                  </m:oMath>
                </a14:m>
                <a:endParaRPr kumimoji="1" lang="en-US" altLang="zh-CN" sz="2800" dirty="0">
                  <a:latin typeface="楷体_GB2312" pitchFamily="49" charset="-122"/>
                  <a:ea typeface="楷体_GB2312" pitchFamily="49" charset="-122"/>
                </a:endParaRPr>
              </a:p>
              <a:p>
                <a:pPr>
                  <a:spcBef>
                    <a:spcPct val="20000"/>
                  </a:spcBef>
                </a:pPr>
                <a:r>
                  <a:rPr kumimoji="1" lang="zh-CN" altLang="en-US" sz="2800" b="1" dirty="0">
                    <a:ea typeface="楷体_GB2312" pitchFamily="49" charset="-122"/>
                  </a:rPr>
                  <a:t>                  判断</a:t>
                </a:r>
                <a14:m>
                  <m:oMath xmlns:m="http://schemas.openxmlformats.org/officeDocument/2006/math">
                    <m:r>
                      <a:rPr kumimoji="1" lang="zh-CN" altLang="en-US" sz="2800" b="1" i="1" smtClean="0">
                        <a:latin typeface="Cambria Math" panose="02040503050406030204" pitchFamily="18" charset="0"/>
                        <a:ea typeface="楷体_GB2312" pitchFamily="49" charset="-122"/>
                      </a:rPr>
                      <m:t>所测数据</m:t>
                    </m:r>
                    <m:r>
                      <a:rPr kumimoji="1" lang="zh-CN" altLang="en-US" sz="2800" b="1" i="1">
                        <a:latin typeface="Cambria Math" panose="02040503050406030204" pitchFamily="18" charset="0"/>
                        <a:ea typeface="楷体_GB2312" pitchFamily="49" charset="-122"/>
                      </a:rPr>
                      <m:t>是否</m:t>
                    </m:r>
                    <m:r>
                      <a:rPr kumimoji="1" lang="zh-CN" altLang="en-US" sz="2800" b="1" i="1" smtClean="0">
                        <a:latin typeface="Cambria Math" panose="02040503050406030204" pitchFamily="18" charset="0"/>
                        <a:ea typeface="楷体_GB2312" pitchFamily="49" charset="-122"/>
                      </a:rPr>
                      <m:t>在</m:t>
                    </m:r>
                    <m:d>
                      <m:dPr>
                        <m:ctrlPr>
                          <a:rPr kumimoji="1" lang="en-US" altLang="zh-CN" sz="2800" b="1" i="1" smtClean="0">
                            <a:latin typeface="Cambria Math" panose="02040503050406030204" pitchFamily="18" charset="0"/>
                            <a:ea typeface="楷体_GB2312" pitchFamily="49" charset="-122"/>
                          </a:rPr>
                        </m:ctrlPr>
                      </m:dPr>
                      <m:e>
                        <m:acc>
                          <m:accPr>
                            <m:chr m:val="̅"/>
                            <m:ctrlPr>
                              <a:rPr kumimoji="1" lang="en-US" altLang="zh-CN" sz="2800" b="1" i="1" smtClean="0">
                                <a:latin typeface="Cambria Math" panose="02040503050406030204" pitchFamily="18" charset="0"/>
                                <a:ea typeface="楷体_GB2312" pitchFamily="49" charset="-122"/>
                              </a:rPr>
                            </m:ctrlPr>
                          </m:accPr>
                          <m:e>
                            <m:r>
                              <a:rPr kumimoji="1" lang="en-US" altLang="zh-CN" sz="2800" b="1" i="1" smtClean="0">
                                <a:latin typeface="Cambria Math" panose="02040503050406030204" pitchFamily="18" charset="0"/>
                                <a:ea typeface="楷体_GB2312" pitchFamily="49" charset="-122"/>
                              </a:rPr>
                              <m:t>𝒅</m:t>
                            </m:r>
                          </m:e>
                        </m:acc>
                        <m:r>
                          <a:rPr kumimoji="1" lang="en-US" altLang="zh-CN" sz="2800" b="1" i="1" smtClean="0">
                            <a:latin typeface="Cambria Math" panose="02040503050406030204" pitchFamily="18" charset="0"/>
                            <a:ea typeface="楷体_GB2312" pitchFamily="49" charset="-122"/>
                          </a:rPr>
                          <m:t>−</m:t>
                        </m:r>
                        <m:r>
                          <a:rPr kumimoji="1" lang="en-US" altLang="zh-CN" sz="2800" b="1" i="1" smtClean="0">
                            <a:latin typeface="Cambria Math" panose="02040503050406030204" pitchFamily="18" charset="0"/>
                            <a:ea typeface="楷体_GB2312" pitchFamily="49" charset="-122"/>
                          </a:rPr>
                          <m:t>𝟑</m:t>
                        </m:r>
                        <m:r>
                          <a:rPr kumimoji="1" lang="en-US" altLang="zh-CN" sz="2800" b="1" i="1" smtClean="0">
                            <a:latin typeface="Cambria Math" panose="02040503050406030204" pitchFamily="18" charset="0"/>
                            <a:ea typeface="楷体_GB2312" pitchFamily="49" charset="-122"/>
                          </a:rPr>
                          <m:t>𝒔</m:t>
                        </m:r>
                        <m:r>
                          <a:rPr kumimoji="1" lang="en-US" altLang="zh-CN" sz="2800" b="1" i="1" smtClean="0">
                            <a:latin typeface="Cambria Math" panose="02040503050406030204" pitchFamily="18" charset="0"/>
                            <a:ea typeface="楷体_GB2312" pitchFamily="49" charset="-122"/>
                          </a:rPr>
                          <m:t>,</m:t>
                        </m:r>
                        <m:acc>
                          <m:accPr>
                            <m:chr m:val="̅"/>
                            <m:ctrlPr>
                              <a:rPr kumimoji="1" lang="en-US" altLang="zh-CN" sz="2800" b="1" i="1" smtClean="0">
                                <a:latin typeface="Cambria Math" panose="02040503050406030204" pitchFamily="18" charset="0"/>
                                <a:ea typeface="楷体_GB2312" pitchFamily="49" charset="-122"/>
                              </a:rPr>
                            </m:ctrlPr>
                          </m:accPr>
                          <m:e>
                            <m:r>
                              <a:rPr kumimoji="1" lang="en-US" altLang="zh-CN" sz="2800" b="1" i="1" smtClean="0">
                                <a:latin typeface="Cambria Math" panose="02040503050406030204" pitchFamily="18" charset="0"/>
                                <a:ea typeface="楷体_GB2312" pitchFamily="49" charset="-122"/>
                              </a:rPr>
                              <m:t>𝒅</m:t>
                            </m:r>
                          </m:e>
                        </m:acc>
                        <m:r>
                          <a:rPr kumimoji="1" lang="en-US" altLang="zh-CN" sz="2800" b="1" i="1" smtClean="0">
                            <a:latin typeface="Cambria Math" panose="02040503050406030204" pitchFamily="18" charset="0"/>
                            <a:ea typeface="楷体_GB2312" pitchFamily="49" charset="-122"/>
                          </a:rPr>
                          <m:t>+</m:t>
                        </m:r>
                        <m:r>
                          <a:rPr kumimoji="1" lang="en-US" altLang="zh-CN" sz="2800" b="1" i="1" smtClean="0">
                            <a:latin typeface="Cambria Math" panose="02040503050406030204" pitchFamily="18" charset="0"/>
                            <a:ea typeface="楷体_GB2312" pitchFamily="49" charset="-122"/>
                          </a:rPr>
                          <m:t>𝟑</m:t>
                        </m:r>
                        <m:r>
                          <a:rPr kumimoji="1" lang="en-US" altLang="zh-CN" sz="2800" b="1" i="1" smtClean="0">
                            <a:latin typeface="Cambria Math" panose="02040503050406030204" pitchFamily="18" charset="0"/>
                            <a:ea typeface="楷体_GB2312" pitchFamily="49" charset="-122"/>
                          </a:rPr>
                          <m:t>𝒔</m:t>
                        </m:r>
                      </m:e>
                    </m:d>
                  </m:oMath>
                </a14:m>
                <a:r>
                  <a:rPr kumimoji="1" lang="zh-CN" altLang="en-US" sz="2800" b="1" dirty="0">
                    <a:latin typeface="楷体_GB2312" pitchFamily="49" charset="-122"/>
                    <a:ea typeface="楷体_GB2312" pitchFamily="49" charset="-122"/>
                  </a:rPr>
                  <a:t>范围内</a:t>
                </a:r>
                <a:endParaRPr kumimoji="1" lang="en-US" altLang="zh-CN" sz="2800" b="1" dirty="0">
                  <a:latin typeface="楷体_GB2312" pitchFamily="49" charset="-122"/>
                  <a:ea typeface="楷体_GB2312" pitchFamily="49" charset="-122"/>
                </a:endParaRPr>
              </a:p>
              <a:p>
                <a:pPr>
                  <a:spcBef>
                    <a:spcPct val="20000"/>
                  </a:spcBef>
                </a:pPr>
                <a:r>
                  <a:rPr kumimoji="1" lang="en-US" altLang="zh-CN" sz="2800" b="1" dirty="0">
                    <a:latin typeface="楷体_GB2312" pitchFamily="49" charset="-122"/>
                    <a:ea typeface="楷体_GB2312" pitchFamily="49" charset="-122"/>
                  </a:rPr>
                  <a:t>          </a:t>
                </a:r>
                <a:r>
                  <a:rPr kumimoji="1" lang="zh-CN" altLang="en-US" sz="2800" b="1" dirty="0">
                    <a:latin typeface="楷体_GB2312" pitchFamily="49" charset="-122"/>
                    <a:ea typeface="楷体_GB2312" pitchFamily="49" charset="-122"/>
                  </a:rPr>
                  <a:t>算术平均值的标准偏差 </a:t>
                </a:r>
                <a14:m>
                  <m:oMath xmlns:m="http://schemas.openxmlformats.org/officeDocument/2006/math">
                    <m:sSub>
                      <m:sSubPr>
                        <m:ctrlPr>
                          <a:rPr kumimoji="1" lang="en-US" altLang="zh-CN" sz="2800" i="1" smtClean="0">
                            <a:latin typeface="Cambria Math" panose="02040503050406030204" pitchFamily="18" charset="0"/>
                            <a:ea typeface="楷体_GB2312" pitchFamily="49" charset="-122"/>
                          </a:rPr>
                        </m:ctrlPr>
                      </m:sSubPr>
                      <m:e>
                        <m:r>
                          <a:rPr kumimoji="1" lang="en-US" altLang="zh-CN" sz="2800" b="0" i="1" smtClean="0">
                            <a:latin typeface="Cambria Math" panose="02040503050406030204" pitchFamily="18" charset="0"/>
                            <a:ea typeface="楷体_GB2312" pitchFamily="49" charset="-122"/>
                          </a:rPr>
                          <m:t>𝑠</m:t>
                        </m:r>
                      </m:e>
                      <m:sub>
                        <m:acc>
                          <m:accPr>
                            <m:chr m:val="̅"/>
                            <m:ctrlPr>
                              <a:rPr kumimoji="1" lang="en-US" altLang="zh-CN" sz="2800" i="1" smtClean="0">
                                <a:latin typeface="Cambria Math" panose="02040503050406030204" pitchFamily="18" charset="0"/>
                                <a:ea typeface="楷体_GB2312" pitchFamily="49" charset="-122"/>
                              </a:rPr>
                            </m:ctrlPr>
                          </m:accPr>
                          <m:e>
                            <m:r>
                              <a:rPr kumimoji="1" lang="en-US" altLang="zh-CN" sz="2800" b="0" i="1" smtClean="0">
                                <a:latin typeface="Cambria Math" panose="02040503050406030204" pitchFamily="18" charset="0"/>
                                <a:ea typeface="楷体_GB2312" pitchFamily="49" charset="-122"/>
                              </a:rPr>
                              <m:t>𝑑</m:t>
                            </m:r>
                          </m:e>
                        </m:acc>
                      </m:sub>
                    </m:sSub>
                    <m:r>
                      <a:rPr kumimoji="1" lang="en-US" altLang="zh-CN" sz="2800" b="0" i="1" smtClean="0">
                        <a:latin typeface="Cambria Math" panose="02040503050406030204" pitchFamily="18" charset="0"/>
                        <a:ea typeface="楷体_GB2312" pitchFamily="49" charset="-122"/>
                      </a:rPr>
                      <m:t>=0.0015</m:t>
                    </m:r>
                    <m:r>
                      <a:rPr kumimoji="1" lang="en-US" altLang="zh-CN" sz="2800" b="0" i="1" smtClean="0">
                        <a:latin typeface="Cambria Math" panose="02040503050406030204" pitchFamily="18" charset="0"/>
                        <a:ea typeface="楷体_GB2312" pitchFamily="49" charset="-122"/>
                      </a:rPr>
                      <m:t>𝑚𝑚</m:t>
                    </m:r>
                  </m:oMath>
                </a14:m>
                <a:endParaRPr kumimoji="1" lang="en-US" altLang="zh-CN" sz="2800" b="0" dirty="0">
                  <a:latin typeface="楷体_GB2312" pitchFamily="49" charset="-122"/>
                  <a:ea typeface="楷体_GB2312" pitchFamily="49" charset="-122"/>
                </a:endParaRPr>
              </a:p>
              <a:p>
                <a:pPr>
                  <a:spcBef>
                    <a:spcPct val="20000"/>
                  </a:spcBef>
                </a:pPr>
                <a:r>
                  <a:rPr kumimoji="1" lang="zh-CN" altLang="en-US" sz="2800" dirty="0">
                    <a:latin typeface="楷体_GB2312" pitchFamily="49" charset="-122"/>
                    <a:ea typeface="楷体_GB2312" pitchFamily="49" charset="-122"/>
                  </a:rPr>
                  <a:t>钢球直径结果表示：</a:t>
                </a:r>
                <a14:m>
                  <m:oMath xmlns:m="http://schemas.openxmlformats.org/officeDocument/2006/math">
                    <m:r>
                      <a:rPr kumimoji="1" lang="en-US" altLang="zh-CN" sz="2800" b="1" i="1" smtClean="0">
                        <a:latin typeface="Cambria Math" panose="02040503050406030204" pitchFamily="18" charset="0"/>
                        <a:ea typeface="楷体_GB2312" pitchFamily="49" charset="-122"/>
                      </a:rPr>
                      <m:t>𝒅</m:t>
                    </m:r>
                    <m:r>
                      <a:rPr kumimoji="1" lang="en-US" altLang="zh-CN" sz="2800" b="1" i="1" smtClean="0">
                        <a:latin typeface="Cambria Math" panose="02040503050406030204" pitchFamily="18" charset="0"/>
                        <a:ea typeface="楷体_GB2312" pitchFamily="49" charset="-122"/>
                      </a:rPr>
                      <m:t>=</m:t>
                    </m:r>
                    <m:acc>
                      <m:accPr>
                        <m:chr m:val="̅"/>
                        <m:ctrlPr>
                          <a:rPr kumimoji="1" lang="en-US" altLang="zh-CN" sz="2800" b="1" i="1">
                            <a:latin typeface="Cambria Math" panose="02040503050406030204" pitchFamily="18" charset="0"/>
                            <a:ea typeface="楷体_GB2312" pitchFamily="49" charset="-122"/>
                          </a:rPr>
                        </m:ctrlPr>
                      </m:accPr>
                      <m:e>
                        <m:r>
                          <a:rPr kumimoji="1" lang="en-US" altLang="zh-CN" sz="2800" b="1" i="1">
                            <a:latin typeface="Cambria Math" panose="02040503050406030204" pitchFamily="18" charset="0"/>
                            <a:ea typeface="楷体_GB2312" pitchFamily="49" charset="-122"/>
                          </a:rPr>
                          <m:t>𝒅</m:t>
                        </m:r>
                      </m:e>
                    </m:acc>
                    <m:r>
                      <a:rPr kumimoji="1" lang="en-US" altLang="zh-CN" sz="2800" b="1" i="1" smtClean="0">
                        <a:latin typeface="Cambria Math" panose="02040503050406030204" pitchFamily="18" charset="0"/>
                        <a:ea typeface="楷体_GB2312" pitchFamily="49" charset="-122"/>
                      </a:rPr>
                      <m:t>±</m:t>
                    </m:r>
                    <m:sSub>
                      <m:sSubPr>
                        <m:ctrlPr>
                          <a:rPr kumimoji="1" lang="en-US" altLang="zh-CN" sz="2800" i="1">
                            <a:latin typeface="Cambria Math" panose="02040503050406030204" pitchFamily="18" charset="0"/>
                            <a:ea typeface="楷体_GB2312" pitchFamily="49" charset="-122"/>
                          </a:rPr>
                        </m:ctrlPr>
                      </m:sSubPr>
                      <m:e>
                        <m:r>
                          <a:rPr kumimoji="1" lang="en-US" altLang="zh-CN" sz="2800" i="1">
                            <a:latin typeface="Cambria Math" panose="02040503050406030204" pitchFamily="18" charset="0"/>
                            <a:ea typeface="楷体_GB2312" pitchFamily="49" charset="-122"/>
                          </a:rPr>
                          <m:t>𝑠</m:t>
                        </m:r>
                      </m:e>
                      <m:sub>
                        <m:acc>
                          <m:accPr>
                            <m:chr m:val="̅"/>
                            <m:ctrlPr>
                              <a:rPr kumimoji="1" lang="en-US" altLang="zh-CN" sz="2800" i="1">
                                <a:latin typeface="Cambria Math" panose="02040503050406030204" pitchFamily="18" charset="0"/>
                                <a:ea typeface="楷体_GB2312" pitchFamily="49" charset="-122"/>
                              </a:rPr>
                            </m:ctrlPr>
                          </m:accPr>
                          <m:e>
                            <m:r>
                              <a:rPr kumimoji="1" lang="en-US" altLang="zh-CN" sz="2800" i="1">
                                <a:latin typeface="Cambria Math" panose="02040503050406030204" pitchFamily="18" charset="0"/>
                                <a:ea typeface="楷体_GB2312" pitchFamily="49" charset="-122"/>
                              </a:rPr>
                              <m:t>𝑑</m:t>
                            </m:r>
                          </m:e>
                        </m:acc>
                      </m:sub>
                    </m:sSub>
                    <m:r>
                      <a:rPr kumimoji="1" lang="en-US" altLang="zh-CN" sz="2800" i="1" smtClean="0">
                        <a:latin typeface="Cambria Math" panose="02040503050406030204" pitchFamily="18" charset="0"/>
                        <a:ea typeface="楷体_GB2312" pitchFamily="49" charset="-122"/>
                      </a:rPr>
                      <m:t>=</m:t>
                    </m:r>
                    <m:r>
                      <a:rPr kumimoji="1" lang="en-US" altLang="zh-CN" sz="2800" b="0" i="0" smtClean="0">
                        <a:latin typeface="Cambria Math" panose="02040503050406030204" pitchFamily="18" charset="0"/>
                        <a:ea typeface="楷体_GB2312" pitchFamily="49" charset="-122"/>
                      </a:rPr>
                      <m:t>(</m:t>
                    </m:r>
                  </m:oMath>
                </a14:m>
                <a:r>
                  <a:rPr kumimoji="1" lang="en-US" altLang="zh-CN" sz="2800" dirty="0">
                    <a:ea typeface="楷体_GB2312" pitchFamily="49" charset="-122"/>
                  </a:rPr>
                  <a:t> </a:t>
                </a:r>
                <a14:m>
                  <m:oMath xmlns:m="http://schemas.openxmlformats.org/officeDocument/2006/math">
                    <m:r>
                      <a:rPr kumimoji="1" lang="en-US" altLang="zh-CN" sz="2800" i="1">
                        <a:latin typeface="Cambria Math" panose="02040503050406030204" pitchFamily="18" charset="0"/>
                        <a:ea typeface="楷体_GB2312" pitchFamily="49" charset="-122"/>
                      </a:rPr>
                      <m:t>13.213</m:t>
                    </m:r>
                  </m:oMath>
                </a14:m>
                <a:r>
                  <a:rPr kumimoji="1" lang="en-US" altLang="zh-CN" sz="2800" b="1" dirty="0">
                    <a:ea typeface="楷体_GB2312" pitchFamily="49" charset="-122"/>
                  </a:rPr>
                  <a:t> </a:t>
                </a:r>
                <a14:m>
                  <m:oMath xmlns:m="http://schemas.openxmlformats.org/officeDocument/2006/math">
                    <m:r>
                      <a:rPr kumimoji="1" lang="en-US" altLang="zh-CN" sz="2800" b="1" i="1">
                        <a:latin typeface="Cambria Math" panose="02040503050406030204" pitchFamily="18" charset="0"/>
                        <a:ea typeface="楷体_GB2312" pitchFamily="49" charset="-122"/>
                      </a:rPr>
                      <m:t>±</m:t>
                    </m:r>
                  </m:oMath>
                </a14:m>
                <a:r>
                  <a:rPr kumimoji="1" lang="en-US" altLang="zh-CN" sz="2800" dirty="0">
                    <a:ea typeface="楷体_GB2312" pitchFamily="49" charset="-122"/>
                  </a:rPr>
                  <a:t> </a:t>
                </a:r>
                <a14:m>
                  <m:oMath xmlns:m="http://schemas.openxmlformats.org/officeDocument/2006/math">
                    <m:r>
                      <a:rPr kumimoji="1" lang="en-US" altLang="zh-CN" sz="2800" i="1">
                        <a:latin typeface="Cambria Math" panose="02040503050406030204" pitchFamily="18" charset="0"/>
                        <a:ea typeface="楷体_GB2312" pitchFamily="49" charset="-122"/>
                      </a:rPr>
                      <m:t>0.002</m:t>
                    </m:r>
                    <m:r>
                      <a:rPr kumimoji="1" lang="en-US" altLang="zh-CN" sz="2800" b="0" i="1" smtClean="0">
                        <a:latin typeface="Cambria Math" panose="02040503050406030204" pitchFamily="18" charset="0"/>
                        <a:ea typeface="楷体_GB2312" pitchFamily="49" charset="-122"/>
                      </a:rPr>
                      <m:t>)</m:t>
                    </m:r>
                    <m:r>
                      <a:rPr kumimoji="1" lang="en-US" altLang="zh-CN" sz="2800" b="0" i="1" smtClean="0">
                        <a:latin typeface="Cambria Math" panose="02040503050406030204" pitchFamily="18" charset="0"/>
                        <a:ea typeface="楷体_GB2312" pitchFamily="49" charset="-122"/>
                      </a:rPr>
                      <m:t>𝑚𝑚</m:t>
                    </m:r>
                  </m:oMath>
                </a14:m>
                <a:endParaRPr kumimoji="1" lang="en-US" altLang="zh-CN" sz="2800" dirty="0">
                  <a:latin typeface="楷体_GB2312" pitchFamily="49" charset="-122"/>
                  <a:ea typeface="楷体_GB2312" pitchFamily="49"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570444" y="3595914"/>
                <a:ext cx="9341394" cy="2686761"/>
              </a:xfrm>
              <a:prstGeom prst="rect">
                <a:avLst/>
              </a:prstGeom>
              <a:blipFill rotWithShape="0">
                <a:blip r:embed="rId4"/>
                <a:stretch>
                  <a:fillRect l="-1371" t="-2721" b="-4535"/>
                </a:stretch>
              </a:blipFill>
            </p:spPr>
            <p:txBody>
              <a:bodyPr/>
              <a:lstStyle/>
              <a:p>
                <a:r>
                  <a:rPr lang="zh-CN" altLang="en-US">
                    <a:noFill/>
                  </a:rPr>
                  <a:t> </a:t>
                </a:r>
              </a:p>
            </p:txBody>
          </p:sp>
        </mc:Fallback>
      </mc:AlternateContent>
      <p:sp>
        <p:nvSpPr>
          <p:cNvPr id="5" name="矩形 4"/>
          <p:cNvSpPr/>
          <p:nvPr/>
        </p:nvSpPr>
        <p:spPr>
          <a:xfrm>
            <a:off x="7899742" y="6301209"/>
            <a:ext cx="2276585" cy="369332"/>
          </a:xfrm>
          <a:prstGeom prst="rect">
            <a:avLst/>
          </a:prstGeom>
        </p:spPr>
        <p:txBody>
          <a:bodyPr wrap="none">
            <a:spAutoFit/>
          </a:bodyPr>
          <a:lstStyle/>
          <a:p>
            <a:r>
              <a:rPr kumimoji="1" lang="zh-CN" altLang="en-US" b="1" dirty="0">
                <a:solidFill>
                  <a:schemeClr val="folHlink"/>
                </a:solidFill>
                <a:latin typeface="Times New Roman" panose="02020603050405020304" pitchFamily="18" charset="0"/>
                <a:ea typeface="宋体" panose="02010600030101010101" pitchFamily="2" charset="-122"/>
              </a:rPr>
              <a:t>尾数四舍六入五凑偶</a:t>
            </a:r>
            <a:endParaRPr lang="zh-CN" altLang="en-US" dirty="0"/>
          </a:p>
        </p:txBody>
      </p:sp>
    </p:spTree>
    <p:extLst>
      <p:ext uri="{BB962C8B-B14F-4D97-AF65-F5344CB8AC3E}">
        <p14:creationId xmlns:p14="http://schemas.microsoft.com/office/powerpoint/2010/main" val="240768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854200" y="646113"/>
            <a:ext cx="7772400" cy="1143000"/>
          </a:xfrm>
        </p:spPr>
        <p:txBody>
          <a:bodyPr/>
          <a:lstStyle/>
          <a:p>
            <a:pPr eaLnBrk="1" hangingPunct="1"/>
            <a:r>
              <a:rPr lang="en-US" altLang="zh-CN" b="1" dirty="0"/>
              <a:t>4 </a:t>
            </a:r>
            <a:r>
              <a:rPr lang="zh-CN" altLang="en-US" b="1" dirty="0"/>
              <a:t>物理实验的基础知识</a:t>
            </a:r>
          </a:p>
        </p:txBody>
      </p:sp>
      <p:sp>
        <p:nvSpPr>
          <p:cNvPr id="65539" name="Rectangle 3"/>
          <p:cNvSpPr>
            <a:spLocks noGrp="1" noChangeArrowheads="1"/>
          </p:cNvSpPr>
          <p:nvPr>
            <p:ph idx="1"/>
          </p:nvPr>
        </p:nvSpPr>
        <p:spPr>
          <a:xfrm>
            <a:off x="1293813" y="2014538"/>
            <a:ext cx="7772400" cy="2489200"/>
          </a:xfrm>
        </p:spPr>
        <p:txBody>
          <a:bodyPr/>
          <a:lstStyle/>
          <a:p>
            <a:pPr eaLnBrk="1" hangingPunct="1">
              <a:buClr>
                <a:schemeClr val="hlink"/>
              </a:buClr>
              <a:buFont typeface="Wingdings" panose="05000000000000000000" pitchFamily="2" charset="2"/>
              <a:buChar char="ü"/>
            </a:pPr>
            <a:r>
              <a:rPr lang="en-US" altLang="zh-CN" sz="3600" b="1" dirty="0">
                <a:solidFill>
                  <a:schemeClr val="tx1"/>
                </a:solidFill>
                <a:ea typeface="楷体_GB2312" pitchFamily="49" charset="-122"/>
              </a:rPr>
              <a:t>4.1 </a:t>
            </a:r>
            <a:r>
              <a:rPr lang="zh-CN" altLang="en-US" sz="3600" b="1" dirty="0">
                <a:solidFill>
                  <a:schemeClr val="tx1"/>
                </a:solidFill>
                <a:ea typeface="楷体_GB2312" pitchFamily="49" charset="-122"/>
              </a:rPr>
              <a:t>测量、误差</a:t>
            </a:r>
          </a:p>
          <a:p>
            <a:pPr eaLnBrk="1" hangingPunct="1">
              <a:buClr>
                <a:schemeClr val="hlink"/>
              </a:buClr>
              <a:buFont typeface="Wingdings" panose="05000000000000000000" pitchFamily="2" charset="2"/>
              <a:buChar char="ü"/>
            </a:pPr>
            <a:r>
              <a:rPr lang="en-US" altLang="zh-CN" sz="3600" b="1" dirty="0">
                <a:solidFill>
                  <a:schemeClr val="tx1"/>
                </a:solidFill>
                <a:ea typeface="楷体_GB2312" pitchFamily="49" charset="-122"/>
              </a:rPr>
              <a:t>4.2 </a:t>
            </a:r>
            <a:r>
              <a:rPr lang="zh-CN" altLang="en-US" sz="3600" b="1" dirty="0">
                <a:solidFill>
                  <a:schemeClr val="tx1"/>
                </a:solidFill>
                <a:ea typeface="楷体_GB2312" pitchFamily="49" charset="-122"/>
              </a:rPr>
              <a:t>有效数字及其运算法则</a:t>
            </a:r>
            <a:endParaRPr lang="en-US" altLang="zh-CN" sz="3600" b="1" dirty="0">
              <a:solidFill>
                <a:schemeClr val="tx1"/>
              </a:solidFill>
              <a:ea typeface="楷体_GB2312" pitchFamily="49" charset="-122"/>
            </a:endParaRPr>
          </a:p>
          <a:p>
            <a:pPr eaLnBrk="1" hangingPunct="1">
              <a:buClr>
                <a:srgbClr val="FF0000"/>
              </a:buClr>
              <a:buFont typeface="Wingdings" panose="05000000000000000000" pitchFamily="2" charset="2"/>
              <a:buChar char="ü"/>
            </a:pPr>
            <a:r>
              <a:rPr lang="en-US" altLang="zh-CN" sz="3600" b="1" dirty="0">
                <a:solidFill>
                  <a:srgbClr val="FF0000"/>
                </a:solidFill>
                <a:ea typeface="楷体_GB2312" pitchFamily="49" charset="-122"/>
              </a:rPr>
              <a:t>4.3 </a:t>
            </a:r>
            <a:r>
              <a:rPr lang="zh-CN" altLang="en-US" sz="3600" b="1" dirty="0">
                <a:solidFill>
                  <a:srgbClr val="FF0000"/>
                </a:solidFill>
                <a:ea typeface="楷体_GB2312" pitchFamily="49" charset="-122"/>
              </a:rPr>
              <a:t>数据处理方法</a:t>
            </a:r>
          </a:p>
        </p:txBody>
      </p:sp>
    </p:spTree>
    <p:extLst>
      <p:ext uri="{BB962C8B-B14F-4D97-AF65-F5344CB8AC3E}">
        <p14:creationId xmlns:p14="http://schemas.microsoft.com/office/powerpoint/2010/main" val="30750328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1924050" y="701675"/>
            <a:ext cx="7772400" cy="1143000"/>
          </a:xfrm>
        </p:spPr>
        <p:txBody>
          <a:bodyPr/>
          <a:lstStyle/>
          <a:p>
            <a:pPr eaLnBrk="1" hangingPunct="1"/>
            <a:r>
              <a:rPr lang="en-US" altLang="zh-CN" b="1" dirty="0"/>
              <a:t>4.3</a:t>
            </a:r>
            <a:r>
              <a:rPr lang="zh-CN" altLang="en-US" b="1" dirty="0"/>
              <a:t>   数据处理的基本方法</a:t>
            </a:r>
          </a:p>
        </p:txBody>
      </p:sp>
      <p:sp>
        <p:nvSpPr>
          <p:cNvPr id="66563" name="Rectangle 3"/>
          <p:cNvSpPr>
            <a:spLocks noGrp="1" noChangeArrowheads="1"/>
          </p:cNvSpPr>
          <p:nvPr>
            <p:ph type="body" idx="4294967295"/>
          </p:nvPr>
        </p:nvSpPr>
        <p:spPr>
          <a:xfrm>
            <a:off x="1322388" y="1844675"/>
            <a:ext cx="7345362" cy="4171950"/>
          </a:xfrm>
        </p:spPr>
        <p:txBody>
          <a:bodyPr/>
          <a:lstStyle/>
          <a:p>
            <a:pPr eaLnBrk="1" hangingPunct="1">
              <a:buClr>
                <a:srgbClr val="FF0000"/>
              </a:buClr>
              <a:buFont typeface="Wingdings" panose="05000000000000000000" pitchFamily="2" charset="2"/>
              <a:buChar char="Ø"/>
            </a:pPr>
            <a:r>
              <a:rPr lang="en-US" altLang="zh-CN" sz="3600" b="1" dirty="0"/>
              <a:t>4.3.1  </a:t>
            </a:r>
            <a:r>
              <a:rPr lang="zh-CN" altLang="en-US" sz="3600" b="1" dirty="0"/>
              <a:t>列表法</a:t>
            </a:r>
            <a:endParaRPr lang="en-US" altLang="zh-CN" sz="3600" b="1" dirty="0"/>
          </a:p>
          <a:p>
            <a:pPr eaLnBrk="1" hangingPunct="1">
              <a:buClr>
                <a:srgbClr val="FF0000"/>
              </a:buClr>
              <a:buFont typeface="Wingdings" panose="05000000000000000000" pitchFamily="2" charset="2"/>
              <a:buChar char="Ø"/>
            </a:pPr>
            <a:r>
              <a:rPr lang="en-US" altLang="zh-CN" sz="3600" b="1" dirty="0"/>
              <a:t>4.3.2  </a:t>
            </a:r>
            <a:r>
              <a:rPr lang="zh-CN" altLang="en-US" sz="3600" b="1" dirty="0"/>
              <a:t>作图法</a:t>
            </a:r>
            <a:endParaRPr lang="en-US" altLang="zh-CN" sz="3600" b="1" dirty="0"/>
          </a:p>
          <a:p>
            <a:pPr eaLnBrk="1" hangingPunct="1">
              <a:buClr>
                <a:srgbClr val="FF0000"/>
              </a:buClr>
              <a:buFont typeface="Wingdings" panose="05000000000000000000" pitchFamily="2" charset="2"/>
              <a:buChar char="Ø"/>
            </a:pPr>
            <a:r>
              <a:rPr lang="en-US" altLang="zh-CN" sz="3600" b="1" dirty="0"/>
              <a:t>4.3.3  </a:t>
            </a:r>
            <a:r>
              <a:rPr lang="zh-CN" altLang="en-US" sz="3600" b="1" dirty="0">
                <a:solidFill>
                  <a:schemeClr val="tx1"/>
                </a:solidFill>
              </a:rPr>
              <a:t>逐差法</a:t>
            </a:r>
          </a:p>
          <a:p>
            <a:pPr eaLnBrk="1" hangingPunct="1">
              <a:buClr>
                <a:srgbClr val="FF0000"/>
              </a:buClr>
              <a:buFont typeface="Wingdings" panose="05000000000000000000" pitchFamily="2" charset="2"/>
              <a:buChar char="Ø"/>
            </a:pPr>
            <a:r>
              <a:rPr lang="en-US" altLang="zh-CN" sz="3600" b="1" dirty="0"/>
              <a:t>4.3.4  </a:t>
            </a:r>
            <a:r>
              <a:rPr lang="zh-CN" altLang="en-US" sz="3600" b="1" dirty="0"/>
              <a:t>最小二乘法和线性拟合</a:t>
            </a:r>
            <a:endParaRPr lang="en-US" altLang="zh-CN" sz="3600" b="1" dirty="0"/>
          </a:p>
          <a:p>
            <a:pPr eaLnBrk="1" hangingPunct="1">
              <a:buClr>
                <a:srgbClr val="FF0000"/>
              </a:buClr>
              <a:buFont typeface="Wingdings" panose="05000000000000000000" pitchFamily="2" charset="2"/>
              <a:buChar char="Ø"/>
            </a:pPr>
            <a:endParaRPr lang="en-US" altLang="zh-CN" sz="3600" b="1" dirty="0"/>
          </a:p>
        </p:txBody>
      </p:sp>
    </p:spTree>
    <p:extLst>
      <p:ext uri="{BB962C8B-B14F-4D97-AF65-F5344CB8AC3E}">
        <p14:creationId xmlns:p14="http://schemas.microsoft.com/office/powerpoint/2010/main" val="1223597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631950" y="647701"/>
            <a:ext cx="7772400" cy="1143000"/>
          </a:xfrm>
        </p:spPr>
        <p:txBody>
          <a:bodyPr/>
          <a:lstStyle/>
          <a:p>
            <a:pPr eaLnBrk="1" hangingPunct="1"/>
            <a:r>
              <a:rPr lang="en-US" altLang="zh-CN" b="1" dirty="0"/>
              <a:t>1.2 </a:t>
            </a:r>
            <a:r>
              <a:rPr lang="zh-CN" altLang="en-US" b="1" dirty="0"/>
              <a:t>物理实验课的目标</a:t>
            </a:r>
            <a:endParaRPr lang="en-US" altLang="zh-CN" b="1" dirty="0"/>
          </a:p>
        </p:txBody>
      </p:sp>
      <p:pic>
        <p:nvPicPr>
          <p:cNvPr id="24580" name="Picture 8" descr="PE07677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388" y="73026"/>
            <a:ext cx="1712912"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p:cNvSpPr>
            <a:spLocks noChangeArrowheads="1"/>
          </p:cNvSpPr>
          <p:nvPr/>
        </p:nvSpPr>
        <p:spPr bwMode="auto">
          <a:xfrm>
            <a:off x="1631950" y="1939924"/>
            <a:ext cx="854868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zh-CN" altLang="en-US" sz="3600" b="1" dirty="0">
                <a:latin typeface="楷体_GB2312" pitchFamily="49" charset="-122"/>
                <a:ea typeface="楷体_GB2312" pitchFamily="49" charset="-122"/>
              </a:rPr>
              <a:t>培养和提高学生的</a:t>
            </a:r>
            <a:r>
              <a:rPr lang="zh-CN" altLang="en-US" sz="3600" b="1" dirty="0">
                <a:solidFill>
                  <a:schemeClr val="folHlink"/>
                </a:solidFill>
                <a:effectLst>
                  <a:outerShdw blurRad="38100" dist="38100" dir="2700000" algn="tl">
                    <a:srgbClr val="000000"/>
                  </a:outerShdw>
                </a:effectLst>
                <a:ea typeface="楷体_GB2312" pitchFamily="49" charset="-122"/>
              </a:rPr>
              <a:t>科学实验素养</a:t>
            </a:r>
            <a:endParaRPr lang="en-US" altLang="zh-CN" sz="3600" b="1" dirty="0">
              <a:solidFill>
                <a:schemeClr val="folHlink"/>
              </a:solidFill>
              <a:effectLst>
                <a:outerShdw blurRad="38100" dist="38100" dir="2700000" algn="tl">
                  <a:srgbClr val="000000"/>
                </a:outerShdw>
              </a:effectLst>
              <a:ea typeface="楷体_GB2312" pitchFamily="49" charset="-122"/>
            </a:endParaRPr>
          </a:p>
          <a:p>
            <a:pPr marL="0" indent="0" eaLnBrk="1" hangingPunct="1">
              <a:lnSpc>
                <a:spcPct val="130000"/>
              </a:lnSpc>
              <a:buNone/>
              <a:defRPr/>
            </a:pPr>
            <a:r>
              <a:rPr lang="zh-CN" altLang="en-US" sz="2400" b="1" u="sng" dirty="0">
                <a:latin typeface="楷体_GB2312" pitchFamily="49" charset="-122"/>
                <a:ea typeface="楷体_GB2312" pitchFamily="49" charset="-122"/>
              </a:rPr>
              <a:t>养成良好的</a:t>
            </a:r>
            <a:r>
              <a:rPr lang="zh-CN" altLang="en-US" sz="2400" b="1" u="sng" dirty="0">
                <a:solidFill>
                  <a:schemeClr val="hlink"/>
                </a:solidFill>
                <a:latin typeface="楷体_GB2312" pitchFamily="49" charset="-122"/>
                <a:ea typeface="楷体_GB2312" pitchFamily="49" charset="-122"/>
              </a:rPr>
              <a:t>习惯，</a:t>
            </a:r>
            <a:r>
              <a:rPr lang="zh-CN" altLang="en-US" sz="2400" b="1" u="sng" dirty="0">
                <a:latin typeface="楷体_GB2312" pitchFamily="49" charset="-122"/>
                <a:ea typeface="楷体_GB2312" pitchFamily="49" charset="-122"/>
              </a:rPr>
              <a:t>习惯可发展为</a:t>
            </a:r>
            <a:r>
              <a:rPr lang="zh-CN" altLang="en-US" sz="2400" b="1" u="sng" dirty="0">
                <a:solidFill>
                  <a:schemeClr val="hlink"/>
                </a:solidFill>
                <a:latin typeface="楷体_GB2312" pitchFamily="49" charset="-122"/>
                <a:ea typeface="楷体_GB2312" pitchFamily="49" charset="-122"/>
              </a:rPr>
              <a:t>性格品质</a:t>
            </a:r>
            <a:endParaRPr lang="en-US" altLang="zh-CN" sz="2400" b="1" dirty="0">
              <a:solidFill>
                <a:schemeClr val="folHlink"/>
              </a:solidFill>
              <a:effectLst>
                <a:outerShdw blurRad="38100" dist="38100" dir="2700000" algn="tl">
                  <a:srgbClr val="000000"/>
                </a:outerShdw>
              </a:effectLst>
              <a:ea typeface="楷体_GB2312" pitchFamily="49" charset="-122"/>
            </a:endParaRPr>
          </a:p>
          <a:p>
            <a:pPr eaLnBrk="1" hangingPunct="1">
              <a:lnSpc>
                <a:spcPct val="130000"/>
              </a:lnSpc>
              <a:defRPr/>
            </a:pPr>
            <a:r>
              <a:rPr lang="zh-CN" altLang="en-US" sz="3600" b="1" dirty="0">
                <a:latin typeface="楷体_GB2312" pitchFamily="49" charset="-122"/>
                <a:ea typeface="楷体_GB2312" pitchFamily="49" charset="-122"/>
              </a:rPr>
              <a:t>掌握</a:t>
            </a:r>
            <a:r>
              <a:rPr lang="zh-CN" altLang="en-US" sz="3600" b="1" dirty="0">
                <a:solidFill>
                  <a:schemeClr val="folHlink"/>
                </a:solidFill>
                <a:effectLst>
                  <a:outerShdw blurRad="38100" dist="38100" dir="2700000" algn="tl">
                    <a:srgbClr val="000000"/>
                  </a:outerShdw>
                </a:effectLst>
                <a:ea typeface="楷体_GB2312" pitchFamily="49" charset="-122"/>
              </a:rPr>
              <a:t>物理实验基础知识</a:t>
            </a:r>
            <a:endParaRPr lang="en-US" altLang="zh-CN" sz="3600" b="1" dirty="0">
              <a:solidFill>
                <a:schemeClr val="folHlink"/>
              </a:solidFill>
              <a:effectLst>
                <a:outerShdw blurRad="38100" dist="38100" dir="2700000" algn="tl">
                  <a:srgbClr val="000000"/>
                </a:outerShdw>
              </a:effectLst>
              <a:ea typeface="楷体_GB2312" pitchFamily="49" charset="-122"/>
            </a:endParaRPr>
          </a:p>
          <a:p>
            <a:pPr marL="0" indent="0" eaLnBrk="1" hangingPunct="1">
              <a:lnSpc>
                <a:spcPct val="130000"/>
              </a:lnSpc>
              <a:buNone/>
              <a:defRPr/>
            </a:pPr>
            <a:r>
              <a:rPr lang="zh-CN" altLang="en-US" sz="2400" b="1" u="sng" dirty="0">
                <a:latin typeface="楷体_GB2312" pitchFamily="49" charset="-122"/>
                <a:ea typeface="楷体_GB2312" pitchFamily="49" charset="-122"/>
              </a:rPr>
              <a:t>实验原理、仪器使用、数据处理、巧妙思想</a:t>
            </a:r>
            <a:endParaRPr lang="en-US" altLang="zh-CN" sz="3600" b="1" dirty="0">
              <a:solidFill>
                <a:schemeClr val="folHlink"/>
              </a:solidFill>
              <a:effectLst>
                <a:outerShdw blurRad="38100" dist="38100" dir="2700000" algn="tl">
                  <a:srgbClr val="000000"/>
                </a:outerShdw>
              </a:effectLst>
              <a:ea typeface="楷体_GB2312" pitchFamily="49" charset="-122"/>
            </a:endParaRPr>
          </a:p>
          <a:p>
            <a:pPr eaLnBrk="1" hangingPunct="1">
              <a:lnSpc>
                <a:spcPct val="130000"/>
              </a:lnSpc>
              <a:defRPr/>
            </a:pPr>
            <a:r>
              <a:rPr lang="zh-CN" altLang="en-US" sz="3600" b="1" dirty="0">
                <a:solidFill>
                  <a:schemeClr val="tx1">
                    <a:lumMod val="75000"/>
                    <a:lumOff val="25000"/>
                  </a:schemeClr>
                </a:solidFill>
                <a:latin typeface="楷体_GB2312" pitchFamily="49" charset="-122"/>
                <a:ea typeface="楷体_GB2312" pitchFamily="49" charset="-122"/>
              </a:rPr>
              <a:t>培养和提高学生的</a:t>
            </a:r>
            <a:r>
              <a:rPr lang="zh-CN" altLang="en-US" sz="3600" b="1" dirty="0">
                <a:solidFill>
                  <a:schemeClr val="folHlink"/>
                </a:solidFill>
                <a:effectLst>
                  <a:outerShdw blurRad="38100" dist="38100" dir="2700000" algn="tl">
                    <a:srgbClr val="000000"/>
                  </a:outerShdw>
                </a:effectLst>
                <a:ea typeface="楷体_GB2312" pitchFamily="49" charset="-122"/>
              </a:rPr>
              <a:t>科学实验能力</a:t>
            </a:r>
            <a:endParaRPr lang="en-US" altLang="zh-CN" sz="3600" b="1" dirty="0">
              <a:solidFill>
                <a:schemeClr val="folHlink"/>
              </a:solidFill>
              <a:effectLst>
                <a:outerShdw blurRad="38100" dist="38100" dir="2700000" algn="tl">
                  <a:srgbClr val="000000"/>
                </a:outerShdw>
              </a:effectLst>
              <a:ea typeface="楷体_GB2312" pitchFamily="49" charset="-122"/>
            </a:endParaRPr>
          </a:p>
          <a:p>
            <a:pPr marL="0" indent="0" eaLnBrk="1" hangingPunct="1">
              <a:lnSpc>
                <a:spcPct val="130000"/>
              </a:lnSpc>
              <a:buNone/>
              <a:defRPr/>
            </a:pPr>
            <a:r>
              <a:rPr lang="zh-CN" altLang="en-US" sz="2400" b="1" u="sng" dirty="0">
                <a:latin typeface="楷体_GB2312" pitchFamily="49" charset="-122"/>
                <a:ea typeface="楷体_GB2312" pitchFamily="49" charset="-122"/>
              </a:rPr>
              <a:t>自学能力、设计能力、解决问题能力</a:t>
            </a:r>
            <a:endParaRPr lang="en-US" altLang="zh-CN" sz="3600" b="1" dirty="0">
              <a:solidFill>
                <a:schemeClr val="folHlink"/>
              </a:solidFill>
              <a:effectLst>
                <a:outerShdw blurRad="38100" dist="38100" dir="2700000" algn="tl">
                  <a:srgbClr val="000000"/>
                </a:outerShdw>
              </a:effectLst>
              <a:ea typeface="楷体_GB2312" pitchFamily="49" charset="-122"/>
            </a:endParaRPr>
          </a:p>
          <a:p>
            <a:pPr eaLnBrk="1" hangingPunct="1">
              <a:lnSpc>
                <a:spcPct val="130000"/>
              </a:lnSpc>
              <a:defRPr/>
            </a:pPr>
            <a:endParaRPr lang="en-US" altLang="zh-CN" sz="3600" b="1" dirty="0">
              <a:solidFill>
                <a:schemeClr val="folHlink"/>
              </a:solidFill>
              <a:effectLst>
                <a:outerShdw blurRad="38100" dist="38100" dir="2700000" algn="tl">
                  <a:srgbClr val="000000"/>
                </a:outerShdw>
              </a:effectLst>
              <a:ea typeface="楷体_GB2312" pitchFamily="49" charset="-122"/>
            </a:endParaRPr>
          </a:p>
        </p:txBody>
      </p:sp>
      <p:sp>
        <p:nvSpPr>
          <p:cNvPr id="4" name="Rectangle 3"/>
          <p:cNvSpPr>
            <a:spLocks noChangeArrowheads="1"/>
          </p:cNvSpPr>
          <p:nvPr/>
        </p:nvSpPr>
        <p:spPr bwMode="auto">
          <a:xfrm>
            <a:off x="1864863" y="5983287"/>
            <a:ext cx="854868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130000"/>
              </a:lnSpc>
              <a:spcBef>
                <a:spcPts val="1200"/>
              </a:spcBef>
              <a:buNone/>
              <a:defRPr/>
            </a:pPr>
            <a:endParaRPr lang="en-US" altLang="zh-CN" sz="3000" b="1" u="sng" dirty="0">
              <a:latin typeface="楷体_GB2312" pitchFamily="49" charset="-122"/>
              <a:ea typeface="楷体_GB2312" pitchFamily="49" charset="-122"/>
            </a:endParaRPr>
          </a:p>
        </p:txBody>
      </p:sp>
    </p:spTree>
    <p:extLst>
      <p:ext uri="{BB962C8B-B14F-4D97-AF65-F5344CB8AC3E}">
        <p14:creationId xmlns:p14="http://schemas.microsoft.com/office/powerpoint/2010/main" val="144136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1790700" y="600075"/>
            <a:ext cx="7772400" cy="1143000"/>
          </a:xfrm>
        </p:spPr>
        <p:txBody>
          <a:bodyPr/>
          <a:lstStyle/>
          <a:p>
            <a:pPr eaLnBrk="1" hangingPunct="1"/>
            <a:r>
              <a:rPr lang="en-US" altLang="zh-CN" b="1" dirty="0"/>
              <a:t>4.3</a:t>
            </a:r>
            <a:r>
              <a:rPr lang="zh-CN" altLang="en-US" b="1" dirty="0"/>
              <a:t>.1  列表法</a:t>
            </a:r>
          </a:p>
        </p:txBody>
      </p:sp>
      <p:sp>
        <p:nvSpPr>
          <p:cNvPr id="34819" name="Rectangle 3"/>
          <p:cNvSpPr>
            <a:spLocks noGrp="1" noChangeArrowheads="1"/>
          </p:cNvSpPr>
          <p:nvPr>
            <p:ph type="body" idx="4294967295"/>
          </p:nvPr>
        </p:nvSpPr>
        <p:spPr>
          <a:xfrm>
            <a:off x="595312" y="1358901"/>
            <a:ext cx="11088687" cy="838199"/>
          </a:xfrm>
        </p:spPr>
        <p:txBody>
          <a:bodyPr rtlCol="0">
            <a:normAutofit fontScale="85000" lnSpcReduction="10000"/>
          </a:bodyPr>
          <a:lstStyle/>
          <a:p>
            <a:pPr>
              <a:lnSpc>
                <a:spcPct val="130000"/>
              </a:lnSpc>
              <a:buNone/>
              <a:defRPr/>
            </a:pPr>
            <a:r>
              <a:rPr lang="zh-CN" altLang="en-US" sz="2800" b="1" dirty="0">
                <a:solidFill>
                  <a:schemeClr val="tx2"/>
                </a:solidFill>
                <a:latin typeface="宋体" pitchFamily="2" charset="-122"/>
              </a:rPr>
              <a:t>  特点：数据表达清晰醒目，富于条理，有助于反映数据对应关系。</a:t>
            </a:r>
            <a:r>
              <a:rPr lang="en-US" altLang="zh-CN" dirty="0">
                <a:solidFill>
                  <a:schemeClr val="tx1">
                    <a:lumMod val="75000"/>
                    <a:lumOff val="25000"/>
                  </a:schemeClr>
                </a:solidFill>
              </a:rPr>
              <a:t>	</a:t>
            </a:r>
            <a:r>
              <a:rPr lang="en-US" altLang="zh-CN" sz="2800" dirty="0"/>
              <a:t>		</a:t>
            </a:r>
            <a:endParaRPr lang="zh-CN" altLang="en-US" dirty="0">
              <a:solidFill>
                <a:schemeClr val="hlink"/>
              </a:solidFill>
              <a:effectLst>
                <a:outerShdw blurRad="38100" dist="38100" dir="2700000" algn="tl">
                  <a:srgbClr val="000000"/>
                </a:outerShdw>
              </a:effectLst>
            </a:endParaRPr>
          </a:p>
        </p:txBody>
      </p:sp>
      <p:sp>
        <p:nvSpPr>
          <p:cNvPr id="45061" name="Rectangle 5"/>
          <p:cNvSpPr>
            <a:spLocks noChangeArrowheads="1"/>
          </p:cNvSpPr>
          <p:nvPr/>
        </p:nvSpPr>
        <p:spPr bwMode="auto">
          <a:xfrm>
            <a:off x="863600" y="1997075"/>
            <a:ext cx="8077200" cy="4860925"/>
          </a:xfrm>
          <a:prstGeom prst="rect">
            <a:avLst/>
          </a:prstGeom>
          <a:noFill/>
          <a:ln w="9525">
            <a:noFill/>
            <a:miter lim="800000"/>
            <a:headEnd/>
            <a:tailEnd/>
          </a:ln>
          <a:effectLst/>
        </p:spPr>
        <p:txBody>
          <a:bodyPr>
            <a:spAutoFit/>
          </a:bodyPr>
          <a:lstStyle>
            <a:lvl1pPr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1pPr>
            <a:lvl2pPr marL="742950" indent="-28575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2pPr>
            <a:lvl3pPr marL="11430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3pPr>
            <a:lvl4pPr marL="16002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4pPr>
            <a:lvl5pPr marL="20574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lnSpc>
                <a:spcPct val="110000"/>
              </a:lnSpc>
              <a:spcBef>
                <a:spcPct val="50000"/>
              </a:spcBef>
              <a:buClr>
                <a:schemeClr val="accent2"/>
              </a:buClr>
              <a:buSzPct val="80000"/>
              <a:defRPr/>
            </a:pPr>
            <a:r>
              <a:rPr lang="zh-CN" altLang="en-US" sz="2800" dirty="0">
                <a:solidFill>
                  <a:schemeClr val="hlink"/>
                </a:solidFill>
                <a:effectLst>
                  <a:outerShdw blurRad="38100" dist="38100" dir="2700000" algn="tl">
                    <a:srgbClr val="000000"/>
                  </a:outerShdw>
                </a:effectLst>
              </a:rPr>
              <a:t>遵循原则：</a:t>
            </a:r>
            <a:endParaRPr lang="en-US" altLang="zh-CN" sz="2800" dirty="0">
              <a:solidFill>
                <a:schemeClr val="hlink"/>
              </a:solidFill>
              <a:effectLst>
                <a:outerShdw blurRad="38100" dist="38100" dir="2700000" algn="tl">
                  <a:srgbClr val="000000"/>
                </a:outerShdw>
              </a:effectLst>
            </a:endParaRPr>
          </a:p>
          <a:p>
            <a:pPr algn="l">
              <a:lnSpc>
                <a:spcPct val="110000"/>
              </a:lnSpc>
              <a:spcBef>
                <a:spcPct val="50000"/>
              </a:spcBef>
              <a:buClr>
                <a:srgbClr val="FF9900"/>
              </a:buClr>
              <a:buSzPct val="80000"/>
              <a:buFont typeface="Wingdings" panose="05000000000000000000" pitchFamily="2" charset="2"/>
              <a:buChar char="Ø"/>
              <a:defRPr/>
            </a:pPr>
            <a:r>
              <a:rPr lang="zh-CN" altLang="en-US" sz="2800" dirty="0">
                <a:effectLst>
                  <a:outerShdw blurRad="38100" dist="38100" dir="2700000" algn="tl">
                    <a:srgbClr val="000000"/>
                  </a:outerShdw>
                </a:effectLst>
              </a:rPr>
              <a:t>三线表 </a:t>
            </a:r>
            <a:r>
              <a:rPr lang="en-US" altLang="zh-CN" sz="2800" dirty="0">
                <a:effectLst>
                  <a:outerShdw blurRad="38100" dist="38100" dir="2700000" algn="tl">
                    <a:srgbClr val="000000"/>
                  </a:outerShdw>
                </a:effectLst>
              </a:rPr>
              <a:t>(</a:t>
            </a:r>
            <a:r>
              <a:rPr lang="zh-CN" altLang="en-US" sz="2800" dirty="0">
                <a:effectLst>
                  <a:outerShdw blurRad="38100" dist="38100" dir="2700000" algn="tl">
                    <a:srgbClr val="000000"/>
                  </a:outerShdw>
                </a:effectLst>
              </a:rPr>
              <a:t>要有表头</a:t>
            </a:r>
            <a:r>
              <a:rPr lang="en-US" altLang="zh-CN" sz="2800" dirty="0">
                <a:effectLst>
                  <a:outerShdw blurRad="38100" dist="38100" dir="2700000" algn="tl">
                    <a:srgbClr val="000000"/>
                  </a:outerShdw>
                </a:effectLst>
              </a:rPr>
              <a:t>)</a:t>
            </a:r>
          </a:p>
          <a:p>
            <a:pPr algn="l">
              <a:lnSpc>
                <a:spcPct val="110000"/>
              </a:lnSpc>
              <a:spcBef>
                <a:spcPct val="50000"/>
              </a:spcBef>
              <a:buClr>
                <a:srgbClr val="FF9900"/>
              </a:buClr>
              <a:buSzPct val="80000"/>
              <a:buFont typeface="Wingdings" panose="05000000000000000000" pitchFamily="2" charset="2"/>
              <a:buChar char="Ø"/>
              <a:defRPr/>
            </a:pPr>
            <a:r>
              <a:rPr lang="zh-CN" altLang="en-US" sz="2800" dirty="0">
                <a:effectLst>
                  <a:outerShdw blurRad="38100" dist="38100" dir="2700000" algn="tl">
                    <a:srgbClr val="000000"/>
                  </a:outerShdw>
                </a:effectLst>
              </a:rPr>
              <a:t>各栏目标明名称和单位</a:t>
            </a:r>
            <a:r>
              <a:rPr lang="en-US" altLang="zh-CN" sz="2800" dirty="0">
                <a:solidFill>
                  <a:srgbClr val="FFFF00"/>
                </a:solidFill>
                <a:effectLst>
                  <a:outerShdw blurRad="38100" dist="38100" dir="2700000" algn="tl">
                    <a:srgbClr val="000000"/>
                  </a:outerShdw>
                </a:effectLst>
              </a:rPr>
              <a:t>(</a:t>
            </a:r>
            <a:r>
              <a:rPr lang="zh-CN" altLang="en-US" sz="2800" dirty="0">
                <a:solidFill>
                  <a:srgbClr val="FFFF00"/>
                </a:solidFill>
                <a:effectLst>
                  <a:outerShdw blurRad="38100" dist="38100" dir="2700000" algn="tl">
                    <a:srgbClr val="000000"/>
                  </a:outerShdw>
                </a:effectLst>
              </a:rPr>
              <a:t>单位写在标题栏中</a:t>
            </a:r>
            <a:r>
              <a:rPr lang="en-US" altLang="zh-CN" sz="2800" dirty="0">
                <a:solidFill>
                  <a:srgbClr val="FFFF00"/>
                </a:solidFill>
                <a:effectLst>
                  <a:outerShdw blurRad="38100" dist="38100" dir="2700000" algn="tl">
                    <a:srgbClr val="000000"/>
                  </a:outerShdw>
                </a:effectLst>
              </a:rPr>
              <a:t>)</a:t>
            </a:r>
          </a:p>
          <a:p>
            <a:pPr algn="l">
              <a:lnSpc>
                <a:spcPct val="110000"/>
              </a:lnSpc>
              <a:spcBef>
                <a:spcPct val="50000"/>
              </a:spcBef>
              <a:buClr>
                <a:srgbClr val="FF9900"/>
              </a:buClr>
              <a:buSzPct val="80000"/>
              <a:buFont typeface="Wingdings" panose="05000000000000000000" pitchFamily="2" charset="2"/>
              <a:buChar char="Ø"/>
              <a:defRPr/>
            </a:pPr>
            <a:r>
              <a:rPr lang="zh-CN" altLang="en-US" sz="2800" dirty="0">
                <a:effectLst>
                  <a:outerShdw blurRad="38100" dist="38100" dir="2700000" algn="tl">
                    <a:srgbClr val="000000"/>
                  </a:outerShdw>
                </a:effectLst>
              </a:rPr>
              <a:t>表中主要为原始测量数据</a:t>
            </a:r>
            <a:r>
              <a:rPr lang="en-US" altLang="zh-CN" sz="2800" dirty="0">
                <a:solidFill>
                  <a:srgbClr val="FFFF00"/>
                </a:solidFill>
                <a:effectLst>
                  <a:outerShdw blurRad="38100" dist="38100" dir="2700000" algn="tl">
                    <a:srgbClr val="000000"/>
                  </a:outerShdw>
                </a:effectLst>
              </a:rPr>
              <a:t>(</a:t>
            </a:r>
            <a:r>
              <a:rPr lang="zh-CN" altLang="en-US" sz="2800" dirty="0">
                <a:solidFill>
                  <a:srgbClr val="FFFF00"/>
                </a:solidFill>
                <a:effectLst>
                  <a:outerShdw blurRad="38100" dist="38100" dir="2700000" algn="tl">
                    <a:srgbClr val="000000"/>
                  </a:outerShdw>
                </a:effectLst>
              </a:rPr>
              <a:t>重要中间结果可列入</a:t>
            </a:r>
            <a:r>
              <a:rPr lang="en-US" altLang="zh-CN" sz="2800" dirty="0">
                <a:solidFill>
                  <a:srgbClr val="FFFF00"/>
                </a:solidFill>
                <a:effectLst>
                  <a:outerShdw blurRad="38100" dist="38100" dir="2700000" algn="tl">
                    <a:srgbClr val="000000"/>
                  </a:outerShdw>
                </a:effectLst>
              </a:rPr>
              <a:t>)</a:t>
            </a:r>
          </a:p>
          <a:p>
            <a:pPr algn="l">
              <a:lnSpc>
                <a:spcPct val="110000"/>
              </a:lnSpc>
              <a:spcBef>
                <a:spcPct val="50000"/>
              </a:spcBef>
              <a:buClr>
                <a:srgbClr val="FF9900"/>
              </a:buClr>
              <a:buSzPct val="80000"/>
              <a:buFont typeface="Wingdings" panose="05000000000000000000" pitchFamily="2" charset="2"/>
              <a:buChar char="Ø"/>
              <a:defRPr/>
            </a:pPr>
            <a:r>
              <a:rPr lang="zh-CN" altLang="en-US" sz="2800" dirty="0">
                <a:effectLst>
                  <a:outerShdw blurRad="38100" dist="38100" dir="2700000" algn="tl">
                    <a:srgbClr val="000000"/>
                  </a:outerShdw>
                </a:effectLst>
              </a:rPr>
              <a:t>栏目顺序应简明、齐全、有条理</a:t>
            </a:r>
            <a:endParaRPr lang="en-US" altLang="zh-CN" sz="2800" dirty="0">
              <a:effectLst>
                <a:outerShdw blurRad="38100" dist="38100" dir="2700000" algn="tl">
                  <a:srgbClr val="000000"/>
                </a:outerShdw>
              </a:effectLst>
            </a:endParaRPr>
          </a:p>
          <a:p>
            <a:pPr algn="l">
              <a:lnSpc>
                <a:spcPct val="110000"/>
              </a:lnSpc>
              <a:spcBef>
                <a:spcPct val="50000"/>
              </a:spcBef>
              <a:buClr>
                <a:srgbClr val="FF9900"/>
              </a:buClr>
              <a:buSzPct val="80000"/>
              <a:buFont typeface="Wingdings" panose="05000000000000000000" pitchFamily="2" charset="2"/>
              <a:buChar char="Ø"/>
              <a:defRPr/>
            </a:pPr>
            <a:r>
              <a:rPr lang="zh-CN" altLang="en-US" sz="2800" dirty="0">
                <a:effectLst>
                  <a:outerShdw blurRad="38100" dist="38100" dir="2700000" algn="tl">
                    <a:srgbClr val="000000"/>
                  </a:outerShdw>
                </a:effectLst>
              </a:rPr>
              <a:t>表中数据正确反映结果的有效数字</a:t>
            </a:r>
            <a:endParaRPr lang="en-US" altLang="zh-CN" sz="2800" dirty="0">
              <a:effectLst>
                <a:outerShdw blurRad="38100" dist="38100" dir="2700000" algn="tl">
                  <a:srgbClr val="000000"/>
                </a:outerShdw>
              </a:effectLst>
            </a:endParaRPr>
          </a:p>
          <a:p>
            <a:pPr>
              <a:lnSpc>
                <a:spcPct val="130000"/>
              </a:lnSpc>
              <a:spcBef>
                <a:spcPct val="50000"/>
              </a:spcBef>
              <a:buClr>
                <a:schemeClr val="accent2"/>
              </a:buClr>
              <a:buSzPct val="80000"/>
              <a:defRPr/>
            </a:pPr>
            <a:endParaRPr lang="zh-CN" altLang="en-US" dirty="0">
              <a:effectLst>
                <a:outerShdw blurRad="38100" dist="38100" dir="2700000" algn="tl">
                  <a:srgbClr val="000000"/>
                </a:outerShdw>
              </a:effectLst>
            </a:endParaRPr>
          </a:p>
        </p:txBody>
      </p:sp>
    </p:spTree>
    <p:extLst>
      <p:ext uri="{BB962C8B-B14F-4D97-AF65-F5344CB8AC3E}">
        <p14:creationId xmlns:p14="http://schemas.microsoft.com/office/powerpoint/2010/main" val="391608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0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0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06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06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06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638300" y="592932"/>
            <a:ext cx="7772400" cy="1143000"/>
          </a:xfrm>
        </p:spPr>
        <p:txBody>
          <a:bodyPr/>
          <a:lstStyle/>
          <a:p>
            <a:pPr eaLnBrk="1" hangingPunct="1"/>
            <a:r>
              <a:rPr lang="en-US" altLang="zh-CN" b="1" dirty="0"/>
              <a:t>4.3</a:t>
            </a:r>
            <a:r>
              <a:rPr lang="zh-CN" altLang="en-US" b="1" dirty="0"/>
              <a:t>.1  列表法</a:t>
            </a:r>
          </a:p>
        </p:txBody>
      </p:sp>
      <p:graphicFrame>
        <p:nvGraphicFramePr>
          <p:cNvPr id="109712" name="Group 144"/>
          <p:cNvGraphicFramePr>
            <a:graphicFrameLocks noGrp="1"/>
          </p:cNvGraphicFramePr>
          <p:nvPr/>
        </p:nvGraphicFramePr>
        <p:xfrm>
          <a:off x="2135189" y="2565400"/>
          <a:ext cx="8137525" cy="2401888"/>
        </p:xfrm>
        <a:graphic>
          <a:graphicData uri="http://schemas.openxmlformats.org/drawingml/2006/table">
            <a:tbl>
              <a:tblPr/>
              <a:tblGrid>
                <a:gridCol w="1079500">
                  <a:extLst>
                    <a:ext uri="{9D8B030D-6E8A-4147-A177-3AD203B41FA5}">
                      <a16:colId xmlns="" xmlns:a16="http://schemas.microsoft.com/office/drawing/2014/main" val="3626480823"/>
                    </a:ext>
                  </a:extLst>
                </a:gridCol>
                <a:gridCol w="1296987">
                  <a:extLst>
                    <a:ext uri="{9D8B030D-6E8A-4147-A177-3AD203B41FA5}">
                      <a16:colId xmlns="" xmlns:a16="http://schemas.microsoft.com/office/drawing/2014/main" val="3804057303"/>
                    </a:ext>
                  </a:extLst>
                </a:gridCol>
                <a:gridCol w="1293813">
                  <a:extLst>
                    <a:ext uri="{9D8B030D-6E8A-4147-A177-3AD203B41FA5}">
                      <a16:colId xmlns="" xmlns:a16="http://schemas.microsoft.com/office/drawing/2014/main" val="765006867"/>
                    </a:ext>
                  </a:extLst>
                </a:gridCol>
                <a:gridCol w="1370012">
                  <a:extLst>
                    <a:ext uri="{9D8B030D-6E8A-4147-A177-3AD203B41FA5}">
                      <a16:colId xmlns="" xmlns:a16="http://schemas.microsoft.com/office/drawing/2014/main" val="3372451787"/>
                    </a:ext>
                  </a:extLst>
                </a:gridCol>
                <a:gridCol w="1511300">
                  <a:extLst>
                    <a:ext uri="{9D8B030D-6E8A-4147-A177-3AD203B41FA5}">
                      <a16:colId xmlns="" xmlns:a16="http://schemas.microsoft.com/office/drawing/2014/main" val="881006288"/>
                    </a:ext>
                  </a:extLst>
                </a:gridCol>
                <a:gridCol w="1585913">
                  <a:extLst>
                    <a:ext uri="{9D8B030D-6E8A-4147-A177-3AD203B41FA5}">
                      <a16:colId xmlns="" xmlns:a16="http://schemas.microsoft.com/office/drawing/2014/main" val="524366068"/>
                    </a:ext>
                  </a:extLst>
                </a:gridCol>
              </a:tblGrid>
              <a:tr h="863600">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次数</a:t>
                      </a:r>
                    </a:p>
                  </a:txBody>
                  <a:tcPr marL="0" marR="0" marT="0" marB="0" anchor="ctr" anchorCtr="1"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a:t>
                      </a:r>
                      <a:r>
                        <a:rPr kumimoji="1" lang="en-US" altLang="zh-CN" sz="2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(mV) </a:t>
                      </a:r>
                      <a:endParaRPr kumimoji="1" lang="zh-CN" altLang="en-US" sz="2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1"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a:t>
                      </a:r>
                      <a:r>
                        <a:rPr kumimoji="1" lang="en-US" altLang="zh-CN" sz="2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(mV)</a:t>
                      </a: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1"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a:t>
                      </a:r>
                      <a:r>
                        <a:rPr kumimoji="1" lang="en-US" altLang="zh-CN" sz="2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(mV)</a:t>
                      </a: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1"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a:t>
                      </a:r>
                      <a:r>
                        <a:rPr kumimoji="1" lang="en-US" altLang="zh-CN" sz="2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(mV)</a:t>
                      </a: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1"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endPar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1" horzOverflow="overflow">
                    <a:lnL cap="flat">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00485413"/>
                  </a:ext>
                </a:extLst>
              </a:tr>
              <a:tr h="530225">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0" marR="0" marT="0" marB="0" anchor="ctr" anchorCtr="1"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133.5</a:t>
                      </a:r>
                    </a:p>
                  </a:txBody>
                  <a:tcPr marL="0" marR="0" marT="0" marB="0" anchor="ctr" anchorCtr="1"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1495.6</a:t>
                      </a:r>
                    </a:p>
                  </a:txBody>
                  <a:tcPr marL="0" marR="0" marT="0" marB="0" anchor="ctr" anchorCtr="1"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23.1</a:t>
                      </a:r>
                    </a:p>
                  </a:txBody>
                  <a:tcPr marL="0" marR="0" marT="0" marB="0" anchor="ctr" anchorCtr="1"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1495.5</a:t>
                      </a:r>
                    </a:p>
                  </a:txBody>
                  <a:tcPr marL="0" marR="0" marT="0" marB="0" anchor="ctr" anchorCtr="1"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1"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 xmlns:a16="http://schemas.microsoft.com/office/drawing/2014/main" val="1556048808"/>
                  </a:ext>
                </a:extLst>
              </a:tr>
              <a:tr h="576263">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0" marR="0" marT="0" marB="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134.8</a:t>
                      </a:r>
                    </a:p>
                  </a:txBody>
                  <a:tcPr marL="0" marR="0" marT="0" marB="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1499.5</a:t>
                      </a:r>
                    </a:p>
                  </a:txBody>
                  <a:tcPr marL="0" marR="0" marT="0" marB="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24.0</a:t>
                      </a:r>
                    </a:p>
                  </a:txBody>
                  <a:tcPr marL="0" marR="0" marT="0" marB="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1498.9</a:t>
                      </a:r>
                    </a:p>
                  </a:txBody>
                  <a:tcPr marL="0" marR="0" marT="0" marB="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1" horzOverflow="overflow">
                    <a:lnL cap="flat">
                      <a:noFill/>
                    </a:lnL>
                    <a:lnR cap="flat">
                      <a:noFill/>
                    </a:lnR>
                    <a:lnT cap="flat">
                      <a:noFill/>
                    </a:lnT>
                    <a:lnB cap="flat">
                      <a:noFill/>
                    </a:lnB>
                    <a:lnTlToBr>
                      <a:noFill/>
                    </a:lnTlToBr>
                    <a:lnBlToTr>
                      <a:noFill/>
                    </a:lnBlToTr>
                    <a:noFill/>
                  </a:tcPr>
                </a:tc>
                <a:extLst>
                  <a:ext uri="{0D108BD9-81ED-4DB2-BD59-A6C34878D82A}">
                    <a16:rowId xmlns="" xmlns:a16="http://schemas.microsoft.com/office/drawing/2014/main" val="3505646080"/>
                  </a:ext>
                </a:extLst>
              </a:tr>
              <a:tr h="431800">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0" marR="0"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138.5</a:t>
                      </a:r>
                    </a:p>
                  </a:txBody>
                  <a:tcPr marL="0" marR="0"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1493.2</a:t>
                      </a:r>
                    </a:p>
                  </a:txBody>
                  <a:tcPr marL="0" marR="0"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26.1</a:t>
                      </a:r>
                    </a:p>
                  </a:txBody>
                  <a:tcPr marL="0" marR="0"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1493.2</a:t>
                      </a:r>
                    </a:p>
                  </a:txBody>
                  <a:tcPr marL="0" marR="0"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buSzPct val="8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lr>
                          <a:schemeClr val="tx1"/>
                        </a:buClr>
                        <a:buSzPct val="90000"/>
                        <a:defRPr kumimoji="1"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Clr>
                          <a:schemeClr val="accent1"/>
                        </a:buClr>
                        <a:buSzPct val="6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buClr>
                          <a:schemeClr val="tx1"/>
                        </a:buClr>
                        <a:defRPr kumimoji="1">
                          <a:solidFill>
                            <a:schemeClr val="tx1"/>
                          </a:solidFill>
                          <a:latin typeface="Times New Roman" panose="02020603050405020304" pitchFamily="18" charset="0"/>
                          <a:ea typeface="宋体" panose="02010600030101010101" pitchFamily="2" charset="-122"/>
                        </a:defRPr>
                      </a:lvl4pPr>
                      <a:lvl5pPr eaLnBrk="0" hangingPunct="0">
                        <a:spcBef>
                          <a:spcPct val="20000"/>
                        </a:spcBef>
                        <a:buClr>
                          <a:schemeClr val="accent1"/>
                        </a:buClr>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buClr>
                          <a:schemeClr val="accent1"/>
                        </a:buClr>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52677481"/>
                  </a:ext>
                </a:extLst>
              </a:tr>
            </a:tbl>
          </a:graphicData>
        </a:graphic>
      </p:graphicFrame>
      <p:sp>
        <p:nvSpPr>
          <p:cNvPr id="5" name="Rectangle 3"/>
          <p:cNvSpPr txBox="1">
            <a:spLocks noChangeArrowheads="1"/>
          </p:cNvSpPr>
          <p:nvPr/>
        </p:nvSpPr>
        <p:spPr bwMode="auto">
          <a:xfrm>
            <a:off x="4021139" y="1774826"/>
            <a:ext cx="4105275" cy="714375"/>
          </a:xfrm>
          <a:prstGeom prst="rect">
            <a:avLst/>
          </a:prstGeom>
          <a:noFill/>
          <a:ln w="9525">
            <a:noFill/>
            <a:miter lim="800000"/>
            <a:headEnd/>
            <a:tailEnd/>
          </a:ln>
        </p:spPr>
        <p:txBody>
          <a:bodyPr/>
          <a:lstStyle>
            <a:lvl1pPr marL="342900" indent="-3429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1pPr>
            <a:lvl2pPr marL="742950" indent="-28575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2pPr>
            <a:lvl3pPr marL="11430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3pPr>
            <a:lvl4pPr marL="16002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4pPr>
            <a:lvl5pPr marL="20574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20000"/>
              </a:spcBef>
              <a:buClr>
                <a:schemeClr val="accent2"/>
              </a:buClr>
              <a:buSzPct val="80000"/>
              <a:defRPr/>
            </a:pPr>
            <a:r>
              <a:rPr lang="zh-CN" altLang="en-US" sz="2400" b="1" dirty="0">
                <a:latin typeface="宋体" panose="02010600030101010101" pitchFamily="2" charset="-122"/>
              </a:rPr>
              <a:t>表</a:t>
            </a:r>
            <a:r>
              <a:rPr lang="en-US" altLang="zh-CN" sz="2400" b="1" dirty="0">
                <a:latin typeface="宋体" panose="02010600030101010101" pitchFamily="2" charset="-122"/>
              </a:rPr>
              <a:t>2.7 </a:t>
            </a:r>
            <a:r>
              <a:rPr lang="zh-CN" altLang="en-US" sz="2400" b="1" dirty="0">
                <a:latin typeface="宋体" panose="02010600030101010101" pitchFamily="2" charset="-122"/>
              </a:rPr>
              <a:t>空气</a:t>
            </a:r>
            <a:r>
              <a:rPr lang="el-GR" altLang="zh-CN" sz="2400" b="1" dirty="0">
                <a:latin typeface="宋体" panose="02010600030101010101" pitchFamily="2" charset="-122"/>
              </a:rPr>
              <a:t>γ</a:t>
            </a:r>
            <a:r>
              <a:rPr lang="zh-CN" altLang="en-US" sz="2400" b="1" dirty="0">
                <a:latin typeface="宋体" panose="02010600030101010101" pitchFamily="2" charset="-122"/>
              </a:rPr>
              <a:t>值数据记录</a:t>
            </a:r>
            <a:r>
              <a:rPr lang="en-US" altLang="zh-CN" sz="2800" dirty="0"/>
              <a:t>		</a:t>
            </a:r>
            <a:endParaRPr lang="zh-CN" altLang="en-US" dirty="0">
              <a:solidFill>
                <a:schemeClr val="hlink"/>
              </a:solidFill>
              <a:effectLst>
                <a:outerShdw blurRad="38100" dist="38100" dir="2700000" algn="tl">
                  <a:srgbClr val="000000"/>
                </a:outerShdw>
              </a:effectLst>
            </a:endParaRPr>
          </a:p>
        </p:txBody>
      </p:sp>
      <p:sp>
        <p:nvSpPr>
          <p:cNvPr id="2" name="文本框 1"/>
          <p:cNvSpPr txBox="1"/>
          <p:nvPr/>
        </p:nvSpPr>
        <p:spPr>
          <a:xfrm>
            <a:off x="661988" y="1533923"/>
            <a:ext cx="1111250" cy="646113"/>
          </a:xfrm>
          <a:prstGeom prst="rect">
            <a:avLst/>
          </a:prstGeom>
          <a:solidFill>
            <a:schemeClr val="accent6"/>
          </a:solidFill>
          <a:ln>
            <a:solidFill>
              <a:schemeClr val="bg1"/>
            </a:solidFill>
          </a:ln>
        </p:spPr>
        <p:txBody>
          <a:bodyPr wrap="none">
            <a:spAutoFit/>
          </a:bodyPr>
          <a:lstStyle/>
          <a:p>
            <a:pPr>
              <a:defRPr/>
            </a:pPr>
            <a:r>
              <a:rPr lang="zh-CN" altLang="en-US" sz="3600" b="1" dirty="0">
                <a:solidFill>
                  <a:srgbClr val="FFFF00"/>
                </a:solidFill>
                <a:latin typeface="+mj-lt"/>
                <a:ea typeface="+mj-ea"/>
                <a:cs typeface="+mj-cs"/>
              </a:rPr>
              <a:t>举例</a:t>
            </a:r>
          </a:p>
        </p:txBody>
      </p:sp>
    </p:spTree>
    <p:extLst>
      <p:ext uri="{BB962C8B-B14F-4D97-AF65-F5344CB8AC3E}">
        <p14:creationId xmlns:p14="http://schemas.microsoft.com/office/powerpoint/2010/main" val="6196625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1841500" y="641350"/>
            <a:ext cx="7772400" cy="1143000"/>
          </a:xfrm>
        </p:spPr>
        <p:txBody>
          <a:bodyPr/>
          <a:lstStyle/>
          <a:p>
            <a:pPr eaLnBrk="1" hangingPunct="1"/>
            <a:r>
              <a:rPr lang="en-US" altLang="zh-CN" b="1" dirty="0"/>
              <a:t>4.3</a:t>
            </a:r>
            <a:r>
              <a:rPr lang="zh-CN" altLang="en-US" b="1" dirty="0"/>
              <a:t>.</a:t>
            </a:r>
            <a:r>
              <a:rPr lang="en-US" altLang="zh-CN" b="1" dirty="0"/>
              <a:t>2</a:t>
            </a:r>
            <a:r>
              <a:rPr lang="zh-CN" altLang="en-US" b="1" dirty="0"/>
              <a:t>  作图法</a:t>
            </a:r>
          </a:p>
        </p:txBody>
      </p:sp>
      <p:sp>
        <p:nvSpPr>
          <p:cNvPr id="34819" name="Rectangle 3"/>
          <p:cNvSpPr>
            <a:spLocks noGrp="1" noChangeArrowheads="1"/>
          </p:cNvSpPr>
          <p:nvPr>
            <p:ph type="body" idx="4294967295"/>
          </p:nvPr>
        </p:nvSpPr>
        <p:spPr>
          <a:xfrm>
            <a:off x="1614488" y="1212850"/>
            <a:ext cx="9526588" cy="1308100"/>
          </a:xfrm>
        </p:spPr>
        <p:txBody>
          <a:bodyPr rtlCol="0">
            <a:noAutofit/>
          </a:bodyPr>
          <a:lstStyle/>
          <a:p>
            <a:pPr>
              <a:lnSpc>
                <a:spcPct val="130000"/>
              </a:lnSpc>
              <a:buNone/>
              <a:defRPr/>
            </a:pPr>
            <a:r>
              <a:rPr lang="zh-CN" altLang="en-US" sz="2800" b="1" dirty="0">
                <a:solidFill>
                  <a:schemeClr val="tx2"/>
                </a:solidFill>
                <a:latin typeface="宋体" pitchFamily="2" charset="-122"/>
              </a:rPr>
              <a:t>特点：可直观地表示出数据间的关系及变化情况。</a:t>
            </a:r>
            <a:endParaRPr lang="en-US" altLang="zh-CN" sz="2800" b="1" dirty="0">
              <a:solidFill>
                <a:schemeClr val="tx2"/>
              </a:solidFill>
              <a:latin typeface="宋体" pitchFamily="2" charset="-122"/>
            </a:endParaRPr>
          </a:p>
          <a:p>
            <a:pPr>
              <a:lnSpc>
                <a:spcPct val="130000"/>
              </a:lnSpc>
              <a:buNone/>
              <a:defRPr/>
            </a:pPr>
            <a:r>
              <a:rPr lang="zh-CN" altLang="en-US" sz="2800" b="1" dirty="0">
                <a:solidFill>
                  <a:schemeClr val="tx2"/>
                </a:solidFill>
                <a:latin typeface="宋体" pitchFamily="2" charset="-122"/>
              </a:rPr>
              <a:t>分类：</a:t>
            </a:r>
            <a:r>
              <a:rPr lang="zh-CN" altLang="en-US" sz="2800" b="1" kern="0" dirty="0">
                <a:solidFill>
                  <a:schemeClr val="tx2"/>
                </a:solidFill>
                <a:latin typeface="宋体" pitchFamily="2" charset="-122"/>
              </a:rPr>
              <a:t>可分为图示法和图解法。</a:t>
            </a:r>
            <a:endParaRPr lang="en-US" altLang="zh-CN" sz="2800" b="1" kern="0" dirty="0">
              <a:solidFill>
                <a:schemeClr val="tx2"/>
              </a:solidFill>
              <a:latin typeface="宋体" pitchFamily="2" charset="-122"/>
            </a:endParaRPr>
          </a:p>
          <a:p>
            <a:pPr>
              <a:lnSpc>
                <a:spcPct val="130000"/>
              </a:lnSpc>
              <a:buNone/>
              <a:defRPr/>
            </a:pPr>
            <a:endParaRPr lang="en-US" altLang="zh-CN" sz="2800" b="1" dirty="0">
              <a:solidFill>
                <a:schemeClr val="tx2"/>
              </a:solidFill>
              <a:latin typeface="宋体" pitchFamily="2" charset="-122"/>
            </a:endParaRPr>
          </a:p>
          <a:p>
            <a:pPr>
              <a:lnSpc>
                <a:spcPct val="130000"/>
              </a:lnSpc>
              <a:buNone/>
              <a:defRPr/>
            </a:pPr>
            <a:r>
              <a:rPr lang="en-US" altLang="zh-CN" sz="2800" dirty="0"/>
              <a:t>		</a:t>
            </a:r>
            <a:endParaRPr lang="zh-CN" altLang="en-US" sz="2800" dirty="0">
              <a:solidFill>
                <a:schemeClr val="hlink"/>
              </a:solidFill>
              <a:effectLst>
                <a:outerShdw blurRad="38100" dist="38100" dir="2700000" algn="tl">
                  <a:srgbClr val="000000"/>
                </a:outerShdw>
              </a:effectLst>
            </a:endParaRPr>
          </a:p>
        </p:txBody>
      </p:sp>
      <p:sp>
        <p:nvSpPr>
          <p:cNvPr id="45061" name="Rectangle 5"/>
          <p:cNvSpPr>
            <a:spLocks noChangeArrowheads="1"/>
          </p:cNvSpPr>
          <p:nvPr/>
        </p:nvSpPr>
        <p:spPr bwMode="auto">
          <a:xfrm>
            <a:off x="1739900" y="2708276"/>
            <a:ext cx="8459789" cy="3681413"/>
          </a:xfrm>
          <a:prstGeom prst="rect">
            <a:avLst/>
          </a:prstGeom>
          <a:noFill/>
          <a:ln w="9525">
            <a:noFill/>
            <a:miter lim="800000"/>
            <a:headEnd/>
            <a:tailEnd/>
          </a:ln>
          <a:effectLst/>
        </p:spPr>
        <p:txBody>
          <a:bodyPr wrap="square">
            <a:spAutoFit/>
          </a:bodyPr>
          <a:lstStyle>
            <a:lvl1pPr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1pPr>
            <a:lvl2pPr marL="742950" indent="-28575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2pPr>
            <a:lvl3pPr marL="11430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3pPr>
            <a:lvl4pPr marL="16002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4pPr>
            <a:lvl5pPr marL="20574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lnSpc>
                <a:spcPct val="120000"/>
              </a:lnSpc>
              <a:buClr>
                <a:schemeClr val="accent2"/>
              </a:buClr>
              <a:buSzPct val="80000"/>
              <a:defRPr/>
            </a:pPr>
            <a:r>
              <a:rPr lang="zh-CN" altLang="en-US" sz="2800" dirty="0">
                <a:solidFill>
                  <a:schemeClr val="hlink"/>
                </a:solidFill>
                <a:effectLst>
                  <a:outerShdw blurRad="38100" dist="38100" dir="2700000" algn="tl">
                    <a:srgbClr val="000000"/>
                  </a:outerShdw>
                </a:effectLst>
              </a:rPr>
              <a:t>遵循原则：</a:t>
            </a:r>
            <a:endParaRPr lang="en-US" altLang="zh-CN" sz="2800" dirty="0">
              <a:solidFill>
                <a:schemeClr val="hlink"/>
              </a:solidFill>
              <a:effectLst>
                <a:outerShdw blurRad="38100" dist="38100" dir="2700000" algn="tl">
                  <a:srgbClr val="000000"/>
                </a:outerShdw>
              </a:effectLst>
            </a:endParaRPr>
          </a:p>
          <a:p>
            <a:pPr algn="l">
              <a:lnSpc>
                <a:spcPct val="120000"/>
              </a:lnSpc>
              <a:buClr>
                <a:srgbClr val="FF9900"/>
              </a:buClr>
              <a:buSzPct val="80000"/>
              <a:buFont typeface="Wingdings" panose="05000000000000000000" pitchFamily="2" charset="2"/>
              <a:buChar char="Ø"/>
              <a:defRPr/>
            </a:pPr>
            <a:r>
              <a:rPr lang="zh-CN" altLang="en-US" sz="2800" dirty="0">
                <a:effectLst>
                  <a:outerShdw blurRad="38100" dist="38100" dir="2700000" algn="tl">
                    <a:srgbClr val="000000"/>
                  </a:outerShdw>
                </a:effectLst>
              </a:rPr>
              <a:t>作图需用坐标纸。</a:t>
            </a:r>
            <a:endParaRPr lang="en-US" altLang="zh-CN" sz="2800" dirty="0">
              <a:solidFill>
                <a:srgbClr val="FFFF00"/>
              </a:solidFill>
              <a:effectLst>
                <a:outerShdw blurRad="38100" dist="38100" dir="2700000" algn="tl">
                  <a:srgbClr val="000000"/>
                </a:outerShdw>
              </a:effectLst>
            </a:endParaRPr>
          </a:p>
          <a:p>
            <a:pPr algn="l">
              <a:lnSpc>
                <a:spcPct val="120000"/>
              </a:lnSpc>
              <a:buClr>
                <a:srgbClr val="FF9900"/>
              </a:buClr>
              <a:buSzPct val="80000"/>
              <a:buFont typeface="Wingdings" panose="05000000000000000000" pitchFamily="2" charset="2"/>
              <a:buChar char="Ø"/>
              <a:defRPr/>
            </a:pPr>
            <a:r>
              <a:rPr lang="zh-CN" altLang="en-US" sz="2800" dirty="0">
                <a:effectLst>
                  <a:outerShdw blurRad="38100" dist="38100" dir="2700000" algn="tl">
                    <a:srgbClr val="000000"/>
                  </a:outerShdw>
                </a:effectLst>
              </a:rPr>
              <a:t>坐标轴的选择和坐标轴单位的标定要根据实验数据的有效数字来确定。</a:t>
            </a:r>
            <a:endParaRPr lang="en-US" altLang="zh-CN" sz="2800" dirty="0">
              <a:effectLst>
                <a:outerShdw blurRad="38100" dist="38100" dir="2700000" algn="tl">
                  <a:srgbClr val="000000"/>
                </a:outerShdw>
              </a:effectLst>
            </a:endParaRPr>
          </a:p>
          <a:p>
            <a:pPr algn="l">
              <a:lnSpc>
                <a:spcPct val="120000"/>
              </a:lnSpc>
              <a:buClr>
                <a:srgbClr val="FF9900"/>
              </a:buClr>
              <a:buSzPct val="80000"/>
              <a:buFont typeface="Wingdings" panose="05000000000000000000" pitchFamily="2" charset="2"/>
              <a:buChar char="Ø"/>
              <a:defRPr/>
            </a:pPr>
            <a:r>
              <a:rPr lang="zh-CN" altLang="en-US" sz="2800" dirty="0">
                <a:effectLst>
                  <a:outerShdw blurRad="38100" dist="38100" dir="2700000" algn="tl">
                    <a:srgbClr val="000000"/>
                  </a:outerShdw>
                </a:effectLst>
              </a:rPr>
              <a:t>适当选择坐标轴的起点和比例。</a:t>
            </a:r>
            <a:endParaRPr lang="en-US" altLang="zh-CN" sz="2800" dirty="0">
              <a:effectLst>
                <a:outerShdw blurRad="38100" dist="38100" dir="2700000" algn="tl">
                  <a:srgbClr val="000000"/>
                </a:outerShdw>
              </a:effectLst>
            </a:endParaRPr>
          </a:p>
          <a:p>
            <a:pPr algn="l">
              <a:lnSpc>
                <a:spcPct val="120000"/>
              </a:lnSpc>
              <a:buClr>
                <a:srgbClr val="FF9900"/>
              </a:buClr>
              <a:buSzPct val="80000"/>
              <a:buFont typeface="Wingdings" panose="05000000000000000000" pitchFamily="2" charset="2"/>
              <a:buChar char="Ø"/>
              <a:defRPr/>
            </a:pPr>
            <a:r>
              <a:rPr lang="zh-CN" altLang="en-US" sz="2800" dirty="0">
                <a:effectLst>
                  <a:outerShdw blurRad="38100" dist="38100" dir="2700000" algn="tl">
                    <a:srgbClr val="000000"/>
                  </a:outerShdw>
                </a:effectLst>
              </a:rPr>
              <a:t>标点要分明。</a:t>
            </a:r>
          </a:p>
          <a:p>
            <a:pPr algn="l">
              <a:lnSpc>
                <a:spcPct val="120000"/>
              </a:lnSpc>
              <a:buClr>
                <a:srgbClr val="FF9900"/>
              </a:buClr>
              <a:buSzPct val="80000"/>
              <a:buFont typeface="Wingdings" panose="05000000000000000000" pitchFamily="2" charset="2"/>
              <a:buChar char="Ø"/>
              <a:defRPr/>
            </a:pPr>
            <a:r>
              <a:rPr lang="zh-CN" altLang="en-US" sz="2800" dirty="0">
                <a:effectLst>
                  <a:outerShdw blurRad="38100" dist="38100" dir="2700000" algn="tl">
                    <a:srgbClr val="000000"/>
                  </a:outerShdw>
                </a:effectLst>
              </a:rPr>
              <a:t>要有</a:t>
            </a:r>
            <a:r>
              <a:rPr lang="zh-CN" altLang="en-US" sz="2800" dirty="0">
                <a:solidFill>
                  <a:schemeClr val="hlink"/>
                </a:solidFill>
                <a:effectLst>
                  <a:outerShdw blurRad="38100" dist="38100" dir="2700000" algn="tl">
                    <a:srgbClr val="000000"/>
                  </a:outerShdw>
                </a:effectLst>
              </a:rPr>
              <a:t>标头</a:t>
            </a:r>
            <a:endParaRPr lang="zh-CN" altLang="en-US" dirty="0">
              <a:solidFill>
                <a:schemeClr val="hlink"/>
              </a:solidFill>
              <a:effectLst>
                <a:outerShdw blurRad="38100" dist="38100" dir="2700000" algn="tl">
                  <a:srgbClr val="000000"/>
                </a:outerShdw>
              </a:effectLst>
            </a:endParaRPr>
          </a:p>
        </p:txBody>
      </p:sp>
    </p:spTree>
    <p:extLst>
      <p:ext uri="{BB962C8B-B14F-4D97-AF65-F5344CB8AC3E}">
        <p14:creationId xmlns:p14="http://schemas.microsoft.com/office/powerpoint/2010/main" val="160295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06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06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6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6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6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06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Rectangle 2"/>
          <p:cNvSpPr txBox="1">
            <a:spLocks noChangeArrowheads="1"/>
          </p:cNvSpPr>
          <p:nvPr/>
        </p:nvSpPr>
        <p:spPr bwMode="auto">
          <a:xfrm>
            <a:off x="1752600" y="592932"/>
            <a:ext cx="7772400" cy="81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4.3</a:t>
            </a:r>
            <a:r>
              <a:rPr lang="zh-CN" altLang="en-US" sz="3600" b="1" dirty="0">
                <a:solidFill>
                  <a:srgbClr val="262626"/>
                </a:solidFill>
              </a:rPr>
              <a:t>.</a:t>
            </a:r>
            <a:r>
              <a:rPr lang="en-US" altLang="zh-CN" sz="3600" b="1" dirty="0">
                <a:solidFill>
                  <a:srgbClr val="262626"/>
                </a:solidFill>
              </a:rPr>
              <a:t>2</a:t>
            </a:r>
            <a:r>
              <a:rPr lang="zh-CN" altLang="en-US" sz="3600" b="1" dirty="0">
                <a:solidFill>
                  <a:srgbClr val="262626"/>
                </a:solidFill>
              </a:rPr>
              <a:t>  作图法</a:t>
            </a:r>
          </a:p>
        </p:txBody>
      </p:sp>
      <p:graphicFrame>
        <p:nvGraphicFramePr>
          <p:cNvPr id="8" name="Object 5"/>
          <p:cNvGraphicFramePr>
            <a:graphicFrameLocks noChangeAspect="1"/>
          </p:cNvGraphicFramePr>
          <p:nvPr>
            <p:extLst>
              <p:ext uri="{D42A27DB-BD31-4B8C-83A1-F6EECF244321}">
                <p14:modId xmlns:p14="http://schemas.microsoft.com/office/powerpoint/2010/main" val="4275413013"/>
              </p:ext>
            </p:extLst>
          </p:nvPr>
        </p:nvGraphicFramePr>
        <p:xfrm>
          <a:off x="2349500" y="2973949"/>
          <a:ext cx="7886700" cy="1636151"/>
        </p:xfrm>
        <a:graphic>
          <a:graphicData uri="http://schemas.openxmlformats.org/presentationml/2006/ole">
            <mc:AlternateContent xmlns:mc="http://schemas.openxmlformats.org/markup-compatibility/2006">
              <mc:Choice xmlns:v="urn:schemas-microsoft-com:vml" Requires="v">
                <p:oleObj spid="_x0000_s22637" name="Document" r:id="rId3" imgW="7905920" imgH="1294827" progId="Word.Document.8">
                  <p:embed/>
                </p:oleObj>
              </mc:Choice>
              <mc:Fallback>
                <p:oleObj name="Document" r:id="rId3" imgW="7905920" imgH="1294827" progId="Word.Document.8">
                  <p:embed/>
                  <p:pic>
                    <p:nvPicPr>
                      <p:cNvPr id="0" name=""/>
                      <p:cNvPicPr>
                        <a:picLocks noChangeAspect="1" noChangeArrowheads="1"/>
                      </p:cNvPicPr>
                      <p:nvPr/>
                    </p:nvPicPr>
                    <p:blipFill>
                      <a:blip r:embed="rId4">
                        <a:grayscl/>
                        <a:biLevel thresh="50000"/>
                      </a:blip>
                      <a:srcRect/>
                      <a:stretch>
                        <a:fillRect/>
                      </a:stretch>
                    </p:blipFill>
                    <p:spPr bwMode="auto">
                      <a:xfrm>
                        <a:off x="2349500" y="2973949"/>
                        <a:ext cx="7886700" cy="1636151"/>
                      </a:xfrm>
                      <a:prstGeom prst="rect">
                        <a:avLst/>
                      </a:prstGeom>
                      <a:noFill/>
                      <a:ln>
                        <a:noFill/>
                      </a:ln>
                      <a:effectLst/>
                    </p:spPr>
                  </p:pic>
                </p:oleObj>
              </mc:Fallback>
            </mc:AlternateContent>
          </a:graphicData>
        </a:graphic>
      </p:graphicFrame>
      <p:sp>
        <p:nvSpPr>
          <p:cNvPr id="10" name="Text Box 6"/>
          <p:cNvSpPr txBox="1">
            <a:spLocks noChangeArrowheads="1"/>
          </p:cNvSpPr>
          <p:nvPr/>
        </p:nvSpPr>
        <p:spPr bwMode="auto">
          <a:xfrm>
            <a:off x="922338" y="3994246"/>
            <a:ext cx="10983912" cy="201285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选择合适的坐标分度值，确定坐标纸的大小</a:t>
            </a:r>
            <a:endParaRPr kumimoji="1" lang="en-US" altLang="zh-CN" sz="2400" b="1" dirty="0">
              <a:latin typeface="Times New Roman" panose="02020603050405020304" pitchFamily="18" charset="0"/>
            </a:endParaRPr>
          </a:p>
          <a:p>
            <a:pPr>
              <a:lnSpc>
                <a:spcPct val="120000"/>
              </a:lnSpc>
            </a:pPr>
            <a:endParaRPr kumimoji="1" lang="zh-CN" altLang="en-US" sz="2000" b="1" dirty="0">
              <a:latin typeface="Times New Roman" panose="02020603050405020304" pitchFamily="18" charset="0"/>
            </a:endParaRPr>
          </a:p>
          <a:p>
            <a:pPr>
              <a:lnSpc>
                <a:spcPct val="120000"/>
              </a:lnSpc>
            </a:pPr>
            <a:r>
              <a:rPr kumimoji="1" lang="zh-CN" altLang="en-US" sz="2000" b="1" dirty="0">
                <a:latin typeface="Times New Roman" panose="02020603050405020304" pitchFamily="18" charset="0"/>
              </a:rPr>
              <a:t>       坐标分度值的选取应能反映测量值的有效位数，一般以 </a:t>
            </a:r>
            <a:r>
              <a:rPr kumimoji="1" lang="en-US" altLang="zh-CN" sz="2000" b="1" dirty="0">
                <a:latin typeface="Times New Roman" panose="02020603050405020304" pitchFamily="18" charset="0"/>
              </a:rPr>
              <a:t>1-2mm</a:t>
            </a:r>
            <a:r>
              <a:rPr kumimoji="1" lang="zh-CN" altLang="en-US" sz="2000" b="1" dirty="0">
                <a:latin typeface="Times New Roman" panose="02020603050405020304" pitchFamily="18" charset="0"/>
              </a:rPr>
              <a:t>对应于测量仪表的仪表误差。</a:t>
            </a:r>
          </a:p>
          <a:p>
            <a:pPr>
              <a:lnSpc>
                <a:spcPct val="120000"/>
              </a:lnSpc>
            </a:pPr>
            <a:r>
              <a:rPr kumimoji="1" lang="zh-CN" altLang="en-US" sz="2000" b="1" dirty="0">
                <a:latin typeface="Times New Roman" panose="02020603050405020304" pitchFamily="18" charset="0"/>
              </a:rPr>
              <a:t>      根据表数据</a:t>
            </a:r>
            <a:r>
              <a:rPr kumimoji="1" lang="en-US" altLang="zh-CN" sz="2000" b="1" i="1" dirty="0">
                <a:latin typeface="Times New Roman" panose="02020603050405020304" pitchFamily="18" charset="0"/>
              </a:rPr>
              <a:t>U </a:t>
            </a:r>
            <a:r>
              <a:rPr kumimoji="1" lang="zh-CN" altLang="zh-CN" sz="2000" b="1" dirty="0">
                <a:latin typeface="Times New Roman" panose="02020603050405020304" pitchFamily="18" charset="0"/>
              </a:rPr>
              <a:t>轴可选1</a:t>
            </a:r>
            <a:r>
              <a:rPr kumimoji="1" lang="en-US" altLang="zh-CN" sz="2000" b="1" dirty="0">
                <a:latin typeface="Times New Roman" panose="02020603050405020304" pitchFamily="18" charset="0"/>
              </a:rPr>
              <a:t>mm</a:t>
            </a:r>
            <a:r>
              <a:rPr kumimoji="1" lang="zh-CN" altLang="zh-CN" sz="2000" b="1" dirty="0">
                <a:latin typeface="Times New Roman" panose="02020603050405020304" pitchFamily="18" charset="0"/>
              </a:rPr>
              <a:t>对应于0.10</a:t>
            </a:r>
            <a:r>
              <a:rPr kumimoji="1" lang="en-US" altLang="zh-CN" sz="2000" b="1" dirty="0">
                <a:latin typeface="Times New Roman" panose="02020603050405020304" pitchFamily="18" charset="0"/>
              </a:rPr>
              <a:t>V</a:t>
            </a:r>
            <a:r>
              <a:rPr kumimoji="1" lang="zh-CN" altLang="en-US" sz="2000" b="1" dirty="0">
                <a:latin typeface="Times New Roman" panose="02020603050405020304" pitchFamily="18" charset="0"/>
              </a:rPr>
              <a:t>，</a:t>
            </a:r>
            <a:r>
              <a:rPr kumimoji="1" lang="en-US" altLang="zh-CN" sz="2000" b="1" i="1" dirty="0">
                <a:latin typeface="Times New Roman" panose="02020603050405020304" pitchFamily="18" charset="0"/>
              </a:rPr>
              <a:t>I </a:t>
            </a:r>
            <a:r>
              <a:rPr kumimoji="1" lang="zh-CN" altLang="zh-CN" sz="2000" b="1" dirty="0">
                <a:latin typeface="Times New Roman" panose="02020603050405020304" pitchFamily="18" charset="0"/>
              </a:rPr>
              <a:t>轴可选1</a:t>
            </a:r>
            <a:r>
              <a:rPr kumimoji="1" lang="en-US" altLang="zh-CN" sz="2000" b="1" dirty="0">
                <a:latin typeface="Times New Roman" panose="02020603050405020304" pitchFamily="18" charset="0"/>
              </a:rPr>
              <a:t>mm</a:t>
            </a:r>
            <a:r>
              <a:rPr kumimoji="1" lang="zh-CN" altLang="zh-CN" sz="2000" b="1" dirty="0">
                <a:latin typeface="Times New Roman" panose="02020603050405020304" pitchFamily="18" charset="0"/>
              </a:rPr>
              <a:t>对应于0.20</a:t>
            </a:r>
            <a:r>
              <a:rPr kumimoji="1" lang="en-US" altLang="zh-CN" sz="2000" b="1" dirty="0">
                <a:latin typeface="Times New Roman" panose="02020603050405020304" pitchFamily="18" charset="0"/>
              </a:rPr>
              <a:t>mA</a:t>
            </a:r>
            <a:r>
              <a:rPr kumimoji="1" lang="zh-CN" altLang="en-US" sz="2000" b="1" dirty="0">
                <a:latin typeface="Times New Roman" panose="02020603050405020304" pitchFamily="18" charset="0"/>
              </a:rPr>
              <a:t>，并可定</a:t>
            </a:r>
            <a:r>
              <a:rPr kumimoji="1" lang="zh-CN" altLang="zh-CN" sz="2000" b="1" dirty="0">
                <a:latin typeface="Times New Roman" panose="02020603050405020304" pitchFamily="18" charset="0"/>
              </a:rPr>
              <a:t>坐标纸的大小（略大于坐标范围、数据范围） 约为130</a:t>
            </a:r>
            <a:r>
              <a:rPr kumimoji="1" lang="en-US" altLang="zh-CN" sz="2000" b="1" dirty="0">
                <a:latin typeface="Times New Roman" panose="02020603050405020304" pitchFamily="18" charset="0"/>
              </a:rPr>
              <a:t>mm×130mm</a:t>
            </a:r>
            <a:r>
              <a:rPr kumimoji="1" lang="zh-CN" altLang="en-US" sz="2000" b="1" dirty="0">
                <a:latin typeface="Times New Roman" panose="02020603050405020304" pitchFamily="18" charset="0"/>
              </a:rPr>
              <a:t>。</a:t>
            </a:r>
          </a:p>
        </p:txBody>
      </p:sp>
      <p:sp>
        <p:nvSpPr>
          <p:cNvPr id="11" name="Text Box 7"/>
          <p:cNvSpPr txBox="1">
            <a:spLocks noChangeArrowheads="1"/>
          </p:cNvSpPr>
          <p:nvPr/>
        </p:nvSpPr>
        <p:spPr bwMode="auto">
          <a:xfrm>
            <a:off x="1930400" y="1829826"/>
            <a:ext cx="7848600"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buClr>
                <a:srgbClr val="FF3300"/>
              </a:buClr>
              <a:buSzPct val="60000"/>
            </a:pPr>
            <a:r>
              <a:rPr kumimoji="1" lang="zh-CN" altLang="en-US" sz="2400" b="1" dirty="0">
                <a:latin typeface="Times New Roman" panose="02020603050405020304" pitchFamily="18" charset="0"/>
              </a:rPr>
              <a:t>以伏安法测电阻实验数据作图来说明：</a:t>
            </a:r>
          </a:p>
          <a:p>
            <a:pPr>
              <a:spcBef>
                <a:spcPct val="50000"/>
              </a:spcBef>
              <a:buClr>
                <a:srgbClr val="FF3300"/>
              </a:buClr>
              <a:buSzPct val="60000"/>
            </a:pPr>
            <a:r>
              <a:rPr kumimoji="1" lang="zh-CN" altLang="en-US" sz="2100" b="1" dirty="0">
                <a:latin typeface="Times New Roman" panose="02020603050405020304" pitchFamily="18" charset="0"/>
              </a:rPr>
              <a:t>                       </a:t>
            </a:r>
            <a:r>
              <a:rPr kumimoji="1" lang="zh-CN" altLang="en-US" sz="2100" dirty="0">
                <a:latin typeface="Times New Roman" panose="02020603050405020304" pitchFamily="18" charset="0"/>
              </a:rPr>
              <a:t>表：伏安法测电阻实验数据记录表</a:t>
            </a:r>
          </a:p>
        </p:txBody>
      </p:sp>
      <p:sp>
        <p:nvSpPr>
          <p:cNvPr id="12" name="Text Box 8"/>
          <p:cNvSpPr txBox="1">
            <a:spLocks noChangeArrowheads="1"/>
          </p:cNvSpPr>
          <p:nvPr/>
        </p:nvSpPr>
        <p:spPr bwMode="auto">
          <a:xfrm>
            <a:off x="825500" y="1206500"/>
            <a:ext cx="7010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kumimoji="1" lang="en-US" altLang="zh-CN" sz="3600" b="1" dirty="0">
                <a:effectLst>
                  <a:outerShdw blurRad="38100" dist="38100" dir="2700000" algn="tl">
                    <a:srgbClr val="000000"/>
                  </a:outerShdw>
                </a:effectLst>
                <a:latin typeface="Times New Roman" panose="02020603050405020304" pitchFamily="18" charset="0"/>
              </a:rPr>
              <a:t>(</a:t>
            </a:r>
            <a:r>
              <a:rPr kumimoji="1" lang="zh-CN" altLang="en-US" sz="3600" b="1" dirty="0">
                <a:effectLst>
                  <a:outerShdw blurRad="38100" dist="38100" dir="2700000" algn="tl">
                    <a:srgbClr val="000000"/>
                  </a:outerShdw>
                </a:effectLst>
                <a:latin typeface="Times New Roman" panose="02020603050405020304" pitchFamily="18" charset="0"/>
              </a:rPr>
              <a:t>一</a:t>
            </a:r>
            <a:r>
              <a:rPr kumimoji="1" lang="en-US" altLang="zh-CN" sz="3600" b="1" dirty="0">
                <a:effectLst>
                  <a:outerShdw blurRad="38100" dist="38100" dir="2700000" algn="tl">
                    <a:srgbClr val="000000"/>
                  </a:outerShdw>
                </a:effectLst>
                <a:latin typeface="Times New Roman" panose="02020603050405020304" pitchFamily="18" charset="0"/>
              </a:rPr>
              <a:t>)  </a:t>
            </a:r>
            <a:r>
              <a:rPr kumimoji="1" lang="zh-CN" altLang="en-US" sz="3600" b="1" dirty="0">
                <a:effectLst>
                  <a:outerShdw blurRad="38100" dist="38100" dir="2700000" algn="tl">
                    <a:srgbClr val="000000"/>
                  </a:outerShdw>
                </a:effectLst>
                <a:latin typeface="Times New Roman" panose="02020603050405020304" pitchFamily="18" charset="0"/>
              </a:rPr>
              <a:t>作图步骤</a:t>
            </a:r>
          </a:p>
        </p:txBody>
      </p:sp>
    </p:spTree>
    <p:extLst>
      <p:ext uri="{BB962C8B-B14F-4D97-AF65-F5344CB8AC3E}">
        <p14:creationId xmlns:p14="http://schemas.microsoft.com/office/powerpoint/2010/main" val="239084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Rectangle 2"/>
          <p:cNvSpPr txBox="1">
            <a:spLocks noChangeArrowheads="1"/>
          </p:cNvSpPr>
          <p:nvPr/>
        </p:nvSpPr>
        <p:spPr bwMode="auto">
          <a:xfrm>
            <a:off x="1752600" y="224630"/>
            <a:ext cx="7772400" cy="81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4.3</a:t>
            </a:r>
            <a:r>
              <a:rPr lang="zh-CN" altLang="en-US" sz="3600" b="1" dirty="0">
                <a:solidFill>
                  <a:srgbClr val="262626"/>
                </a:solidFill>
              </a:rPr>
              <a:t>.</a:t>
            </a:r>
            <a:r>
              <a:rPr lang="en-US" altLang="zh-CN" sz="3600" b="1" dirty="0">
                <a:solidFill>
                  <a:srgbClr val="262626"/>
                </a:solidFill>
              </a:rPr>
              <a:t>2</a:t>
            </a:r>
            <a:r>
              <a:rPr lang="zh-CN" altLang="en-US" sz="3600" b="1" dirty="0">
                <a:solidFill>
                  <a:srgbClr val="262626"/>
                </a:solidFill>
              </a:rPr>
              <a:t>  作图法</a:t>
            </a:r>
          </a:p>
        </p:txBody>
      </p:sp>
      <p:sp>
        <p:nvSpPr>
          <p:cNvPr id="7" name="Text Box 5"/>
          <p:cNvSpPr txBox="1">
            <a:spLocks noChangeArrowheads="1"/>
          </p:cNvSpPr>
          <p:nvPr/>
        </p:nvSpPr>
        <p:spPr bwMode="auto">
          <a:xfrm>
            <a:off x="596900" y="1250950"/>
            <a:ext cx="5254625" cy="140346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r>
              <a:rPr kumimoji="1" lang="en-US" altLang="zh-CN" sz="2400" b="1" dirty="0">
                <a:latin typeface="Times New Roman" panose="02020603050405020304" pitchFamily="18" charset="0"/>
              </a:rPr>
              <a:t>2. </a:t>
            </a:r>
            <a:r>
              <a:rPr kumimoji="1" lang="zh-CN" altLang="en-US" sz="2400" b="1" dirty="0">
                <a:latin typeface="Times New Roman" panose="02020603050405020304" pitchFamily="18" charset="0"/>
              </a:rPr>
              <a:t>标明坐标轴：</a:t>
            </a:r>
          </a:p>
          <a:p>
            <a:pPr>
              <a:lnSpc>
                <a:spcPct val="120000"/>
              </a:lnSpc>
            </a:pPr>
            <a:r>
              <a:rPr kumimoji="1" lang="zh-CN" altLang="en-US" sz="2000" b="1" dirty="0">
                <a:latin typeface="Times New Roman" panose="02020603050405020304" pitchFamily="18" charset="0"/>
              </a:rPr>
              <a:t>       </a:t>
            </a:r>
            <a:r>
              <a:rPr kumimoji="1" lang="zh-CN" altLang="en-US" b="1" dirty="0">
                <a:latin typeface="Times New Roman" panose="02020603050405020304" pitchFamily="18" charset="0"/>
              </a:rPr>
              <a:t>用粗实线画坐标轴，用箭头标轴方向，标坐标轴的名称或符号、单位</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再按顺序标出坐标轴整分格上的量值。</a:t>
            </a:r>
            <a:endParaRPr kumimoji="1" lang="zh-CN" altLang="en-US" sz="2000" b="1" dirty="0">
              <a:latin typeface="Times New Roman" panose="02020603050405020304" pitchFamily="18" charset="0"/>
            </a:endParaRPr>
          </a:p>
        </p:txBody>
      </p:sp>
      <p:sp>
        <p:nvSpPr>
          <p:cNvPr id="13" name="Text Box 223"/>
          <p:cNvSpPr txBox="1">
            <a:spLocks noChangeArrowheads="1"/>
          </p:cNvSpPr>
          <p:nvPr/>
        </p:nvSpPr>
        <p:spPr bwMode="auto">
          <a:xfrm>
            <a:off x="565030" y="4871927"/>
            <a:ext cx="5241924" cy="123110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rIns="0" bIns="0">
            <a:spAutoFit/>
          </a:bodyPr>
          <a:lstStyle/>
          <a:p>
            <a:r>
              <a:rPr kumimoji="1" lang="en-US" altLang="zh-CN" sz="2400" b="1" dirty="0">
                <a:latin typeface="Times New Roman" panose="02020603050405020304" pitchFamily="18" charset="0"/>
              </a:rPr>
              <a:t>4. </a:t>
            </a:r>
            <a:r>
              <a:rPr kumimoji="1" lang="zh-CN" altLang="en-US" sz="2400" b="1" dirty="0">
                <a:latin typeface="Times New Roman" panose="02020603050405020304" pitchFamily="18" charset="0"/>
              </a:rPr>
              <a:t>连成图线：</a:t>
            </a:r>
          </a:p>
          <a:p>
            <a:r>
              <a:rPr kumimoji="1" lang="zh-CN" altLang="en-US" sz="2000" b="1" dirty="0">
                <a:latin typeface="Times New Roman" panose="02020603050405020304" pitchFamily="18" charset="0"/>
              </a:rPr>
              <a:t>       </a:t>
            </a:r>
            <a:r>
              <a:rPr kumimoji="1" lang="zh-CN" altLang="en-US" b="1" dirty="0">
                <a:latin typeface="Times New Roman" panose="02020603050405020304" pitchFamily="18" charset="0"/>
              </a:rPr>
              <a:t>用直尺、曲线板等把点连成直线、光滑曲线。一般不强求直线或曲线通过每个实验点，应使图线两边的实验点与图线最为接近且分布大体均匀。</a:t>
            </a:r>
          </a:p>
        </p:txBody>
      </p:sp>
      <p:grpSp>
        <p:nvGrpSpPr>
          <p:cNvPr id="15" name="Group 225"/>
          <p:cNvGrpSpPr>
            <a:grpSpLocks/>
          </p:cNvGrpSpPr>
          <p:nvPr/>
        </p:nvGrpSpPr>
        <p:grpSpPr bwMode="auto">
          <a:xfrm>
            <a:off x="630783" y="3278983"/>
            <a:ext cx="5241925" cy="954088"/>
            <a:chOff x="335" y="1958"/>
            <a:chExt cx="1727" cy="601"/>
          </a:xfrm>
        </p:grpSpPr>
        <p:sp>
          <p:nvSpPr>
            <p:cNvPr id="16" name="Text Box 226"/>
            <p:cNvSpPr txBox="1">
              <a:spLocks noChangeArrowheads="1"/>
            </p:cNvSpPr>
            <p:nvPr/>
          </p:nvSpPr>
          <p:spPr bwMode="auto">
            <a:xfrm>
              <a:off x="335" y="1958"/>
              <a:ext cx="1727" cy="601"/>
            </a:xfrm>
            <a:prstGeom prst="rect">
              <a:avLst/>
            </a:prstGeom>
            <a:solidFill>
              <a:srgbClr val="FFCCFF"/>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rIns="0" bIns="0" anchor="ctr">
              <a:spAutoFit/>
            </a:bodyPr>
            <a:lstStyle/>
            <a:p>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标实验点</a:t>
              </a:r>
              <a:r>
                <a:rPr kumimoji="1" lang="zh-CN" altLang="en-US" sz="2000" b="1" dirty="0">
                  <a:latin typeface="Times New Roman" panose="02020603050405020304" pitchFamily="18" charset="0"/>
                </a:rPr>
                <a:t>：</a:t>
              </a:r>
              <a:endParaRPr kumimoji="1" lang="zh-CN" altLang="en-US" b="1" dirty="0">
                <a:latin typeface="Times New Roman" panose="02020603050405020304" pitchFamily="18" charset="0"/>
              </a:endParaRPr>
            </a:p>
            <a:p>
              <a:r>
                <a:rPr kumimoji="1" lang="zh-CN" altLang="en-US" b="1" dirty="0">
                  <a:latin typeface="Times New Roman" panose="02020603050405020304" pitchFamily="18" charset="0"/>
                </a:rPr>
                <a:t>        实验点可用“     ”、“    ”、“     ”等符号标出（同一坐标系下不同曲线用不同的符号</a:t>
              </a:r>
              <a:r>
                <a:rPr kumimoji="1" lang="zh-CN" altLang="en-US" sz="2000" b="1" dirty="0">
                  <a:latin typeface="Times New Roman" panose="02020603050405020304" pitchFamily="18" charset="0"/>
                </a:rPr>
                <a:t>）。 </a:t>
              </a:r>
            </a:p>
          </p:txBody>
        </p:sp>
        <p:grpSp>
          <p:nvGrpSpPr>
            <p:cNvPr id="17" name="Group 227"/>
            <p:cNvGrpSpPr>
              <a:grpSpLocks/>
            </p:cNvGrpSpPr>
            <p:nvPr/>
          </p:nvGrpSpPr>
          <p:grpSpPr bwMode="auto">
            <a:xfrm>
              <a:off x="1617" y="2199"/>
              <a:ext cx="45" cy="93"/>
              <a:chOff x="648" y="3726"/>
              <a:chExt cx="45" cy="93"/>
            </a:xfrm>
          </p:grpSpPr>
          <p:sp>
            <p:nvSpPr>
              <p:cNvPr id="20" name="Line 228"/>
              <p:cNvSpPr>
                <a:spLocks noChangeShapeType="1"/>
              </p:cNvSpPr>
              <p:nvPr/>
            </p:nvSpPr>
            <p:spPr bwMode="auto">
              <a:xfrm>
                <a:off x="648" y="3773"/>
                <a:ext cx="4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9"/>
              <p:cNvSpPr>
                <a:spLocks noChangeShapeType="1"/>
              </p:cNvSpPr>
              <p:nvPr/>
            </p:nvSpPr>
            <p:spPr bwMode="auto">
              <a:xfrm rot="5400000">
                <a:off x="622" y="3773"/>
                <a:ext cx="9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Oval 230"/>
            <p:cNvSpPr>
              <a:spLocks noChangeArrowheads="1"/>
            </p:cNvSpPr>
            <p:nvPr/>
          </p:nvSpPr>
          <p:spPr bwMode="auto">
            <a:xfrm>
              <a:off x="984" y="2233"/>
              <a:ext cx="37" cy="60"/>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231"/>
            <p:cNvSpPr>
              <a:spLocks noChangeArrowheads="1"/>
            </p:cNvSpPr>
            <p:nvPr/>
          </p:nvSpPr>
          <p:spPr bwMode="auto">
            <a:xfrm>
              <a:off x="1304" y="2220"/>
              <a:ext cx="39" cy="7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22" name="Picture 2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527" y="1112046"/>
            <a:ext cx="5029200"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32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Rectangle 2"/>
          <p:cNvSpPr txBox="1">
            <a:spLocks noChangeArrowheads="1"/>
          </p:cNvSpPr>
          <p:nvPr/>
        </p:nvSpPr>
        <p:spPr bwMode="auto">
          <a:xfrm>
            <a:off x="1800225" y="177590"/>
            <a:ext cx="7772400" cy="81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4.3</a:t>
            </a:r>
            <a:r>
              <a:rPr lang="zh-CN" altLang="en-US" sz="3600" b="1" dirty="0">
                <a:solidFill>
                  <a:srgbClr val="262626"/>
                </a:solidFill>
              </a:rPr>
              <a:t>.</a:t>
            </a:r>
            <a:r>
              <a:rPr lang="en-US" altLang="zh-CN" sz="3600" b="1" dirty="0">
                <a:solidFill>
                  <a:srgbClr val="262626"/>
                </a:solidFill>
              </a:rPr>
              <a:t>2</a:t>
            </a:r>
            <a:r>
              <a:rPr lang="zh-CN" altLang="en-US" sz="3600" b="1" dirty="0">
                <a:solidFill>
                  <a:srgbClr val="262626"/>
                </a:solidFill>
              </a:rPr>
              <a:t>  作图法</a:t>
            </a:r>
          </a:p>
        </p:txBody>
      </p:sp>
      <p:sp>
        <p:nvSpPr>
          <p:cNvPr id="14" name="Text Box 901"/>
          <p:cNvSpPr txBox="1">
            <a:spLocks noChangeArrowheads="1"/>
          </p:cNvSpPr>
          <p:nvPr/>
        </p:nvSpPr>
        <p:spPr bwMode="auto">
          <a:xfrm>
            <a:off x="1404259" y="1698471"/>
            <a:ext cx="4745718" cy="193194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46800" bIns="46800">
            <a:spAutoFit/>
          </a:bodyPr>
          <a:lstStyle/>
          <a:p>
            <a:pPr>
              <a:spcBef>
                <a:spcPct val="50000"/>
              </a:spcBef>
            </a:pPr>
            <a:r>
              <a:rPr kumimoji="1" lang="en-US" altLang="zh-CN" sz="2400" b="1" dirty="0">
                <a:latin typeface="Times New Roman" panose="02020603050405020304" pitchFamily="18" charset="0"/>
              </a:rPr>
              <a:t>5.</a:t>
            </a:r>
            <a:r>
              <a:rPr kumimoji="1" lang="zh-CN" altLang="en-US" sz="2400" b="1" dirty="0">
                <a:latin typeface="Times New Roman" panose="02020603050405020304" pitchFamily="18" charset="0"/>
              </a:rPr>
              <a:t>标出图线特征：</a:t>
            </a:r>
            <a:endParaRPr kumimoji="1" lang="zh-CN" altLang="en-US" sz="2000" b="1" dirty="0">
              <a:latin typeface="Times New Roman" panose="02020603050405020304" pitchFamily="18" charset="0"/>
            </a:endParaRPr>
          </a:p>
          <a:p>
            <a:pPr>
              <a:lnSpc>
                <a:spcPct val="120000"/>
              </a:lnSpc>
              <a:spcBef>
                <a:spcPct val="50000"/>
              </a:spcBef>
            </a:pPr>
            <a:r>
              <a:rPr kumimoji="1" lang="zh-CN" altLang="en-US" b="1" dirty="0">
                <a:latin typeface="Times New Roman" panose="02020603050405020304" pitchFamily="18" charset="0"/>
              </a:rPr>
              <a:t>        在图上空白位置标明实验条件或从图上得出的某些参数。如利用所绘直线可给出被测电阻</a:t>
            </a:r>
            <a:r>
              <a:rPr kumimoji="1" lang="en-US" altLang="zh-CN" b="1" i="1" dirty="0">
                <a:latin typeface="Times New Roman" panose="02020603050405020304" pitchFamily="18" charset="0"/>
              </a:rPr>
              <a:t>R</a:t>
            </a:r>
            <a:r>
              <a:rPr kumimoji="1" lang="zh-CN" altLang="en-US" b="1" dirty="0">
                <a:latin typeface="Times New Roman" panose="02020603050405020304" pitchFamily="18" charset="0"/>
              </a:rPr>
              <a:t>大小：从</a:t>
            </a:r>
            <a:r>
              <a:rPr kumimoji="1" lang="zh-CN" altLang="en-US" b="1" dirty="0">
                <a:solidFill>
                  <a:srgbClr val="FF3300"/>
                </a:solidFill>
                <a:latin typeface="Times New Roman" panose="02020603050405020304" pitchFamily="18" charset="0"/>
              </a:rPr>
              <a:t>所绘</a:t>
            </a:r>
            <a:r>
              <a:rPr kumimoji="1" lang="zh-CN" altLang="en-US" b="1" dirty="0">
                <a:solidFill>
                  <a:srgbClr val="FF0000"/>
                </a:solidFill>
                <a:latin typeface="Times New Roman" panose="02020603050405020304" pitchFamily="18" charset="0"/>
              </a:rPr>
              <a:t>直线</a:t>
            </a:r>
            <a:r>
              <a:rPr kumimoji="1" lang="zh-CN" altLang="en-US" b="1" dirty="0">
                <a:latin typeface="Times New Roman" panose="02020603050405020304" pitchFamily="18" charset="0"/>
              </a:rPr>
              <a:t>上读取两点 </a:t>
            </a:r>
            <a:r>
              <a:rPr kumimoji="1" lang="en-US" altLang="zh-CN" b="1" i="1" dirty="0">
                <a:latin typeface="Times New Roman" panose="02020603050405020304" pitchFamily="18" charset="0"/>
              </a:rPr>
              <a:t>A</a:t>
            </a:r>
            <a:r>
              <a:rPr kumimoji="1" lang="zh-CN" altLang="en-US" b="1" dirty="0">
                <a:latin typeface="Times New Roman" panose="02020603050405020304" pitchFamily="18" charset="0"/>
              </a:rPr>
              <a:t>、</a:t>
            </a:r>
            <a:r>
              <a:rPr kumimoji="1" lang="en-US" altLang="zh-CN" b="1" i="1" dirty="0">
                <a:latin typeface="Times New Roman" panose="02020603050405020304" pitchFamily="18" charset="0"/>
              </a:rPr>
              <a:t>B </a:t>
            </a:r>
            <a:r>
              <a:rPr kumimoji="1" lang="zh-CN" altLang="en-US" b="1" dirty="0">
                <a:latin typeface="Times New Roman" panose="02020603050405020304" pitchFamily="18" charset="0"/>
              </a:rPr>
              <a:t>的坐标就可求出 </a:t>
            </a:r>
            <a:r>
              <a:rPr kumimoji="1" lang="en-US" altLang="zh-CN" b="1" i="1" dirty="0">
                <a:latin typeface="Times New Roman" panose="02020603050405020304" pitchFamily="18" charset="0"/>
              </a:rPr>
              <a:t>R </a:t>
            </a:r>
            <a:r>
              <a:rPr kumimoji="1" lang="zh-CN" altLang="en-US" b="1" dirty="0">
                <a:latin typeface="Times New Roman" panose="02020603050405020304" pitchFamily="18" charset="0"/>
              </a:rPr>
              <a:t>值。</a:t>
            </a:r>
            <a:endParaRPr kumimoji="1" lang="zh-CN" altLang="en-US" sz="2000" b="1" dirty="0">
              <a:latin typeface="Times New Roman" panose="02020603050405020304" pitchFamily="18" charset="0"/>
            </a:endParaRPr>
          </a:p>
        </p:txBody>
      </p:sp>
      <p:sp>
        <p:nvSpPr>
          <p:cNvPr id="23" name="Text Box 1119"/>
          <p:cNvSpPr txBox="1">
            <a:spLocks noChangeArrowheads="1"/>
          </p:cNvSpPr>
          <p:nvPr/>
        </p:nvSpPr>
        <p:spPr bwMode="auto">
          <a:xfrm>
            <a:off x="7718425" y="6286500"/>
            <a:ext cx="26352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kumimoji="1" lang="zh-CN" altLang="en-US" sz="2400" b="1" dirty="0">
                <a:latin typeface="Times New Roman" panose="02020603050405020304" pitchFamily="18" charset="0"/>
              </a:rPr>
              <a:t>电阻伏安特性曲线</a:t>
            </a:r>
            <a:endParaRPr kumimoji="1" lang="zh-CN" altLang="en-US" sz="2000" b="1" dirty="0">
              <a:latin typeface="Times New Roman" panose="02020603050405020304" pitchFamily="18" charset="0"/>
            </a:endParaRPr>
          </a:p>
        </p:txBody>
      </p:sp>
      <p:sp>
        <p:nvSpPr>
          <p:cNvPr id="24" name="Text Box 1120"/>
          <p:cNvSpPr txBox="1">
            <a:spLocks noChangeArrowheads="1"/>
          </p:cNvSpPr>
          <p:nvPr/>
        </p:nvSpPr>
        <p:spPr bwMode="auto">
          <a:xfrm>
            <a:off x="1404259" y="3953310"/>
            <a:ext cx="4737780" cy="1319465"/>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46800" rIns="0" bIns="46800">
            <a:spAutoFit/>
          </a:bodyPr>
          <a:lstStyle/>
          <a:p>
            <a:pPr>
              <a:spcBef>
                <a:spcPct val="50000"/>
              </a:spcBef>
            </a:pPr>
            <a:r>
              <a:rPr kumimoji="1" lang="en-US" altLang="zh-CN" sz="2400" b="1" dirty="0">
                <a:latin typeface="Times New Roman" panose="02020603050405020304" pitchFamily="18" charset="0"/>
              </a:rPr>
              <a:t>6.</a:t>
            </a:r>
            <a:r>
              <a:rPr kumimoji="1" lang="zh-CN" altLang="en-US" sz="2400" b="1" dirty="0">
                <a:latin typeface="Times New Roman" panose="02020603050405020304" pitchFamily="18" charset="0"/>
              </a:rPr>
              <a:t>标出图名：</a:t>
            </a:r>
          </a:p>
          <a:p>
            <a:pPr>
              <a:lnSpc>
                <a:spcPct val="120000"/>
              </a:lnSpc>
              <a:spcBef>
                <a:spcPct val="50000"/>
              </a:spcBef>
            </a:pPr>
            <a:r>
              <a:rPr kumimoji="1" lang="zh-CN" altLang="en-US" sz="2000" b="1" dirty="0">
                <a:latin typeface="Times New Roman" panose="02020603050405020304" pitchFamily="18" charset="0"/>
              </a:rPr>
              <a:t>       </a:t>
            </a:r>
            <a:r>
              <a:rPr kumimoji="1" lang="zh-CN" altLang="en-US" b="1" dirty="0">
                <a:latin typeface="Times New Roman" panose="02020603050405020304" pitchFamily="18" charset="0"/>
              </a:rPr>
              <a:t>在图线下方或空白位置写出图线的名称及某些必要的说明。</a:t>
            </a:r>
          </a:p>
        </p:txBody>
      </p:sp>
      <p:sp>
        <p:nvSpPr>
          <p:cNvPr id="25" name="Text Box 1130"/>
          <p:cNvSpPr txBox="1">
            <a:spLocks noChangeArrowheads="1"/>
          </p:cNvSpPr>
          <p:nvPr/>
        </p:nvSpPr>
        <p:spPr bwMode="auto">
          <a:xfrm>
            <a:off x="2392024" y="5859463"/>
            <a:ext cx="2762250" cy="427037"/>
          </a:xfrm>
          <a:prstGeom prst="rect">
            <a:avLst/>
          </a:prstGeom>
          <a:solidFill>
            <a:schemeClr val="hlink"/>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kumimoji="1" lang="zh-CN" altLang="en-US" sz="2200" b="1" dirty="0">
                <a:latin typeface="Times New Roman" panose="02020603050405020304" pitchFamily="18" charset="0"/>
              </a:rPr>
              <a:t>至此一张图才算完成</a:t>
            </a:r>
          </a:p>
        </p:txBody>
      </p:sp>
      <p:pic>
        <p:nvPicPr>
          <p:cNvPr id="26" name="Picture 11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1144588"/>
            <a:ext cx="508635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9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P spid="24"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Rectangle 2"/>
          <p:cNvSpPr txBox="1">
            <a:spLocks noChangeArrowheads="1"/>
          </p:cNvSpPr>
          <p:nvPr/>
        </p:nvSpPr>
        <p:spPr bwMode="auto">
          <a:xfrm>
            <a:off x="1752600" y="592932"/>
            <a:ext cx="7772400" cy="81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4.3</a:t>
            </a:r>
            <a:r>
              <a:rPr lang="zh-CN" altLang="en-US" sz="3600" b="1" dirty="0">
                <a:solidFill>
                  <a:srgbClr val="262626"/>
                </a:solidFill>
              </a:rPr>
              <a:t>.</a:t>
            </a:r>
            <a:r>
              <a:rPr lang="en-US" altLang="zh-CN" sz="3600" b="1" dirty="0">
                <a:solidFill>
                  <a:srgbClr val="262626"/>
                </a:solidFill>
              </a:rPr>
              <a:t>2</a:t>
            </a:r>
            <a:r>
              <a:rPr lang="zh-CN" altLang="en-US" sz="3600" b="1" dirty="0">
                <a:solidFill>
                  <a:srgbClr val="262626"/>
                </a:solidFill>
              </a:rPr>
              <a:t>  作图法</a:t>
            </a:r>
          </a:p>
        </p:txBody>
      </p:sp>
      <p:sp>
        <p:nvSpPr>
          <p:cNvPr id="8" name="Text Box 4"/>
          <p:cNvSpPr txBox="1">
            <a:spLocks noChangeArrowheads="1"/>
          </p:cNvSpPr>
          <p:nvPr/>
        </p:nvSpPr>
        <p:spPr bwMode="auto">
          <a:xfrm>
            <a:off x="265112" y="1414096"/>
            <a:ext cx="29749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buClr>
                <a:srgbClr val="FF3300"/>
              </a:buClr>
              <a:buFontTx/>
              <a:buChar char="●"/>
            </a:pPr>
            <a:r>
              <a:rPr kumimoji="1" lang="zh-CN" altLang="zh-CN" sz="2800" b="1" dirty="0">
                <a:latin typeface="Times New Roman" panose="02020603050405020304" pitchFamily="18" charset="0"/>
              </a:rPr>
              <a:t>不当图例展示</a:t>
            </a:r>
            <a:r>
              <a:rPr kumimoji="1" lang="zh-CN" altLang="zh-CN" sz="2000" b="1" dirty="0">
                <a:latin typeface="Times New Roman" panose="02020603050405020304" pitchFamily="18" charset="0"/>
              </a:rPr>
              <a:t>：</a:t>
            </a:r>
            <a:endParaRPr kumimoji="1" lang="zh-CN" altLang="en-US" sz="2000" b="1" dirty="0">
              <a:latin typeface="Times New Roman" panose="02020603050405020304" pitchFamily="18" charset="0"/>
            </a:endParaRPr>
          </a:p>
        </p:txBody>
      </p:sp>
      <p:pic>
        <p:nvPicPr>
          <p:cNvPr id="10" name="Picture 2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18" y="2893327"/>
            <a:ext cx="5400675" cy="3676650"/>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31"/>
          <p:cNvSpPr>
            <a:spLocks noChangeArrowheads="1"/>
          </p:cNvSpPr>
          <p:nvPr/>
        </p:nvSpPr>
        <p:spPr bwMode="auto">
          <a:xfrm>
            <a:off x="3397246" y="1703378"/>
            <a:ext cx="3000375" cy="2774950"/>
          </a:xfrm>
          <a:prstGeom prst="wedgeEllipseCallout">
            <a:avLst>
              <a:gd name="adj1" fmla="val -57778"/>
              <a:gd name="adj2" fmla="val 46069"/>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kumimoji="1" lang="zh-CN" altLang="en-US" sz="2200" b="1" dirty="0">
                <a:solidFill>
                  <a:schemeClr val="accent2"/>
                </a:solidFill>
                <a:latin typeface="Times New Roman" panose="02020603050405020304" pitchFamily="18" charset="0"/>
              </a:rPr>
              <a:t>曲线太粗，不均匀，不光滑</a:t>
            </a:r>
            <a:r>
              <a:rPr kumimoji="1" lang="zh-CN" altLang="en-US" sz="1600" b="1" dirty="0">
                <a:latin typeface="Times New Roman" panose="02020603050405020304" pitchFamily="18" charset="0"/>
              </a:rPr>
              <a:t>。</a:t>
            </a:r>
            <a:r>
              <a:rPr kumimoji="1" lang="zh-CN" altLang="en-US" sz="2000" b="1" dirty="0">
                <a:latin typeface="Times New Roman" panose="02020603050405020304" pitchFamily="18" charset="0"/>
              </a:rPr>
              <a:t>应该用直尺、曲线板等工具把实验点连成光滑、均匀的细实线。</a:t>
            </a:r>
            <a:endParaRPr kumimoji="1" lang="zh-CN" altLang="en-US" sz="1600" b="1" dirty="0">
              <a:latin typeface="Times New Roman" panose="02020603050405020304" pitchFamily="18" charset="0"/>
            </a:endParaRPr>
          </a:p>
        </p:txBody>
      </p:sp>
      <p:pic>
        <p:nvPicPr>
          <p:cNvPr id="12" name="Picture 2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336" y="2964525"/>
            <a:ext cx="5381625" cy="36480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222"/>
          <p:cNvSpPr txBox="1">
            <a:spLocks noChangeArrowheads="1"/>
          </p:cNvSpPr>
          <p:nvPr/>
        </p:nvSpPr>
        <p:spPr bwMode="auto">
          <a:xfrm>
            <a:off x="7152595" y="1830030"/>
            <a:ext cx="138906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kumimoji="1" lang="zh-CN" altLang="en-US" sz="2800" b="1" dirty="0">
                <a:latin typeface="Times New Roman" panose="02020603050405020304" pitchFamily="18" charset="0"/>
              </a:rPr>
              <a:t>改正为：</a:t>
            </a:r>
          </a:p>
        </p:txBody>
      </p:sp>
    </p:spTree>
    <p:extLst>
      <p:ext uri="{BB962C8B-B14F-4D97-AF65-F5344CB8AC3E}">
        <p14:creationId xmlns:p14="http://schemas.microsoft.com/office/powerpoint/2010/main" val="182126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2/3*#ppt_w"/>
                                          </p:val>
                                        </p:tav>
                                        <p:tav tm="100000">
                                          <p:val>
                                            <p:strVal val="#ppt_w"/>
                                          </p:val>
                                        </p:tav>
                                      </p:tavLst>
                                    </p:anim>
                                    <p:anim calcmode="lin" valueType="num">
                                      <p:cBhvr>
                                        <p:cTn id="8" dur="500" fill="hold"/>
                                        <p:tgtEl>
                                          <p:spTgt spid="11"/>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Rectangle 2"/>
          <p:cNvSpPr txBox="1">
            <a:spLocks noChangeArrowheads="1"/>
          </p:cNvSpPr>
          <p:nvPr/>
        </p:nvSpPr>
        <p:spPr bwMode="auto">
          <a:xfrm>
            <a:off x="1752600" y="592932"/>
            <a:ext cx="7772400" cy="81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4.3</a:t>
            </a:r>
            <a:r>
              <a:rPr lang="zh-CN" altLang="en-US" sz="3600" b="1" dirty="0">
                <a:solidFill>
                  <a:srgbClr val="262626"/>
                </a:solidFill>
              </a:rPr>
              <a:t>.</a:t>
            </a:r>
            <a:r>
              <a:rPr lang="en-US" altLang="zh-CN" sz="3600" b="1" dirty="0">
                <a:solidFill>
                  <a:srgbClr val="262626"/>
                </a:solidFill>
              </a:rPr>
              <a:t>2</a:t>
            </a:r>
            <a:r>
              <a:rPr lang="zh-CN" altLang="en-US" sz="3600" b="1" dirty="0">
                <a:solidFill>
                  <a:srgbClr val="262626"/>
                </a:solidFill>
              </a:rPr>
              <a:t>  作图法</a:t>
            </a:r>
          </a:p>
        </p:txBody>
      </p:sp>
      <p:sp>
        <p:nvSpPr>
          <p:cNvPr id="9" name="Text Box 195"/>
          <p:cNvSpPr txBox="1">
            <a:spLocks noChangeArrowheads="1"/>
          </p:cNvSpPr>
          <p:nvPr/>
        </p:nvSpPr>
        <p:spPr bwMode="auto">
          <a:xfrm>
            <a:off x="1259454" y="6403047"/>
            <a:ext cx="29289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kumimoji="1" lang="zh-CN" altLang="en-US" sz="2000" b="1" dirty="0">
                <a:latin typeface="Times New Roman" panose="02020603050405020304" pitchFamily="18" charset="0"/>
              </a:rPr>
              <a:t>电学元件伏安特性曲线</a:t>
            </a:r>
          </a:p>
        </p:txBody>
      </p:sp>
      <p:pic>
        <p:nvPicPr>
          <p:cNvPr id="13" name="Picture 1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50" y="1257850"/>
            <a:ext cx="5015616" cy="5006152"/>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196"/>
          <p:cNvSpPr>
            <a:spLocks noChangeArrowheads="1"/>
          </p:cNvSpPr>
          <p:nvPr/>
        </p:nvSpPr>
        <p:spPr bwMode="auto">
          <a:xfrm>
            <a:off x="3413263" y="2364033"/>
            <a:ext cx="3507808" cy="2780262"/>
          </a:xfrm>
          <a:prstGeom prst="wedgeEllipseCallout">
            <a:avLst>
              <a:gd name="adj1" fmla="val -32188"/>
              <a:gd name="adj2" fmla="val 76292"/>
            </a:avLst>
          </a:prstGeom>
          <a:solidFill>
            <a:schemeClr val="tx2"/>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kumimoji="1" lang="zh-CN" altLang="en-US" sz="2200" b="1" dirty="0">
                <a:solidFill>
                  <a:schemeClr val="bg2"/>
                </a:solidFill>
                <a:latin typeface="Times New Roman" panose="02020603050405020304" pitchFamily="18" charset="0"/>
              </a:rPr>
              <a:t>横轴坐标分度选取不当。</a:t>
            </a:r>
            <a:r>
              <a:rPr kumimoji="1" lang="zh-CN" altLang="en-US" sz="1600" b="1" dirty="0">
                <a:solidFill>
                  <a:schemeClr val="bg2"/>
                </a:solidFill>
                <a:latin typeface="Times New Roman" panose="02020603050405020304" pitchFamily="18" charset="0"/>
              </a:rPr>
              <a:t>横轴以</a:t>
            </a:r>
            <a:r>
              <a:rPr kumimoji="1" lang="en-US" altLang="zh-CN" sz="1600" b="1" dirty="0">
                <a:solidFill>
                  <a:schemeClr val="bg2"/>
                </a:solidFill>
                <a:latin typeface="Times New Roman" panose="02020603050405020304" pitchFamily="18" charset="0"/>
              </a:rPr>
              <a:t>3 cm</a:t>
            </a:r>
            <a:r>
              <a:rPr kumimoji="1" lang="en-US" altLang="zh-CN" sz="1600" b="1" i="1" dirty="0">
                <a:solidFill>
                  <a:schemeClr val="bg2"/>
                </a:solidFill>
                <a:latin typeface="Times New Roman" panose="02020603050405020304" pitchFamily="18" charset="0"/>
              </a:rPr>
              <a:t> </a:t>
            </a:r>
            <a:r>
              <a:rPr kumimoji="1" lang="zh-CN" altLang="zh-CN" sz="1600" b="1" dirty="0">
                <a:solidFill>
                  <a:schemeClr val="bg2"/>
                </a:solidFill>
                <a:latin typeface="Times New Roman" panose="02020603050405020304" pitchFamily="18" charset="0"/>
              </a:rPr>
              <a:t>代表1 </a:t>
            </a:r>
            <a:r>
              <a:rPr kumimoji="1" lang="en-US" altLang="zh-CN" sz="1600" b="1" dirty="0">
                <a:solidFill>
                  <a:schemeClr val="bg2"/>
                </a:solidFill>
                <a:latin typeface="Times New Roman" panose="02020603050405020304" pitchFamily="18" charset="0"/>
              </a:rPr>
              <a:t>V</a:t>
            </a:r>
            <a:r>
              <a:rPr kumimoji="1" lang="zh-CN" altLang="en-US" sz="1600" b="1" dirty="0">
                <a:solidFill>
                  <a:schemeClr val="bg2"/>
                </a:solidFill>
                <a:latin typeface="Times New Roman" panose="02020603050405020304" pitchFamily="18" charset="0"/>
              </a:rPr>
              <a:t>，</a:t>
            </a:r>
            <a:r>
              <a:rPr kumimoji="1" lang="zh-CN" altLang="zh-CN" sz="1600" b="1" dirty="0">
                <a:solidFill>
                  <a:schemeClr val="bg2"/>
                </a:solidFill>
                <a:latin typeface="Times New Roman" panose="02020603050405020304" pitchFamily="18" charset="0"/>
              </a:rPr>
              <a:t>使作图和读图都很困难。实际在选择坐标分度值时，应既满足有效数字的要求又便于作图和读图，</a:t>
            </a:r>
            <a:r>
              <a:rPr kumimoji="1" lang="zh-CN" altLang="zh-CN" b="1" dirty="0">
                <a:solidFill>
                  <a:schemeClr val="bg2"/>
                </a:solidFill>
                <a:latin typeface="Times New Roman" panose="02020603050405020304" pitchFamily="18" charset="0"/>
              </a:rPr>
              <a:t>一般以1 </a:t>
            </a:r>
            <a:r>
              <a:rPr kumimoji="1" lang="en-US" altLang="zh-CN" b="1" dirty="0">
                <a:solidFill>
                  <a:schemeClr val="bg2"/>
                </a:solidFill>
                <a:latin typeface="Times New Roman" panose="02020603050405020304" pitchFamily="18" charset="0"/>
              </a:rPr>
              <a:t>mm </a:t>
            </a:r>
            <a:r>
              <a:rPr kumimoji="1" lang="zh-CN" altLang="zh-CN" b="1" dirty="0">
                <a:solidFill>
                  <a:schemeClr val="bg2"/>
                </a:solidFill>
                <a:latin typeface="Times New Roman" panose="02020603050405020304" pitchFamily="18" charset="0"/>
              </a:rPr>
              <a:t>代表的量值是10的整数次幂或是其2倍或5倍。</a:t>
            </a:r>
            <a:endParaRPr kumimoji="1" lang="zh-CN" altLang="en-US" sz="1600" b="1" dirty="0">
              <a:solidFill>
                <a:schemeClr val="bg2"/>
              </a:solidFill>
              <a:latin typeface="Times New Roman" panose="02020603050405020304" pitchFamily="18" charset="0"/>
            </a:endParaRPr>
          </a:p>
        </p:txBody>
      </p:sp>
      <p:pic>
        <p:nvPicPr>
          <p:cNvPr id="16" name="Picture 1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071" y="1244327"/>
            <a:ext cx="5029200" cy="50196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197"/>
          <p:cNvSpPr txBox="1">
            <a:spLocks noChangeArrowheads="1"/>
          </p:cNvSpPr>
          <p:nvPr/>
        </p:nvSpPr>
        <p:spPr bwMode="auto">
          <a:xfrm>
            <a:off x="6921071" y="617474"/>
            <a:ext cx="1331912"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kumimoji="1" lang="zh-CN" altLang="en-US" sz="2200" b="1" dirty="0">
                <a:latin typeface="Times New Roman" panose="02020603050405020304" pitchFamily="18" charset="0"/>
              </a:rPr>
              <a:t>改正为：</a:t>
            </a:r>
            <a:endParaRPr kumimoji="1" lang="zh-CN" altLang="en-US" sz="2000" b="1" dirty="0">
              <a:latin typeface="Times New Roman" panose="02020603050405020304" pitchFamily="18" charset="0"/>
            </a:endParaRPr>
          </a:p>
        </p:txBody>
      </p:sp>
    </p:spTree>
    <p:extLst>
      <p:ext uri="{BB962C8B-B14F-4D97-AF65-F5344CB8AC3E}">
        <p14:creationId xmlns:p14="http://schemas.microsoft.com/office/powerpoint/2010/main" val="290160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strVal val="2/3*#ppt_w"/>
                                          </p:val>
                                        </p:tav>
                                        <p:tav tm="100000">
                                          <p:val>
                                            <p:strVal val="#ppt_w"/>
                                          </p:val>
                                        </p:tav>
                                      </p:tavLst>
                                    </p:anim>
                                    <p:anim calcmode="lin" valueType="num">
                                      <p:cBhvr>
                                        <p:cTn id="8" dur="500" fill="hold"/>
                                        <p:tgtEl>
                                          <p:spTgt spid="1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Rectangle 2"/>
          <p:cNvSpPr txBox="1">
            <a:spLocks noChangeArrowheads="1"/>
          </p:cNvSpPr>
          <p:nvPr/>
        </p:nvSpPr>
        <p:spPr bwMode="auto">
          <a:xfrm>
            <a:off x="1752600" y="592932"/>
            <a:ext cx="7772400" cy="81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3600" b="1" dirty="0">
                <a:solidFill>
                  <a:srgbClr val="262626"/>
                </a:solidFill>
              </a:rPr>
              <a:t>4.3</a:t>
            </a:r>
            <a:r>
              <a:rPr lang="zh-CN" altLang="en-US" sz="3600" b="1" dirty="0">
                <a:solidFill>
                  <a:srgbClr val="262626"/>
                </a:solidFill>
              </a:rPr>
              <a:t>.</a:t>
            </a:r>
            <a:r>
              <a:rPr lang="en-US" altLang="zh-CN" sz="3600" b="1" dirty="0">
                <a:solidFill>
                  <a:srgbClr val="262626"/>
                </a:solidFill>
              </a:rPr>
              <a:t>2</a:t>
            </a:r>
            <a:r>
              <a:rPr lang="zh-CN" altLang="en-US" sz="3600" b="1" dirty="0">
                <a:solidFill>
                  <a:srgbClr val="262626"/>
                </a:solidFill>
              </a:rPr>
              <a:t>  作图法</a:t>
            </a:r>
          </a:p>
        </p:txBody>
      </p:sp>
      <p:sp>
        <p:nvSpPr>
          <p:cNvPr id="17" name="Text Box 197"/>
          <p:cNvSpPr txBox="1">
            <a:spLocks noChangeArrowheads="1"/>
          </p:cNvSpPr>
          <p:nvPr/>
        </p:nvSpPr>
        <p:spPr bwMode="auto">
          <a:xfrm>
            <a:off x="6781121" y="0"/>
            <a:ext cx="1331912"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kumimoji="1" lang="zh-CN" altLang="en-US" sz="2200" b="1" dirty="0">
                <a:latin typeface="Times New Roman" panose="02020603050405020304" pitchFamily="18" charset="0"/>
              </a:rPr>
              <a:t>改正为：</a:t>
            </a:r>
            <a:endParaRPr kumimoji="1" lang="zh-CN" altLang="en-US" sz="2000" b="1" dirty="0">
              <a:latin typeface="Times New Roman" panose="02020603050405020304" pitchFamily="18" charset="0"/>
            </a:endParaRPr>
          </a:p>
        </p:txBody>
      </p:sp>
      <p:pic>
        <p:nvPicPr>
          <p:cNvPr id="8" name="Picture 2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6" y="592932"/>
            <a:ext cx="4629150" cy="6096000"/>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70"/>
          <p:cNvSpPr>
            <a:spLocks noChangeArrowheads="1"/>
          </p:cNvSpPr>
          <p:nvPr/>
        </p:nvSpPr>
        <p:spPr bwMode="auto">
          <a:xfrm>
            <a:off x="3206751" y="2099243"/>
            <a:ext cx="2816225" cy="2471737"/>
          </a:xfrm>
          <a:prstGeom prst="wedgeEllipseCallout">
            <a:avLst>
              <a:gd name="adj1" fmla="val -79199"/>
              <a:gd name="adj2" fmla="val 51361"/>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kumimoji="1" lang="zh-CN" altLang="en-US" sz="2200" b="1">
                <a:solidFill>
                  <a:schemeClr val="accent2"/>
                </a:solidFill>
                <a:latin typeface="Times New Roman" panose="02020603050405020304" pitchFamily="18" charset="0"/>
              </a:rPr>
              <a:t>图纸使用不当</a:t>
            </a:r>
            <a:r>
              <a:rPr kumimoji="1" lang="zh-CN" altLang="en-US" sz="2200" b="1">
                <a:latin typeface="Times New Roman" panose="02020603050405020304" pitchFamily="18" charset="0"/>
              </a:rPr>
              <a:t>。实际作图时，坐标原点的读数可以不从零开始</a:t>
            </a:r>
            <a:r>
              <a:rPr kumimoji="1" lang="zh-CN" altLang="en-US" sz="2000" b="1">
                <a:latin typeface="Times New Roman" panose="02020603050405020304" pitchFamily="18" charset="0"/>
              </a:rPr>
              <a:t>。</a:t>
            </a:r>
          </a:p>
        </p:txBody>
      </p:sp>
      <p:pic>
        <p:nvPicPr>
          <p:cNvPr id="11" name="Picture 2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121" y="592932"/>
            <a:ext cx="4610100" cy="606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67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2/3*#ppt_w"/>
                                          </p:val>
                                        </p:tav>
                                        <p:tav tm="100000">
                                          <p:val>
                                            <p:strVal val="#ppt_w"/>
                                          </p:val>
                                        </p:tav>
                                      </p:tavLst>
                                    </p:anim>
                                    <p:anim calcmode="lin" valueType="num">
                                      <p:cBhvr>
                                        <p:cTn id="8" dur="500" fill="hold"/>
                                        <p:tgtEl>
                                          <p:spTgt spid="10"/>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801813" y="620713"/>
            <a:ext cx="7772400" cy="827087"/>
          </a:xfrm>
        </p:spPr>
        <p:txBody>
          <a:bodyPr/>
          <a:lstStyle/>
          <a:p>
            <a:pPr eaLnBrk="1" hangingPunct="1"/>
            <a:r>
              <a:rPr lang="en-US" altLang="zh-CN" b="1" dirty="0"/>
              <a:t>4.3</a:t>
            </a:r>
            <a:r>
              <a:rPr lang="zh-CN" altLang="en-US" b="1" dirty="0"/>
              <a:t>.</a:t>
            </a:r>
            <a:r>
              <a:rPr lang="en-US" altLang="zh-CN" b="1" dirty="0"/>
              <a:t>3  </a:t>
            </a:r>
            <a:r>
              <a:rPr lang="zh-CN" altLang="en-US" dirty="0"/>
              <a:t>逐差法（</a:t>
            </a:r>
            <a:r>
              <a:rPr lang="zh-CN" altLang="en-US" b="1" dirty="0">
                <a:solidFill>
                  <a:srgbClr val="FF0000"/>
                </a:solidFill>
              </a:rPr>
              <a:t>重点掌握</a:t>
            </a:r>
            <a:r>
              <a:rPr lang="zh-CN" altLang="en-US" dirty="0"/>
              <a:t>）</a:t>
            </a:r>
          </a:p>
        </p:txBody>
      </p:sp>
      <p:sp>
        <p:nvSpPr>
          <p:cNvPr id="34819" name="Rectangle 3"/>
          <p:cNvSpPr>
            <a:spLocks noGrp="1" noChangeArrowheads="1"/>
          </p:cNvSpPr>
          <p:nvPr>
            <p:ph type="body" idx="4294967295"/>
          </p:nvPr>
        </p:nvSpPr>
        <p:spPr>
          <a:xfrm>
            <a:off x="457200" y="1557338"/>
            <a:ext cx="10210801" cy="1301453"/>
          </a:xfrm>
        </p:spPr>
        <p:txBody>
          <a:bodyPr rtlCol="0">
            <a:normAutofit/>
          </a:bodyPr>
          <a:lstStyle/>
          <a:p>
            <a:pPr>
              <a:lnSpc>
                <a:spcPct val="130000"/>
              </a:lnSpc>
              <a:buNone/>
              <a:defRPr/>
            </a:pPr>
            <a:r>
              <a:rPr lang="zh-CN" altLang="en-US" sz="2800" b="1" dirty="0">
                <a:solidFill>
                  <a:schemeClr val="tx2"/>
                </a:solidFill>
                <a:latin typeface="宋体" panose="02010600030101010101" pitchFamily="2" charset="-122"/>
              </a:rPr>
              <a:t>  特点：一般用于处理</a:t>
            </a:r>
            <a:r>
              <a:rPr lang="zh-CN" altLang="en-US" sz="2800" b="1" dirty="0">
                <a:solidFill>
                  <a:schemeClr val="hlink"/>
                </a:solidFill>
                <a:latin typeface="宋体" panose="02010600030101010101" pitchFamily="2" charset="-122"/>
              </a:rPr>
              <a:t>等间距线性变化</a:t>
            </a:r>
            <a:r>
              <a:rPr lang="zh-CN" altLang="en-US" sz="2800" b="1" dirty="0">
                <a:solidFill>
                  <a:schemeClr val="tx2"/>
                </a:solidFill>
                <a:latin typeface="宋体" panose="02010600030101010101" pitchFamily="2" charset="-122"/>
              </a:rPr>
              <a:t>测量所得到的数据（为了提高数据的利用率，例如在</a:t>
            </a:r>
            <a:r>
              <a:rPr lang="zh-CN" altLang="en-US" sz="2800" b="1" dirty="0">
                <a:latin typeface="宋体" panose="02010600030101010101" pitchFamily="2" charset="-122"/>
              </a:rPr>
              <a:t>光杠杆测杨氏模量</a:t>
            </a:r>
            <a:r>
              <a:rPr lang="zh-CN" altLang="en-US" sz="2800" b="1" dirty="0">
                <a:solidFill>
                  <a:schemeClr val="tx2"/>
                </a:solidFill>
                <a:latin typeface="宋体" panose="02010600030101010101" pitchFamily="2" charset="-122"/>
              </a:rPr>
              <a:t>中有应用）</a:t>
            </a:r>
            <a:r>
              <a:rPr lang="en-US" altLang="zh-CN" dirty="0">
                <a:solidFill>
                  <a:schemeClr val="tx1">
                    <a:lumMod val="75000"/>
                    <a:lumOff val="25000"/>
                  </a:schemeClr>
                </a:solidFill>
              </a:rPr>
              <a:t>	</a:t>
            </a:r>
            <a:endParaRPr lang="zh-CN" altLang="en-US" dirty="0">
              <a:solidFill>
                <a:schemeClr val="hlink"/>
              </a:solidFill>
              <a:effectLst>
                <a:outerShdw blurRad="38100" dist="38100" dir="2700000" algn="tl">
                  <a:srgbClr val="000000"/>
                </a:outerShdw>
              </a:effectLst>
            </a:endParaRPr>
          </a:p>
        </p:txBody>
      </p:sp>
      <p:sp>
        <p:nvSpPr>
          <p:cNvPr id="45061" name="Rectangle 5"/>
          <p:cNvSpPr>
            <a:spLocks noChangeArrowheads="1"/>
          </p:cNvSpPr>
          <p:nvPr/>
        </p:nvSpPr>
        <p:spPr bwMode="auto">
          <a:xfrm>
            <a:off x="938213" y="2891832"/>
            <a:ext cx="8077200" cy="561975"/>
          </a:xfrm>
          <a:prstGeom prst="rect">
            <a:avLst/>
          </a:prstGeom>
          <a:noFill/>
          <a:ln w="9525">
            <a:noFill/>
            <a:miter lim="800000"/>
            <a:headEnd/>
            <a:tailEnd/>
          </a:ln>
          <a:effectLst/>
        </p:spPr>
        <p:txBody>
          <a:bodyPr>
            <a:spAutoFit/>
          </a:bodyPr>
          <a:lstStyle>
            <a:lvl1pPr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1pPr>
            <a:lvl2pPr marL="742950" indent="-28575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2pPr>
            <a:lvl3pPr marL="11430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3pPr>
            <a:lvl4pPr marL="16002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4pPr>
            <a:lvl5pPr marL="20574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lnSpc>
                <a:spcPct val="110000"/>
              </a:lnSpc>
              <a:spcBef>
                <a:spcPct val="50000"/>
              </a:spcBef>
              <a:buClr>
                <a:schemeClr val="accent2"/>
              </a:buClr>
              <a:buSzPct val="80000"/>
              <a:defRPr/>
            </a:pPr>
            <a:r>
              <a:rPr lang="zh-CN" altLang="en-US" sz="2800" dirty="0">
                <a:effectLst>
                  <a:outerShdw blurRad="38100" dist="38100" dir="2700000" algn="tl">
                    <a:srgbClr val="000000"/>
                  </a:outerShdw>
                </a:effectLst>
              </a:rPr>
              <a:t>例：测量结果：</a:t>
            </a:r>
            <a:r>
              <a:rPr lang="en-US" altLang="zh-CN" sz="2800" dirty="0">
                <a:effectLst>
                  <a:outerShdw blurRad="38100" dist="38100" dir="2700000" algn="tl">
                    <a:srgbClr val="000000"/>
                  </a:outerShdw>
                </a:effectLst>
              </a:rPr>
              <a:t>x</a:t>
            </a:r>
            <a:r>
              <a:rPr lang="en-US" altLang="zh-CN" sz="2800" baseline="-25000" dirty="0">
                <a:effectLst>
                  <a:outerShdw blurRad="38100" dist="38100" dir="2700000" algn="tl">
                    <a:srgbClr val="000000"/>
                  </a:outerShdw>
                </a:effectLst>
              </a:rPr>
              <a:t>1</a:t>
            </a:r>
            <a:r>
              <a:rPr lang="en-US" altLang="zh-CN" sz="2800" dirty="0">
                <a:effectLst>
                  <a:outerShdw blurRad="38100" dist="38100" dir="2700000" algn="tl">
                    <a:srgbClr val="000000"/>
                  </a:outerShdw>
                </a:effectLst>
              </a:rPr>
              <a:t>, x</a:t>
            </a:r>
            <a:r>
              <a:rPr lang="en-US" altLang="zh-CN" sz="2800" baseline="-25000" dirty="0">
                <a:effectLst>
                  <a:outerShdw blurRad="38100" dist="38100" dir="2700000" algn="tl">
                    <a:srgbClr val="000000"/>
                  </a:outerShdw>
                </a:effectLst>
              </a:rPr>
              <a:t>2</a:t>
            </a:r>
            <a:r>
              <a:rPr lang="en-US" altLang="zh-CN" sz="2800" dirty="0">
                <a:effectLst>
                  <a:outerShdw blurRad="38100" dist="38100" dir="2700000" algn="tl">
                    <a:srgbClr val="000000"/>
                  </a:outerShdw>
                </a:effectLst>
              </a:rPr>
              <a:t>, x</a:t>
            </a:r>
            <a:r>
              <a:rPr lang="en-US" altLang="zh-CN" sz="2800" baseline="-25000" dirty="0">
                <a:effectLst>
                  <a:outerShdw blurRad="38100" dist="38100" dir="2700000" algn="tl">
                    <a:srgbClr val="000000"/>
                  </a:outerShdw>
                </a:effectLst>
              </a:rPr>
              <a:t>3</a:t>
            </a:r>
            <a:r>
              <a:rPr lang="en-US" altLang="zh-CN" sz="2800" dirty="0">
                <a:effectLst>
                  <a:outerShdw blurRad="38100" dist="38100" dir="2700000" algn="tl">
                    <a:srgbClr val="000000"/>
                  </a:outerShdw>
                </a:effectLst>
              </a:rPr>
              <a:t>, x</a:t>
            </a:r>
            <a:r>
              <a:rPr lang="en-US" altLang="zh-CN" sz="2800" baseline="-25000" dirty="0">
                <a:effectLst>
                  <a:outerShdw blurRad="38100" dist="38100" dir="2700000" algn="tl">
                    <a:srgbClr val="000000"/>
                  </a:outerShdw>
                </a:effectLst>
              </a:rPr>
              <a:t>4</a:t>
            </a:r>
            <a:r>
              <a:rPr lang="en-US" altLang="zh-CN" sz="2800" dirty="0">
                <a:effectLst>
                  <a:outerShdw blurRad="38100" dist="38100" dir="2700000" algn="tl">
                    <a:srgbClr val="000000"/>
                  </a:outerShdw>
                </a:effectLst>
              </a:rPr>
              <a:t>, x</a:t>
            </a:r>
            <a:r>
              <a:rPr lang="en-US" altLang="zh-CN" sz="2800" baseline="-25000" dirty="0">
                <a:effectLst>
                  <a:outerShdw blurRad="38100" dist="38100" dir="2700000" algn="tl">
                    <a:srgbClr val="000000"/>
                  </a:outerShdw>
                </a:effectLst>
              </a:rPr>
              <a:t>5</a:t>
            </a:r>
            <a:r>
              <a:rPr lang="en-US" altLang="zh-CN" sz="2800" dirty="0">
                <a:effectLst>
                  <a:outerShdw blurRad="38100" dist="38100" dir="2700000" algn="tl">
                    <a:srgbClr val="000000"/>
                  </a:outerShdw>
                </a:effectLst>
              </a:rPr>
              <a:t>, x</a:t>
            </a:r>
            <a:r>
              <a:rPr lang="en-US" altLang="zh-CN" sz="2800" baseline="-25000" dirty="0">
                <a:effectLst>
                  <a:outerShdw blurRad="38100" dist="38100" dir="2700000" algn="tl">
                    <a:srgbClr val="000000"/>
                  </a:outerShdw>
                </a:effectLst>
              </a:rPr>
              <a:t>6</a:t>
            </a:r>
            <a:r>
              <a:rPr lang="en-US" altLang="zh-CN" sz="2800" dirty="0">
                <a:effectLst>
                  <a:outerShdw blurRad="38100" dist="38100" dir="2700000" algn="tl">
                    <a:srgbClr val="000000"/>
                  </a:outerShdw>
                </a:effectLst>
              </a:rPr>
              <a:t>, </a:t>
            </a:r>
            <a:r>
              <a:rPr lang="zh-CN" altLang="en-US" sz="2800" dirty="0">
                <a:effectLst>
                  <a:outerShdw blurRad="38100" dist="38100" dir="2700000" algn="tl">
                    <a:srgbClr val="000000"/>
                  </a:outerShdw>
                </a:effectLst>
              </a:rPr>
              <a:t>求平均的</a:t>
            </a:r>
            <a:r>
              <a:rPr lang="el-GR" altLang="zh-CN" sz="2800" dirty="0">
                <a:effectLst>
                  <a:outerShdw blurRad="38100" dist="38100" dir="2700000" algn="tl">
                    <a:srgbClr val="000000"/>
                  </a:outerShdw>
                </a:effectLst>
                <a:cs typeface="Times New Roman" panose="02020603050405020304" pitchFamily="18" charset="0"/>
              </a:rPr>
              <a:t>Δ</a:t>
            </a:r>
            <a:r>
              <a:rPr lang="en-US" altLang="zh-CN" sz="2800" dirty="0">
                <a:effectLst>
                  <a:outerShdw blurRad="38100" dist="38100" dir="2700000" algn="tl">
                    <a:srgbClr val="000000"/>
                  </a:outerShdw>
                </a:effectLst>
                <a:cs typeface="Times New Roman" panose="02020603050405020304" pitchFamily="18" charset="0"/>
              </a:rPr>
              <a:t>x</a:t>
            </a:r>
            <a:endParaRPr lang="el-GR" altLang="zh-CN" sz="2800" dirty="0">
              <a:effectLst>
                <a:outerShdw blurRad="38100" dist="38100" dir="2700000" algn="tl">
                  <a:srgbClr val="000000"/>
                </a:outerShdw>
              </a:effectLst>
              <a:cs typeface="Times New Roman" panose="02020603050405020304" pitchFamily="18" charset="0"/>
            </a:endParaRPr>
          </a:p>
        </p:txBody>
      </p:sp>
      <p:graphicFrame>
        <p:nvGraphicFramePr>
          <p:cNvPr id="72708" name="Object 1028"/>
          <p:cNvGraphicFramePr>
            <a:graphicFrameLocks noChangeAspect="1"/>
          </p:cNvGraphicFramePr>
          <p:nvPr>
            <p:extLst>
              <p:ext uri="{D42A27DB-BD31-4B8C-83A1-F6EECF244321}">
                <p14:modId xmlns:p14="http://schemas.microsoft.com/office/powerpoint/2010/main" val="1509883213"/>
              </p:ext>
            </p:extLst>
          </p:nvPr>
        </p:nvGraphicFramePr>
        <p:xfrm>
          <a:off x="1155701" y="3717777"/>
          <a:ext cx="7859712" cy="755650"/>
        </p:xfrm>
        <a:graphic>
          <a:graphicData uri="http://schemas.openxmlformats.org/presentationml/2006/ole">
            <mc:AlternateContent xmlns:mc="http://schemas.openxmlformats.org/markup-compatibility/2006">
              <mc:Choice xmlns:v="urn:schemas-microsoft-com:vml" Requires="v">
                <p:oleObj spid="_x0000_s13668" name="Equation" r:id="rId3" imgW="4057760" imgH="333538" progId="Equation.DSMT4">
                  <p:embed/>
                </p:oleObj>
              </mc:Choice>
              <mc:Fallback>
                <p:oleObj name="Equation" r:id="rId3" imgW="4057760" imgH="33353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701" y="3717777"/>
                        <a:ext cx="7859712" cy="755650"/>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1028"/>
          <p:cNvGraphicFramePr>
            <a:graphicFrameLocks noChangeAspect="1"/>
          </p:cNvGraphicFramePr>
          <p:nvPr>
            <p:extLst>
              <p:ext uri="{D42A27DB-BD31-4B8C-83A1-F6EECF244321}">
                <p14:modId xmlns:p14="http://schemas.microsoft.com/office/powerpoint/2010/main" val="1903298780"/>
              </p:ext>
            </p:extLst>
          </p:nvPr>
        </p:nvGraphicFramePr>
        <p:xfrm>
          <a:off x="3817939" y="4959299"/>
          <a:ext cx="4968875" cy="904875"/>
        </p:xfrm>
        <a:graphic>
          <a:graphicData uri="http://schemas.openxmlformats.org/presentationml/2006/ole">
            <mc:AlternateContent xmlns:mc="http://schemas.openxmlformats.org/markup-compatibility/2006">
              <mc:Choice xmlns:v="urn:schemas-microsoft-com:vml" Requires="v">
                <p:oleObj spid="_x0000_s13669" name="Equation" r:id="rId5" imgW="2114528" imgH="333538" progId="Equation.DSMT4">
                  <p:embed/>
                </p:oleObj>
              </mc:Choice>
              <mc:Fallback>
                <p:oleObj name="Equation" r:id="rId5" imgW="2114528" imgH="33353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7939" y="4959299"/>
                        <a:ext cx="4968875" cy="904875"/>
                      </a:xfrm>
                      <a:prstGeom prst="rect">
                        <a:avLst/>
                      </a:prstGeom>
                      <a:solidFill>
                        <a:srgbClr val="6AAC9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2711" name="组合 4"/>
          <p:cNvGrpSpPr>
            <a:grpSpLocks/>
          </p:cNvGrpSpPr>
          <p:nvPr/>
        </p:nvGrpSpPr>
        <p:grpSpPr bwMode="auto">
          <a:xfrm>
            <a:off x="1155701" y="4809777"/>
            <a:ext cx="2022475" cy="1143000"/>
            <a:chOff x="611560" y="4806950"/>
            <a:chExt cx="2022103" cy="1143000"/>
          </a:xfrm>
        </p:grpSpPr>
        <p:sp>
          <p:nvSpPr>
            <p:cNvPr id="2" name="Rectangle 5"/>
            <p:cNvSpPr>
              <a:spLocks noChangeArrowheads="1"/>
            </p:cNvSpPr>
            <p:nvPr/>
          </p:nvSpPr>
          <p:spPr bwMode="auto">
            <a:xfrm>
              <a:off x="755996" y="4806950"/>
              <a:ext cx="1584034" cy="628650"/>
            </a:xfrm>
            <a:prstGeom prst="rect">
              <a:avLst/>
            </a:prstGeom>
            <a:noFill/>
            <a:ln w="9525">
              <a:noFill/>
              <a:miter lim="800000"/>
              <a:headEnd/>
              <a:tailEnd/>
            </a:ln>
            <a:effectLst/>
          </p:spPr>
          <p:txBody>
            <a:bodyPr>
              <a:spAutoFit/>
            </a:bodyPr>
            <a:lstStyle>
              <a:lvl1pPr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1pPr>
              <a:lvl2pPr marL="742950" indent="-28575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2pPr>
              <a:lvl3pPr marL="11430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3pPr>
              <a:lvl4pPr marL="16002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4pPr>
              <a:lvl5pPr marL="20574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lnSpc>
                  <a:spcPct val="110000"/>
                </a:lnSpc>
                <a:spcBef>
                  <a:spcPct val="50000"/>
                </a:spcBef>
                <a:buClr>
                  <a:schemeClr val="accent2"/>
                </a:buClr>
                <a:buSzPct val="80000"/>
                <a:defRPr/>
              </a:pPr>
              <a:r>
                <a:rPr lang="en-US" altLang="zh-CN" sz="2800" dirty="0">
                  <a:effectLst>
                    <a:outerShdw blurRad="38100" dist="38100" dir="2700000" algn="tl">
                      <a:srgbClr val="000000"/>
                    </a:outerShdw>
                  </a:effectLst>
                </a:rPr>
                <a:t>x</a:t>
              </a:r>
              <a:r>
                <a:rPr lang="en-US" altLang="zh-CN" sz="2800" baseline="-25000" dirty="0">
                  <a:effectLst>
                    <a:outerShdw blurRad="38100" dist="38100" dir="2700000" algn="tl">
                      <a:srgbClr val="000000"/>
                    </a:outerShdw>
                  </a:effectLst>
                </a:rPr>
                <a:t>1</a:t>
              </a:r>
              <a:r>
                <a:rPr lang="en-US" altLang="zh-CN" sz="2800" dirty="0">
                  <a:effectLst>
                    <a:outerShdw blurRad="38100" dist="38100" dir="2700000" algn="tl">
                      <a:srgbClr val="000000"/>
                    </a:outerShdw>
                  </a:effectLst>
                </a:rPr>
                <a:t>, x</a:t>
              </a:r>
              <a:r>
                <a:rPr lang="en-US" altLang="zh-CN" sz="2800" baseline="-25000" dirty="0">
                  <a:effectLst>
                    <a:outerShdw blurRad="38100" dist="38100" dir="2700000" algn="tl">
                      <a:srgbClr val="000000"/>
                    </a:outerShdw>
                  </a:effectLst>
                </a:rPr>
                <a:t>2</a:t>
              </a:r>
              <a:r>
                <a:rPr lang="en-US" altLang="zh-CN" sz="2800" dirty="0">
                  <a:effectLst>
                    <a:outerShdw blurRad="38100" dist="38100" dir="2700000" algn="tl">
                      <a:srgbClr val="000000"/>
                    </a:outerShdw>
                  </a:effectLst>
                </a:rPr>
                <a:t>, </a:t>
              </a:r>
              <a:r>
                <a:rPr lang="en-US" altLang="zh-CN" dirty="0">
                  <a:effectLst>
                    <a:outerShdw blurRad="38100" dist="38100" dir="2700000" algn="tl">
                      <a:srgbClr val="000000"/>
                    </a:outerShdw>
                  </a:effectLst>
                </a:rPr>
                <a:t>x</a:t>
              </a:r>
              <a:r>
                <a:rPr lang="en-US" altLang="zh-CN" baseline="-25000" dirty="0">
                  <a:effectLst>
                    <a:outerShdw blurRad="38100" dist="38100" dir="2700000" algn="tl">
                      <a:srgbClr val="000000"/>
                    </a:outerShdw>
                  </a:effectLst>
                </a:rPr>
                <a:t>3</a:t>
              </a:r>
              <a:r>
                <a:rPr lang="en-US" altLang="zh-CN" dirty="0">
                  <a:effectLst>
                    <a:outerShdw blurRad="38100" dist="38100" dir="2700000" algn="tl">
                      <a:srgbClr val="000000"/>
                    </a:outerShdw>
                  </a:effectLst>
                </a:rPr>
                <a:t>, </a:t>
              </a:r>
              <a:endParaRPr lang="el-GR" altLang="zh-CN" sz="2800" dirty="0">
                <a:effectLst>
                  <a:outerShdw blurRad="38100" dist="38100" dir="2700000" algn="tl">
                    <a:srgbClr val="000000"/>
                  </a:outerShdw>
                </a:effectLst>
                <a:cs typeface="Times New Roman" panose="02020603050405020304" pitchFamily="18" charset="0"/>
              </a:endParaRPr>
            </a:p>
          </p:txBody>
        </p:sp>
        <p:sp>
          <p:nvSpPr>
            <p:cNvPr id="3" name="Rectangle 5"/>
            <p:cNvSpPr>
              <a:spLocks noChangeArrowheads="1"/>
            </p:cNvSpPr>
            <p:nvPr/>
          </p:nvSpPr>
          <p:spPr bwMode="auto">
            <a:xfrm>
              <a:off x="760758" y="5321300"/>
              <a:ext cx="1872905" cy="628650"/>
            </a:xfrm>
            <a:prstGeom prst="rect">
              <a:avLst/>
            </a:prstGeom>
            <a:noFill/>
            <a:ln w="9525">
              <a:noFill/>
              <a:miter lim="800000"/>
              <a:headEnd/>
              <a:tailEnd/>
            </a:ln>
            <a:effectLst/>
          </p:spPr>
          <p:txBody>
            <a:bodyPr>
              <a:spAutoFit/>
            </a:bodyPr>
            <a:lstStyle>
              <a:lvl1pPr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1pPr>
              <a:lvl2pPr marL="742950" indent="-28575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2pPr>
              <a:lvl3pPr marL="11430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3pPr>
              <a:lvl4pPr marL="16002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4pPr>
              <a:lvl5pPr marL="2057400" indent="-228600" algn="ctr" eaLnBrk="0" hangingPunct="0">
                <a:lnSpc>
                  <a:spcPct val="150000"/>
                </a:lnSpc>
                <a:defRPr kumimoji="1" sz="32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lnSpc>
                  <a:spcPct val="150000"/>
                </a:lnSpc>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l">
                <a:lnSpc>
                  <a:spcPct val="110000"/>
                </a:lnSpc>
                <a:spcBef>
                  <a:spcPct val="50000"/>
                </a:spcBef>
                <a:buClr>
                  <a:schemeClr val="accent2"/>
                </a:buClr>
                <a:buSzPct val="80000"/>
                <a:defRPr/>
              </a:pPr>
              <a:r>
                <a:rPr lang="en-US" altLang="zh-CN" sz="2800" dirty="0">
                  <a:effectLst>
                    <a:outerShdw blurRad="38100" dist="38100" dir="2700000" algn="tl">
                      <a:srgbClr val="000000"/>
                    </a:outerShdw>
                  </a:effectLst>
                </a:rPr>
                <a:t>x</a:t>
              </a:r>
              <a:r>
                <a:rPr lang="en-US" altLang="zh-CN" sz="2800" baseline="-25000" dirty="0">
                  <a:effectLst>
                    <a:outerShdw blurRad="38100" dist="38100" dir="2700000" algn="tl">
                      <a:srgbClr val="000000"/>
                    </a:outerShdw>
                  </a:effectLst>
                </a:rPr>
                <a:t>4</a:t>
              </a:r>
              <a:r>
                <a:rPr lang="en-US" altLang="zh-CN" sz="2800" dirty="0">
                  <a:effectLst>
                    <a:outerShdw blurRad="38100" dist="38100" dir="2700000" algn="tl">
                      <a:srgbClr val="000000"/>
                    </a:outerShdw>
                  </a:effectLst>
                </a:rPr>
                <a:t>, x</a:t>
              </a:r>
              <a:r>
                <a:rPr lang="en-US" altLang="zh-CN" sz="2800" baseline="-25000" dirty="0">
                  <a:effectLst>
                    <a:outerShdw blurRad="38100" dist="38100" dir="2700000" algn="tl">
                      <a:srgbClr val="000000"/>
                    </a:outerShdw>
                  </a:effectLst>
                </a:rPr>
                <a:t>5</a:t>
              </a:r>
              <a:r>
                <a:rPr lang="en-US" altLang="zh-CN" sz="2800" dirty="0">
                  <a:effectLst>
                    <a:outerShdw blurRad="38100" dist="38100" dir="2700000" algn="tl">
                      <a:srgbClr val="000000"/>
                    </a:outerShdw>
                  </a:effectLst>
                </a:rPr>
                <a:t>, x</a:t>
              </a:r>
              <a:r>
                <a:rPr lang="en-US" altLang="zh-CN" sz="2800" baseline="-25000" dirty="0">
                  <a:effectLst>
                    <a:outerShdw blurRad="38100" dist="38100" dir="2700000" algn="tl">
                      <a:srgbClr val="000000"/>
                    </a:outerShdw>
                  </a:effectLst>
                </a:rPr>
                <a:t>6</a:t>
              </a:r>
              <a:r>
                <a:rPr lang="en-US" altLang="zh-CN" sz="2800" dirty="0">
                  <a:effectLst>
                    <a:outerShdw blurRad="38100" dist="38100" dir="2700000" algn="tl">
                      <a:srgbClr val="000000"/>
                    </a:outerShdw>
                  </a:effectLst>
                </a:rPr>
                <a:t>,</a:t>
              </a:r>
              <a:r>
                <a:rPr lang="en-US" altLang="zh-CN" dirty="0">
                  <a:effectLst>
                    <a:outerShdw blurRad="38100" dist="38100" dir="2700000" algn="tl">
                      <a:srgbClr val="000000"/>
                    </a:outerShdw>
                  </a:effectLst>
                </a:rPr>
                <a:t> </a:t>
              </a:r>
              <a:endParaRPr lang="el-GR" altLang="zh-CN" sz="2800" dirty="0">
                <a:effectLst>
                  <a:outerShdw blurRad="38100" dist="38100" dir="2700000" algn="tl">
                    <a:srgbClr val="000000"/>
                  </a:outerShdw>
                </a:effectLst>
                <a:cs typeface="Times New Roman" panose="02020603050405020304" pitchFamily="18" charset="0"/>
              </a:endParaRPr>
            </a:p>
          </p:txBody>
        </p:sp>
        <p:sp>
          <p:nvSpPr>
            <p:cNvPr id="72714" name="Rectangle 9"/>
            <p:cNvSpPr>
              <a:spLocks noChangeArrowheads="1"/>
            </p:cNvSpPr>
            <p:nvPr/>
          </p:nvSpPr>
          <p:spPr bwMode="auto">
            <a:xfrm>
              <a:off x="611560" y="4869160"/>
              <a:ext cx="1871663" cy="1079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044481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5061"/>
                                        </p:tgtEl>
                                        <p:attrNameLst>
                                          <p:attrName>style.visibility</p:attrName>
                                        </p:attrNameLst>
                                      </p:cBhvr>
                                      <p:to>
                                        <p:strVal val="visible"/>
                                      </p:to>
                                    </p:set>
                                    <p:anim calcmode="lin" valueType="num">
                                      <p:cBhvr additive="base">
                                        <p:cTn id="11" dur="500" fill="hold"/>
                                        <p:tgtEl>
                                          <p:spTgt spid="45061"/>
                                        </p:tgtEl>
                                        <p:attrNameLst>
                                          <p:attrName>ppt_x</p:attrName>
                                        </p:attrNameLst>
                                      </p:cBhvr>
                                      <p:tavLst>
                                        <p:tav tm="0">
                                          <p:val>
                                            <p:strVal val="0-#ppt_w/2"/>
                                          </p:val>
                                        </p:tav>
                                        <p:tav tm="100000">
                                          <p:val>
                                            <p:strVal val="#ppt_x"/>
                                          </p:val>
                                        </p:tav>
                                      </p:tavLst>
                                    </p:anim>
                                    <p:anim calcmode="lin" valueType="num">
                                      <p:cBhvr additive="base">
                                        <p:cTn id="12" dur="500" fill="hold"/>
                                        <p:tgtEl>
                                          <p:spTgt spid="4506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708"/>
                                        </p:tgtEl>
                                        <p:attrNameLst>
                                          <p:attrName>style.visibility</p:attrName>
                                        </p:attrNameLst>
                                      </p:cBhvr>
                                      <p:to>
                                        <p:strVal val="visible"/>
                                      </p:to>
                                    </p:set>
                                    <p:anim calcmode="lin" valueType="num">
                                      <p:cBhvr additive="base">
                                        <p:cTn id="17" dur="500" fill="hold"/>
                                        <p:tgtEl>
                                          <p:spTgt spid="72708"/>
                                        </p:tgtEl>
                                        <p:attrNameLst>
                                          <p:attrName>ppt_x</p:attrName>
                                        </p:attrNameLst>
                                      </p:cBhvr>
                                      <p:tavLst>
                                        <p:tav tm="0">
                                          <p:val>
                                            <p:strVal val="0-#ppt_w/2"/>
                                          </p:val>
                                        </p:tav>
                                        <p:tav tm="100000">
                                          <p:val>
                                            <p:strVal val="#ppt_x"/>
                                          </p:val>
                                        </p:tav>
                                      </p:tavLst>
                                    </p:anim>
                                    <p:anim calcmode="lin" valueType="num">
                                      <p:cBhvr additive="base">
                                        <p:cTn id="18" dur="500" fill="hold"/>
                                        <p:tgtEl>
                                          <p:spTgt spid="7270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7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P spid="4506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1699763" y="579767"/>
            <a:ext cx="7772400" cy="1143000"/>
          </a:xfrm>
        </p:spPr>
        <p:txBody>
          <a:bodyPr/>
          <a:lstStyle/>
          <a:p>
            <a:pPr eaLnBrk="1" hangingPunct="1"/>
            <a:r>
              <a:rPr lang="zh-CN" altLang="en-US" sz="4800" b="1" dirty="0"/>
              <a:t>绪论课的主要内容</a:t>
            </a:r>
          </a:p>
        </p:txBody>
      </p:sp>
      <p:sp>
        <p:nvSpPr>
          <p:cNvPr id="11267" name="Rectangle 3"/>
          <p:cNvSpPr>
            <a:spLocks noGrp="1" noChangeArrowheads="1"/>
          </p:cNvSpPr>
          <p:nvPr>
            <p:ph type="body" idx="4294967295"/>
          </p:nvPr>
        </p:nvSpPr>
        <p:spPr>
          <a:xfrm>
            <a:off x="1504590" y="1848480"/>
            <a:ext cx="7886700" cy="4019550"/>
          </a:xfrm>
        </p:spPr>
        <p:txBody>
          <a:bodyPr rtlCol="0">
            <a:normAutofit fontScale="92500"/>
          </a:bodyPr>
          <a:lstStyle/>
          <a:p>
            <a:pPr>
              <a:lnSpc>
                <a:spcPct val="150000"/>
              </a:lnSpc>
              <a:defRPr/>
            </a:pPr>
            <a:r>
              <a:rPr lang="en-US" altLang="zh-CN" sz="4400" b="1" dirty="0"/>
              <a:t>1 </a:t>
            </a:r>
            <a:r>
              <a:rPr lang="zh-CN" altLang="en-US" sz="4400" b="1" dirty="0"/>
              <a:t>物理实验的地位、作用和目标</a:t>
            </a:r>
          </a:p>
          <a:p>
            <a:pPr>
              <a:defRPr/>
            </a:pPr>
            <a:r>
              <a:rPr lang="en-US" altLang="zh-CN" sz="4400" b="1" dirty="0">
                <a:solidFill>
                  <a:schemeClr val="hlink"/>
                </a:solidFill>
              </a:rPr>
              <a:t>2 </a:t>
            </a:r>
            <a:r>
              <a:rPr lang="zh-CN" altLang="en-US" sz="4400" b="1" dirty="0">
                <a:solidFill>
                  <a:schemeClr val="hlink"/>
                </a:solidFill>
              </a:rPr>
              <a:t>物理实验课的基本要求</a:t>
            </a:r>
            <a:endParaRPr lang="en-US" altLang="zh-CN" sz="4400" b="1" dirty="0">
              <a:solidFill>
                <a:schemeClr val="hlink"/>
              </a:solidFill>
            </a:endParaRPr>
          </a:p>
          <a:p>
            <a:pPr>
              <a:defRPr/>
            </a:pPr>
            <a:r>
              <a:rPr lang="en-US" altLang="zh-CN" sz="4400" b="1" dirty="0"/>
              <a:t>3 </a:t>
            </a:r>
            <a:r>
              <a:rPr lang="zh-CN" altLang="en-US" sz="4400" b="1" dirty="0"/>
              <a:t>物理实验课程的考核</a:t>
            </a:r>
          </a:p>
          <a:p>
            <a:pPr>
              <a:defRPr/>
            </a:pPr>
            <a:r>
              <a:rPr lang="en-US" altLang="zh-CN" sz="4400" b="1" dirty="0"/>
              <a:t>4 </a:t>
            </a:r>
            <a:r>
              <a:rPr lang="zh-CN" altLang="en-US" sz="4400" b="1" dirty="0"/>
              <a:t>物理实验的基础知识</a:t>
            </a:r>
          </a:p>
        </p:txBody>
      </p:sp>
    </p:spTree>
    <p:extLst>
      <p:ext uri="{BB962C8B-B14F-4D97-AF65-F5344CB8AC3E}">
        <p14:creationId xmlns:p14="http://schemas.microsoft.com/office/powerpoint/2010/main" val="8366328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2209800" y="785813"/>
            <a:ext cx="7772400" cy="1143000"/>
          </a:xfrm>
        </p:spPr>
        <p:txBody>
          <a:bodyPr/>
          <a:lstStyle/>
          <a:p>
            <a:r>
              <a:rPr lang="en-US" altLang="zh-CN" b="1" dirty="0" smtClean="0">
                <a:solidFill>
                  <a:srgbClr val="FF0000"/>
                </a:solidFill>
                <a:latin typeface="黑体" panose="02010609060101010101" pitchFamily="49" charset="-122"/>
                <a:ea typeface="黑体" panose="02010609060101010101" pitchFamily="49" charset="-122"/>
              </a:rPr>
              <a:t>4.4</a:t>
            </a:r>
            <a:r>
              <a:rPr lang="zh-CN" altLang="en-US" b="1" dirty="0" smtClean="0">
                <a:solidFill>
                  <a:srgbClr val="FF0000"/>
                </a:solidFill>
                <a:latin typeface="黑体" panose="02010609060101010101" pitchFamily="49" charset="-122"/>
                <a:ea typeface="黑体" panose="02010609060101010101" pitchFamily="49" charset="-122"/>
              </a:rPr>
              <a:t> </a:t>
            </a:r>
            <a:r>
              <a:rPr lang="zh-CN" altLang="en-US" b="1" dirty="0">
                <a:solidFill>
                  <a:srgbClr val="FF0000"/>
                </a:solidFill>
                <a:latin typeface="黑体" panose="02010609060101010101" pitchFamily="49" charset="-122"/>
                <a:ea typeface="黑体" panose="02010609060101010101" pitchFamily="49" charset="-122"/>
              </a:rPr>
              <a:t>物理实验规范</a:t>
            </a:r>
          </a:p>
        </p:txBody>
      </p:sp>
      <p:sp>
        <p:nvSpPr>
          <p:cNvPr id="81923" name="Rectangle 3"/>
          <p:cNvSpPr>
            <a:spLocks noGrp="1" noChangeArrowheads="1"/>
          </p:cNvSpPr>
          <p:nvPr>
            <p:ph type="body" idx="4294967295"/>
          </p:nvPr>
        </p:nvSpPr>
        <p:spPr>
          <a:xfrm>
            <a:off x="2633663" y="2133600"/>
            <a:ext cx="7345362" cy="4171950"/>
          </a:xfrm>
        </p:spPr>
        <p:txBody>
          <a:bodyPr/>
          <a:lstStyle/>
          <a:p>
            <a:pPr marL="0" indent="0">
              <a:buClr>
                <a:srgbClr val="FF0000"/>
              </a:buClr>
              <a:buNone/>
            </a:pPr>
            <a:r>
              <a:rPr lang="en-US" altLang="zh-CN" sz="3200" b="1" dirty="0" smtClean="0">
                <a:solidFill>
                  <a:srgbClr val="FF0000"/>
                </a:solidFill>
              </a:rPr>
              <a:t>4.4.1</a:t>
            </a:r>
            <a:r>
              <a:rPr lang="zh-CN" altLang="en-US" sz="3200" b="1" dirty="0" smtClean="0">
                <a:solidFill>
                  <a:srgbClr val="FF0000"/>
                </a:solidFill>
              </a:rPr>
              <a:t>实验</a:t>
            </a:r>
            <a:r>
              <a:rPr lang="zh-CN" altLang="en-US" sz="3200" b="1" dirty="0">
                <a:solidFill>
                  <a:srgbClr val="FF0000"/>
                </a:solidFill>
              </a:rPr>
              <a:t>过程操作规范</a:t>
            </a:r>
            <a:endParaRPr lang="en-US" altLang="zh-CN" sz="3200" b="1" dirty="0">
              <a:solidFill>
                <a:srgbClr val="FF0000"/>
              </a:solidFill>
            </a:endParaRPr>
          </a:p>
          <a:p>
            <a:pPr marL="0" indent="0">
              <a:buClr>
                <a:srgbClr val="FF0000"/>
              </a:buClr>
              <a:buNone/>
            </a:pPr>
            <a:r>
              <a:rPr lang="en-US" altLang="zh-CN" sz="3200" b="1" dirty="0"/>
              <a:t>4</a:t>
            </a:r>
            <a:r>
              <a:rPr lang="en-US" altLang="zh-CN" sz="3200" b="1" dirty="0" smtClean="0"/>
              <a:t>.4.2</a:t>
            </a:r>
            <a:r>
              <a:rPr lang="zh-CN" altLang="en-US" sz="3200" b="1" dirty="0" smtClean="0"/>
              <a:t>实验</a:t>
            </a:r>
            <a:r>
              <a:rPr lang="zh-CN" altLang="en-US" sz="3200" b="1" dirty="0"/>
              <a:t>数据记录规范</a:t>
            </a:r>
          </a:p>
          <a:p>
            <a:pPr marL="0" indent="0">
              <a:buClr>
                <a:srgbClr val="FF0000"/>
              </a:buClr>
              <a:buNone/>
            </a:pPr>
            <a:endParaRPr lang="en-US" altLang="zh-CN" sz="3600" b="1" dirty="0"/>
          </a:p>
        </p:txBody>
      </p:sp>
      <p:sp>
        <p:nvSpPr>
          <p:cNvPr id="4" name="Rectangle 4"/>
          <p:cNvSpPr>
            <a:spLocks noChangeArrowheads="1"/>
          </p:cNvSpPr>
          <p:nvPr/>
        </p:nvSpPr>
        <p:spPr bwMode="auto">
          <a:xfrm>
            <a:off x="1524000" y="0"/>
            <a:ext cx="9144000" cy="920750"/>
          </a:xfrm>
          <a:prstGeom prst="rect">
            <a:avLst/>
          </a:prstGeom>
          <a:gradFill rotWithShape="0">
            <a:gsLst>
              <a:gs pos="0">
                <a:srgbClr val="5E9EFF"/>
              </a:gs>
              <a:gs pos="39999">
                <a:srgbClr val="85C2FF"/>
              </a:gs>
              <a:gs pos="70000">
                <a:srgbClr val="C4D6EB"/>
              </a:gs>
              <a:gs pos="100000">
                <a:srgbClr val="FFEBF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defRPr/>
            </a:pPr>
            <a:endParaRPr lang="zh-CN" altLang="en-US" sz="3200"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sym typeface="+mn-ea"/>
            </a:endParaRPr>
          </a:p>
        </p:txBody>
      </p:sp>
      <p:pic>
        <p:nvPicPr>
          <p:cNvPr id="81925"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67697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1"/>
          <p:cNvSpPr>
            <a:spLocks noGrp="1" noChangeArrowheads="1"/>
          </p:cNvSpPr>
          <p:nvPr>
            <p:ph type="title" idx="4294967295"/>
          </p:nvPr>
        </p:nvSpPr>
        <p:spPr>
          <a:xfrm>
            <a:off x="2711451" y="837806"/>
            <a:ext cx="5216525" cy="1206500"/>
          </a:xfrm>
        </p:spPr>
        <p:txBody>
          <a:bodyPr/>
          <a:lstStyle/>
          <a:p>
            <a:pPr algn="ctr" eaLnBrk="1" hangingPunct="1"/>
            <a:r>
              <a:rPr lang="zh-CN" altLang="en-US" b="1" dirty="0">
                <a:solidFill>
                  <a:srgbClr val="C00000"/>
                </a:solidFill>
                <a:latin typeface="黑体" panose="02010609060101010101" pitchFamily="49" charset="-122"/>
                <a:ea typeface="黑体" panose="02010609060101010101" pitchFamily="49" charset="-122"/>
              </a:rPr>
              <a:t>实验操作规范</a:t>
            </a:r>
            <a:endParaRPr lang="zh-CN" altLang="en-US" dirty="0" smtClean="0">
              <a:solidFill>
                <a:srgbClr val="C00000"/>
              </a:solidFill>
              <a:latin typeface="黑体" panose="02010609060101010101" pitchFamily="49" charset="-122"/>
              <a:ea typeface="黑体" panose="02010609060101010101" pitchFamily="49" charset="-122"/>
            </a:endParaRPr>
          </a:p>
        </p:txBody>
      </p:sp>
      <p:sp>
        <p:nvSpPr>
          <p:cNvPr id="88067" name="Text Box 12"/>
          <p:cNvSpPr txBox="1">
            <a:spLocks noChangeArrowheads="1"/>
          </p:cNvSpPr>
          <p:nvPr/>
        </p:nvSpPr>
        <p:spPr bwMode="auto">
          <a:xfrm>
            <a:off x="2640013" y="1797050"/>
            <a:ext cx="66294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20000"/>
              </a:lnSpc>
              <a:spcBef>
                <a:spcPct val="0"/>
              </a:spcBef>
              <a:buFont typeface="Arial" panose="020B0604020202020204" pitchFamily="34" charset="0"/>
              <a:buNone/>
            </a:pPr>
            <a:r>
              <a:rPr lang="zh-CN" altLang="en-US">
                <a:latin typeface="楷体_GB2312" pitchFamily="49" charset="-122"/>
                <a:ea typeface="楷体_GB2312" pitchFamily="49" charset="-122"/>
              </a:rPr>
              <a:t>要求仪器设备安排</a:t>
            </a:r>
            <a:r>
              <a:rPr lang="zh-CN" altLang="en-US">
                <a:solidFill>
                  <a:srgbClr val="C00000"/>
                </a:solidFill>
                <a:latin typeface="楷体_GB2312" pitchFamily="49" charset="-122"/>
                <a:ea typeface="楷体_GB2312" pitchFamily="49" charset="-122"/>
              </a:rPr>
              <a:t>整齐有序</a:t>
            </a:r>
            <a:r>
              <a:rPr lang="zh-CN" altLang="en-US">
                <a:latin typeface="楷体_GB2312" pitchFamily="49" charset="-122"/>
                <a:ea typeface="楷体_GB2312" pitchFamily="49" charset="-122"/>
              </a:rPr>
              <a:t>，仪器调整思路清楚，严格按照操作步骤，牢记操作主要注意事项，原始数据的记录正确无误。</a:t>
            </a:r>
          </a:p>
          <a:p>
            <a:pPr algn="just" eaLnBrk="1" hangingPunct="1">
              <a:lnSpc>
                <a:spcPct val="120000"/>
              </a:lnSpc>
              <a:spcBef>
                <a:spcPct val="0"/>
              </a:spcBef>
              <a:buFont typeface="Arial" panose="020B0604020202020204" pitchFamily="34" charset="0"/>
              <a:buNone/>
            </a:pPr>
            <a:endParaRPr lang="zh-CN" altLang="en-US">
              <a:latin typeface="宋体" panose="02010600030101010101" pitchFamily="2" charset="-122"/>
            </a:endParaRPr>
          </a:p>
          <a:p>
            <a:pPr algn="just">
              <a:lnSpc>
                <a:spcPct val="120000"/>
              </a:lnSpc>
              <a:spcBef>
                <a:spcPct val="0"/>
              </a:spcBef>
              <a:buFont typeface="Arial" panose="020B0604020202020204" pitchFamily="34" charset="0"/>
              <a:buNone/>
            </a:pPr>
            <a:r>
              <a:rPr lang="zh-CN" altLang="en-US">
                <a:latin typeface="宋体" panose="02010600030101010101" pitchFamily="2" charset="-122"/>
              </a:rPr>
              <a:t>1．实验方案和实验条件符合实验要求，实现最佳化。</a:t>
            </a:r>
          </a:p>
          <a:p>
            <a:pPr algn="just">
              <a:lnSpc>
                <a:spcPct val="120000"/>
              </a:lnSpc>
              <a:spcBef>
                <a:spcPct val="0"/>
              </a:spcBef>
              <a:buFont typeface="Arial" panose="020B0604020202020204" pitchFamily="34" charset="0"/>
              <a:buNone/>
            </a:pPr>
            <a:r>
              <a:rPr lang="zh-CN" altLang="en-US">
                <a:latin typeface="宋体" panose="02010600030101010101" pitchFamily="2" charset="-122"/>
              </a:rPr>
              <a:t>2．仪器调整思路清楚，操作规范严格，牢记操作</a:t>
            </a:r>
            <a:r>
              <a:rPr lang="zh-CN" altLang="en-US">
                <a:solidFill>
                  <a:srgbClr val="C00000"/>
                </a:solidFill>
                <a:latin typeface="宋体" panose="02010600030101010101" pitchFamily="2" charset="-122"/>
              </a:rPr>
              <a:t>注意事项</a:t>
            </a:r>
            <a:r>
              <a:rPr lang="zh-CN" altLang="en-US">
                <a:latin typeface="宋体" panose="02010600030101010101" pitchFamily="2" charset="-122"/>
              </a:rPr>
              <a:t>。</a:t>
            </a:r>
          </a:p>
        </p:txBody>
      </p:sp>
      <p:sp>
        <p:nvSpPr>
          <p:cNvPr id="4" name="Rectangle 4"/>
          <p:cNvSpPr>
            <a:spLocks noChangeArrowheads="1"/>
          </p:cNvSpPr>
          <p:nvPr/>
        </p:nvSpPr>
        <p:spPr bwMode="auto">
          <a:xfrm>
            <a:off x="1524000" y="0"/>
            <a:ext cx="9144000" cy="920750"/>
          </a:xfrm>
          <a:prstGeom prst="rect">
            <a:avLst/>
          </a:prstGeom>
          <a:gradFill rotWithShape="0">
            <a:gsLst>
              <a:gs pos="0">
                <a:srgbClr val="5E9EFF"/>
              </a:gs>
              <a:gs pos="39999">
                <a:srgbClr val="85C2FF"/>
              </a:gs>
              <a:gs pos="70000">
                <a:srgbClr val="C4D6EB"/>
              </a:gs>
              <a:gs pos="100000">
                <a:srgbClr val="FFEBF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defRPr/>
            </a:pPr>
            <a:endParaRPr lang="zh-CN" altLang="en-US" sz="3200"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sym typeface="+mn-ea"/>
            </a:endParaRPr>
          </a:p>
        </p:txBody>
      </p:sp>
      <p:pic>
        <p:nvPicPr>
          <p:cNvPr id="88069"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55159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2424113" y="1846723"/>
            <a:ext cx="7467600" cy="202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40000"/>
              </a:lnSpc>
              <a:spcBef>
                <a:spcPct val="50000"/>
              </a:spcBef>
              <a:buFont typeface="Arial" panose="020B0604020202020204" pitchFamily="34" charset="0"/>
              <a:buNone/>
            </a:pPr>
            <a:r>
              <a:rPr lang="en-US" altLang="zh-CN" dirty="0">
                <a:latin typeface="宋体" panose="02010600030101010101" pitchFamily="2" charset="-122"/>
              </a:rPr>
              <a:t>3</a:t>
            </a:r>
            <a:r>
              <a:rPr lang="zh-CN" altLang="en-US" dirty="0">
                <a:latin typeface="宋体" panose="02010600030101010101" pitchFamily="2" charset="-122"/>
              </a:rPr>
              <a:t>．实验中应随时注意观察并记录各种实验现象，严格遵守</a:t>
            </a:r>
            <a:r>
              <a:rPr lang="zh-CN" altLang="en-US" dirty="0">
                <a:solidFill>
                  <a:srgbClr val="C00000"/>
                </a:solidFill>
                <a:latin typeface="宋体" panose="02010600030101010101" pitchFamily="2" charset="-122"/>
              </a:rPr>
              <a:t>边观测、边读数、边记录</a:t>
            </a:r>
            <a:r>
              <a:rPr lang="zh-CN" altLang="en-US" dirty="0">
                <a:latin typeface="宋体" panose="02010600030101010101" pitchFamily="2" charset="-122"/>
              </a:rPr>
              <a:t>的原则。 </a:t>
            </a:r>
          </a:p>
          <a:p>
            <a:pPr>
              <a:lnSpc>
                <a:spcPct val="140000"/>
              </a:lnSpc>
              <a:spcBef>
                <a:spcPct val="50000"/>
              </a:spcBef>
              <a:buFont typeface="Arial" panose="020B0604020202020204" pitchFamily="34" charset="0"/>
              <a:buNone/>
            </a:pPr>
            <a:r>
              <a:rPr lang="en-US" altLang="zh-CN" dirty="0">
                <a:latin typeface="宋体" panose="02010600030101010101" pitchFamily="2" charset="-122"/>
              </a:rPr>
              <a:t>4</a:t>
            </a:r>
            <a:r>
              <a:rPr lang="zh-CN" altLang="en-US" dirty="0">
                <a:latin typeface="宋体" panose="02010600030101010101" pitchFamily="2" charset="-122"/>
              </a:rPr>
              <a:t>．原始数据和实验条件必须记录在表格中。</a:t>
            </a:r>
            <a:endParaRPr lang="en-US" altLang="zh-CN" dirty="0">
              <a:latin typeface="宋体" panose="02010600030101010101" pitchFamily="2" charset="-122"/>
            </a:endParaRPr>
          </a:p>
        </p:txBody>
      </p:sp>
      <p:sp>
        <p:nvSpPr>
          <p:cNvPr id="2" name="矩形 1"/>
          <p:cNvSpPr>
            <a:spLocks noChangeArrowheads="1"/>
          </p:cNvSpPr>
          <p:nvPr/>
        </p:nvSpPr>
        <p:spPr bwMode="auto">
          <a:xfrm>
            <a:off x="2400301" y="4296235"/>
            <a:ext cx="7343775" cy="181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40000"/>
              </a:lnSpc>
              <a:spcBef>
                <a:spcPct val="50000"/>
              </a:spcBef>
              <a:buFont typeface="Arial" panose="020B0604020202020204" pitchFamily="34" charset="0"/>
              <a:buNone/>
            </a:pPr>
            <a:r>
              <a:rPr lang="en-US" altLang="zh-CN" dirty="0">
                <a:latin typeface="宋体" panose="02010600030101010101" pitchFamily="2" charset="-122"/>
              </a:rPr>
              <a:t>5</a:t>
            </a:r>
            <a:r>
              <a:rPr lang="zh-CN" altLang="en-US" dirty="0">
                <a:latin typeface="宋体" panose="02010600030101010101" pitchFamily="2" charset="-122"/>
              </a:rPr>
              <a:t>．实验结束，</a:t>
            </a:r>
            <a:r>
              <a:rPr lang="zh-CN" altLang="en-US" dirty="0">
                <a:solidFill>
                  <a:srgbClr val="C00000"/>
                </a:solidFill>
                <a:latin typeface="宋体" panose="02010600030101010101" pitchFamily="2" charset="-122"/>
              </a:rPr>
              <a:t>仪器还原</a:t>
            </a:r>
            <a:r>
              <a:rPr lang="zh-CN" altLang="en-US" dirty="0">
                <a:latin typeface="宋体" panose="02010600030101010101" pitchFamily="2" charset="-122"/>
              </a:rPr>
              <a:t>，</a:t>
            </a:r>
            <a:r>
              <a:rPr lang="zh-CN" altLang="en-US" dirty="0">
                <a:solidFill>
                  <a:srgbClr val="C00000"/>
                </a:solidFill>
                <a:latin typeface="宋体" panose="02010600030101010101" pitchFamily="2" charset="-122"/>
              </a:rPr>
              <a:t>桌面和凳子收拾整齐</a:t>
            </a:r>
            <a:r>
              <a:rPr lang="zh-CN" altLang="en-US" dirty="0">
                <a:latin typeface="宋体" panose="02010600030101010101" pitchFamily="2" charset="-122"/>
              </a:rPr>
              <a:t>。经过指导老师检查许可以后，才能离开实验室。</a:t>
            </a:r>
          </a:p>
        </p:txBody>
      </p:sp>
      <p:sp>
        <p:nvSpPr>
          <p:cNvPr id="4" name="Rectangle 4"/>
          <p:cNvSpPr>
            <a:spLocks noChangeArrowheads="1"/>
          </p:cNvSpPr>
          <p:nvPr/>
        </p:nvSpPr>
        <p:spPr bwMode="auto">
          <a:xfrm>
            <a:off x="1524000" y="0"/>
            <a:ext cx="9144000" cy="920750"/>
          </a:xfrm>
          <a:prstGeom prst="rect">
            <a:avLst/>
          </a:prstGeom>
          <a:gradFill rotWithShape="0">
            <a:gsLst>
              <a:gs pos="0">
                <a:srgbClr val="5E9EFF"/>
              </a:gs>
              <a:gs pos="39999">
                <a:srgbClr val="85C2FF"/>
              </a:gs>
              <a:gs pos="70000">
                <a:srgbClr val="C4D6EB"/>
              </a:gs>
              <a:gs pos="100000">
                <a:srgbClr val="FFEBF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defRPr/>
            </a:pPr>
            <a:endParaRPr lang="zh-CN" altLang="en-US" sz="3200"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sym typeface="+mn-ea"/>
            </a:endParaRPr>
          </a:p>
        </p:txBody>
      </p:sp>
      <p:pic>
        <p:nvPicPr>
          <p:cNvPr id="89093"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454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矩形 1"/>
          <p:cNvSpPr>
            <a:spLocks noChangeArrowheads="1"/>
          </p:cNvSpPr>
          <p:nvPr/>
        </p:nvSpPr>
        <p:spPr bwMode="auto">
          <a:xfrm>
            <a:off x="2746402" y="2676958"/>
            <a:ext cx="6840538" cy="221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FontTx/>
              <a:buNone/>
            </a:pPr>
            <a:r>
              <a:rPr lang="zh-CN" altLang="en-US" sz="3200" dirty="0">
                <a:solidFill>
                  <a:srgbClr val="FF0000"/>
                </a:solidFill>
                <a:latin typeface="宋体" panose="02010600030101010101" pitchFamily="2" charset="-122"/>
              </a:rPr>
              <a:t>严禁</a:t>
            </a:r>
            <a:r>
              <a:rPr lang="zh-CN" altLang="en-US" sz="3200" dirty="0">
                <a:latin typeface="宋体" panose="02010600030101010101" pitchFamily="2" charset="-122"/>
              </a:rPr>
              <a:t>先记在草稿纸中，再誊到原始记录纸上的不良习惯。不得用</a:t>
            </a:r>
            <a:r>
              <a:rPr lang="zh-CN" altLang="en-US" sz="3200" dirty="0">
                <a:solidFill>
                  <a:srgbClr val="FF0000"/>
                </a:solidFill>
                <a:latin typeface="宋体" panose="02010600030101010101" pitchFamily="2" charset="-122"/>
              </a:rPr>
              <a:t>铅笔</a:t>
            </a:r>
            <a:r>
              <a:rPr lang="zh-CN" altLang="en-US" sz="3200" dirty="0">
                <a:latin typeface="宋体" panose="02010600030101010101" pitchFamily="2" charset="-122"/>
              </a:rPr>
              <a:t>记录数据。原始数据的</a:t>
            </a:r>
            <a:r>
              <a:rPr lang="zh-CN" altLang="en-US" sz="3200" dirty="0">
                <a:solidFill>
                  <a:srgbClr val="FF0000"/>
                </a:solidFill>
                <a:latin typeface="宋体" panose="02010600030101010101" pitchFamily="2" charset="-122"/>
              </a:rPr>
              <a:t>有效数字</a:t>
            </a:r>
            <a:r>
              <a:rPr lang="zh-CN" altLang="en-US" sz="3200" dirty="0">
                <a:latin typeface="宋体" panose="02010600030101010101" pitchFamily="2" charset="-122"/>
              </a:rPr>
              <a:t>必须正确。</a:t>
            </a:r>
            <a:endParaRPr lang="zh-CN" altLang="en-US" sz="3200" dirty="0">
              <a:latin typeface="Times New Roman" panose="02020603050405020304" pitchFamily="18" charset="0"/>
            </a:endParaRPr>
          </a:p>
        </p:txBody>
      </p:sp>
      <p:sp>
        <p:nvSpPr>
          <p:cNvPr id="4" name="Rectangle 4"/>
          <p:cNvSpPr>
            <a:spLocks noChangeArrowheads="1"/>
          </p:cNvSpPr>
          <p:nvPr/>
        </p:nvSpPr>
        <p:spPr bwMode="auto">
          <a:xfrm>
            <a:off x="1524000" y="0"/>
            <a:ext cx="9144000" cy="920750"/>
          </a:xfrm>
          <a:prstGeom prst="rect">
            <a:avLst/>
          </a:prstGeom>
          <a:gradFill rotWithShape="0">
            <a:gsLst>
              <a:gs pos="0">
                <a:srgbClr val="5E9EFF"/>
              </a:gs>
              <a:gs pos="39999">
                <a:srgbClr val="85C2FF"/>
              </a:gs>
              <a:gs pos="70000">
                <a:srgbClr val="C4D6EB"/>
              </a:gs>
              <a:gs pos="100000">
                <a:srgbClr val="FFEBF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defRPr/>
            </a:pPr>
            <a:endParaRPr lang="zh-CN" altLang="en-US" sz="3200"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sym typeface="+mn-ea"/>
            </a:endParaRPr>
          </a:p>
        </p:txBody>
      </p:sp>
      <p:pic>
        <p:nvPicPr>
          <p:cNvPr id="90117"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0362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2095500" y="746125"/>
            <a:ext cx="7772400" cy="1206500"/>
          </a:xfrm>
        </p:spPr>
        <p:txBody>
          <a:bodyPr/>
          <a:lstStyle/>
          <a:p>
            <a:pPr algn="ctr" eaLnBrk="1" hangingPunct="1"/>
            <a:r>
              <a:rPr lang="zh-CN" altLang="en-US" sz="3200" b="1">
                <a:solidFill>
                  <a:srgbClr val="3366FF"/>
                </a:solidFill>
                <a:latin typeface="黑体" panose="02010609060101010101" pitchFamily="49" charset="-122"/>
                <a:ea typeface="黑体" panose="02010609060101010101" pitchFamily="49" charset="-122"/>
              </a:rPr>
              <a:t>力学实验规范</a:t>
            </a:r>
          </a:p>
        </p:txBody>
      </p:sp>
      <p:sp>
        <p:nvSpPr>
          <p:cNvPr id="91139" name="Rectangle 3"/>
          <p:cNvSpPr>
            <a:spLocks noChangeArrowheads="1"/>
          </p:cNvSpPr>
          <p:nvPr/>
        </p:nvSpPr>
        <p:spPr bwMode="auto">
          <a:xfrm>
            <a:off x="2224088" y="1952626"/>
            <a:ext cx="76327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indent="266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30000"/>
              </a:lnSpc>
              <a:spcBef>
                <a:spcPct val="0"/>
              </a:spcBef>
              <a:buFont typeface="Arial" panose="020B0604020202020204" pitchFamily="34" charset="0"/>
              <a:buNone/>
            </a:pPr>
            <a:r>
              <a:rPr lang="zh-CN" altLang="en-US" sz="2400">
                <a:latin typeface="Times New Roman" panose="02020603050405020304" pitchFamily="18" charset="0"/>
              </a:rPr>
              <a:t>  根据测量的物理量大小和精度要求合理地选定测量仪器。</a:t>
            </a:r>
            <a:r>
              <a:rPr lang="zh-CN" altLang="en-US" sz="2400">
                <a:solidFill>
                  <a:srgbClr val="C00000"/>
                </a:solidFill>
                <a:latin typeface="Times New Roman" panose="02020603050405020304" pitchFamily="18" charset="0"/>
              </a:rPr>
              <a:t>（重点是一些常用的基本力学量的测量器具）。</a:t>
            </a:r>
          </a:p>
        </p:txBody>
      </p:sp>
      <p:sp>
        <p:nvSpPr>
          <p:cNvPr id="6" name="Text Box 3"/>
          <p:cNvSpPr txBox="1">
            <a:spLocks noChangeArrowheads="1"/>
          </p:cNvSpPr>
          <p:nvPr/>
        </p:nvSpPr>
        <p:spPr bwMode="auto">
          <a:xfrm>
            <a:off x="2566988" y="3789363"/>
            <a:ext cx="708660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1．米尺</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（1）测量一般</a:t>
            </a:r>
            <a:r>
              <a:rPr lang="zh-CN" altLang="en-US" sz="2400">
                <a:solidFill>
                  <a:srgbClr val="C00000"/>
                </a:solidFill>
                <a:latin typeface="宋体" panose="02010600030101010101" pitchFamily="2" charset="-122"/>
              </a:rPr>
              <a:t>不从端边开始</a:t>
            </a:r>
            <a:r>
              <a:rPr lang="zh-CN" altLang="en-US" sz="2400">
                <a:latin typeface="宋体" panose="02010600030101010101" pitchFamily="2" charset="-122"/>
              </a:rPr>
              <a:t>，以避免由于米尺端边磨损引入的误差。</a:t>
            </a:r>
          </a:p>
          <a:p>
            <a:pPr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（2）测量时需</a:t>
            </a:r>
            <a:r>
              <a:rPr lang="zh-CN" altLang="en-US" sz="2400">
                <a:solidFill>
                  <a:srgbClr val="C00000"/>
                </a:solidFill>
                <a:latin typeface="宋体" panose="02010600030101010101" pitchFamily="2" charset="-122"/>
              </a:rPr>
              <a:t>紧贴、对准</a:t>
            </a:r>
            <a:r>
              <a:rPr lang="zh-CN" altLang="en-US" sz="2400">
                <a:latin typeface="宋体" panose="02010600030101010101" pitchFamily="2" charset="-122"/>
              </a:rPr>
              <a:t>和</a:t>
            </a:r>
            <a:r>
              <a:rPr lang="zh-CN" altLang="en-US" sz="2400">
                <a:solidFill>
                  <a:srgbClr val="C00000"/>
                </a:solidFill>
                <a:latin typeface="宋体" panose="02010600030101010101" pitchFamily="2" charset="-122"/>
              </a:rPr>
              <a:t>正视</a:t>
            </a:r>
            <a:r>
              <a:rPr lang="zh-CN" altLang="en-US">
                <a:latin typeface="Times New Roman" panose="02020603050405020304" pitchFamily="18" charset="0"/>
              </a:rPr>
              <a:t> 。</a:t>
            </a:r>
          </a:p>
        </p:txBody>
      </p:sp>
      <p:sp>
        <p:nvSpPr>
          <p:cNvPr id="91141" name="Text Box 2"/>
          <p:cNvSpPr txBox="1">
            <a:spLocks noChangeArrowheads="1"/>
          </p:cNvSpPr>
          <p:nvPr/>
        </p:nvSpPr>
        <p:spPr bwMode="auto">
          <a:xfrm>
            <a:off x="3216275" y="3257551"/>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50000"/>
              </a:spcBef>
              <a:buFont typeface="Arial" panose="020B0604020202020204" pitchFamily="34" charset="0"/>
              <a:buNone/>
            </a:pPr>
            <a:r>
              <a:rPr lang="zh-CN" altLang="en-US">
                <a:solidFill>
                  <a:srgbClr val="3333FF"/>
                </a:solidFill>
                <a:latin typeface="Times New Roman" panose="02020603050405020304" pitchFamily="18" charset="0"/>
                <a:ea typeface="黑体" panose="02010609060101010101" pitchFamily="49" charset="-122"/>
              </a:rPr>
              <a:t>测量器具操作规范</a:t>
            </a:r>
            <a:r>
              <a:rPr lang="zh-CN" altLang="en-US">
                <a:latin typeface="Times New Roman" panose="02020603050405020304" pitchFamily="18" charset="0"/>
              </a:rPr>
              <a:t> </a:t>
            </a:r>
          </a:p>
        </p:txBody>
      </p:sp>
      <p:sp>
        <p:nvSpPr>
          <p:cNvPr id="7" name="Rectangle 4"/>
          <p:cNvSpPr>
            <a:spLocks noChangeArrowheads="1"/>
          </p:cNvSpPr>
          <p:nvPr/>
        </p:nvSpPr>
        <p:spPr bwMode="auto">
          <a:xfrm>
            <a:off x="1538288" y="-25400"/>
            <a:ext cx="9144000" cy="920750"/>
          </a:xfrm>
          <a:prstGeom prst="rect">
            <a:avLst/>
          </a:prstGeom>
          <a:gradFill rotWithShape="0">
            <a:gsLst>
              <a:gs pos="0">
                <a:srgbClr val="5E9EFF"/>
              </a:gs>
              <a:gs pos="39999">
                <a:srgbClr val="85C2FF"/>
              </a:gs>
              <a:gs pos="70000">
                <a:srgbClr val="C4D6EB"/>
              </a:gs>
              <a:gs pos="100000">
                <a:srgbClr val="FFEBF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defRPr/>
            </a:pPr>
            <a:endParaRPr lang="zh-CN" altLang="en-US" sz="3200"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sym typeface="+mn-ea"/>
            </a:endParaRPr>
          </a:p>
        </p:txBody>
      </p:sp>
      <p:pic>
        <p:nvPicPr>
          <p:cNvPr id="91143"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641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0-#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Text Box 4"/>
          <p:cNvSpPr txBox="1">
            <a:spLocks noChangeArrowheads="1"/>
          </p:cNvSpPr>
          <p:nvPr/>
        </p:nvSpPr>
        <p:spPr bwMode="auto">
          <a:xfrm>
            <a:off x="2566988" y="1989139"/>
            <a:ext cx="7467600"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2．游标尺</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(1)先读测零点，测记</a:t>
            </a:r>
            <a:r>
              <a:rPr lang="zh-CN" altLang="en-US" sz="2400">
                <a:solidFill>
                  <a:srgbClr val="C00000"/>
                </a:solidFill>
                <a:latin typeface="宋体" panose="02010600030101010101" pitchFamily="2" charset="-122"/>
              </a:rPr>
              <a:t>零点读数</a:t>
            </a:r>
            <a:r>
              <a:rPr lang="zh-CN" altLang="en-US" sz="2400">
                <a:latin typeface="宋体" panose="02010600030101010101" pitchFamily="2" charset="-122"/>
              </a:rPr>
              <a:t>时要注明正、负号。</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(2)一般把待测物体夹在钳口</a:t>
            </a:r>
            <a:r>
              <a:rPr lang="en-US" altLang="zh-CN" sz="2400">
                <a:latin typeface="宋体" panose="02010600030101010101" pitchFamily="2" charset="-122"/>
              </a:rPr>
              <a:t>A、B </a:t>
            </a:r>
            <a:r>
              <a:rPr lang="zh-CN" altLang="en-US" sz="2400">
                <a:latin typeface="宋体" panose="02010600030101010101" pitchFamily="2" charset="-122"/>
              </a:rPr>
              <a:t>之间。</a:t>
            </a:r>
          </a:p>
          <a:p>
            <a:pPr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(3)保护刀口不被磨损，不允许被夹紧的物体在刀口内挪动(应尽量避免把物体从刀口上取下读数等)。</a:t>
            </a:r>
            <a:endParaRPr lang="zh-CN" altLang="en-US">
              <a:latin typeface="Times New Roman" panose="02020603050405020304" pitchFamily="18" charset="0"/>
            </a:endParaRPr>
          </a:p>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    (4) </a:t>
            </a:r>
            <a:r>
              <a:rPr lang="zh-CN" altLang="en-US" sz="2400">
                <a:latin typeface="宋体" panose="02010600030101010101" pitchFamily="2" charset="-122"/>
              </a:rPr>
              <a:t>测内、外直径时要在最大处进行测量</a:t>
            </a:r>
            <a:r>
              <a:rPr lang="zh-CN" altLang="en-US">
                <a:latin typeface="Times New Roman" panose="02020603050405020304" pitchFamily="18" charset="0"/>
              </a:rPr>
              <a:t> 。</a:t>
            </a:r>
          </a:p>
        </p:txBody>
      </p:sp>
      <p:sp>
        <p:nvSpPr>
          <p:cNvPr id="92163" name="Text Box 2"/>
          <p:cNvSpPr txBox="1">
            <a:spLocks noChangeArrowheads="1"/>
          </p:cNvSpPr>
          <p:nvPr/>
        </p:nvSpPr>
        <p:spPr bwMode="auto">
          <a:xfrm>
            <a:off x="3359150" y="1192213"/>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50000"/>
              </a:spcBef>
              <a:buFont typeface="Arial" panose="020B0604020202020204" pitchFamily="34" charset="0"/>
              <a:buNone/>
            </a:pPr>
            <a:r>
              <a:rPr lang="zh-CN" altLang="en-US">
                <a:solidFill>
                  <a:srgbClr val="3333FF"/>
                </a:solidFill>
                <a:latin typeface="Times New Roman" panose="02020603050405020304" pitchFamily="18" charset="0"/>
                <a:ea typeface="黑体" panose="02010609060101010101" pitchFamily="49" charset="-122"/>
              </a:rPr>
              <a:t>测量器具操作规范</a:t>
            </a:r>
            <a:r>
              <a:rPr lang="zh-CN" altLang="en-US">
                <a:latin typeface="Times New Roman" panose="02020603050405020304" pitchFamily="18" charset="0"/>
              </a:rPr>
              <a:t> </a:t>
            </a:r>
          </a:p>
        </p:txBody>
      </p:sp>
      <p:sp>
        <p:nvSpPr>
          <p:cNvPr id="4" name="Rectangle 4"/>
          <p:cNvSpPr>
            <a:spLocks noChangeArrowheads="1"/>
          </p:cNvSpPr>
          <p:nvPr/>
        </p:nvSpPr>
        <p:spPr bwMode="auto">
          <a:xfrm>
            <a:off x="1524000" y="-26988"/>
            <a:ext cx="9144000" cy="920751"/>
          </a:xfrm>
          <a:prstGeom prst="rect">
            <a:avLst/>
          </a:prstGeom>
          <a:gradFill rotWithShape="0">
            <a:gsLst>
              <a:gs pos="0">
                <a:srgbClr val="5E9EFF"/>
              </a:gs>
              <a:gs pos="39999">
                <a:srgbClr val="85C2FF"/>
              </a:gs>
              <a:gs pos="70000">
                <a:srgbClr val="C4D6EB"/>
              </a:gs>
              <a:gs pos="100000">
                <a:srgbClr val="FFEBF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defRPr/>
            </a:pPr>
            <a:endParaRPr lang="zh-CN" altLang="en-US" sz="3200"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sym typeface="+mn-ea"/>
            </a:endParaRPr>
          </a:p>
        </p:txBody>
      </p:sp>
      <p:pic>
        <p:nvPicPr>
          <p:cNvPr id="92165"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717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22884"/>
                                        </p:tgtEl>
                                        <p:attrNameLst>
                                          <p:attrName>style.visibility</p:attrName>
                                        </p:attrNameLst>
                                      </p:cBhvr>
                                      <p:to>
                                        <p:strVal val="visible"/>
                                      </p:to>
                                    </p:set>
                                    <p:anim calcmode="lin" valueType="num">
                                      <p:cBhvr>
                                        <p:cTn id="7" dur="500" fill="hold"/>
                                        <p:tgtEl>
                                          <p:spTgt spid="122884"/>
                                        </p:tgtEl>
                                        <p:attrNameLst>
                                          <p:attrName>ppt_w</p:attrName>
                                        </p:attrNameLst>
                                      </p:cBhvr>
                                      <p:tavLst>
                                        <p:tav tm="0">
                                          <p:val>
                                            <p:fltVal val="0"/>
                                          </p:val>
                                        </p:tav>
                                        <p:tav tm="100000">
                                          <p:val>
                                            <p:strVal val="#ppt_w"/>
                                          </p:val>
                                        </p:tav>
                                      </p:tavLst>
                                    </p:anim>
                                    <p:anim calcmode="lin" valueType="num">
                                      <p:cBhvr>
                                        <p:cTn id="8" dur="500" fill="hold"/>
                                        <p:tgtEl>
                                          <p:spTgt spid="1228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3657600" y="304801"/>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50000"/>
              </a:spcBef>
              <a:buFont typeface="Arial" panose="020B0604020202020204" pitchFamily="34" charset="0"/>
              <a:buNone/>
            </a:pPr>
            <a:r>
              <a:rPr lang="zh-CN" altLang="en-US">
                <a:solidFill>
                  <a:srgbClr val="3333FF"/>
                </a:solidFill>
                <a:latin typeface="Times New Roman" panose="02020603050405020304" pitchFamily="18" charset="0"/>
                <a:ea typeface="黑体" panose="02010609060101010101" pitchFamily="49" charset="-122"/>
              </a:rPr>
              <a:t>测量器具操作规范</a:t>
            </a:r>
            <a:r>
              <a:rPr lang="zh-CN" altLang="en-US">
                <a:latin typeface="Times New Roman" panose="02020603050405020304" pitchFamily="18" charset="0"/>
              </a:rPr>
              <a:t> </a:t>
            </a:r>
          </a:p>
        </p:txBody>
      </p:sp>
      <p:sp>
        <p:nvSpPr>
          <p:cNvPr id="93187" name="Text Box 3"/>
          <p:cNvSpPr txBox="1">
            <a:spLocks noChangeArrowheads="1"/>
          </p:cNvSpPr>
          <p:nvPr/>
        </p:nvSpPr>
        <p:spPr bwMode="auto">
          <a:xfrm>
            <a:off x="2495550" y="1031876"/>
            <a:ext cx="73152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3．螺旋测微器</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（1）先读测零点，记录</a:t>
            </a:r>
            <a:r>
              <a:rPr lang="zh-CN" altLang="en-US" sz="2400">
                <a:solidFill>
                  <a:srgbClr val="C00000"/>
                </a:solidFill>
                <a:latin typeface="宋体" panose="02010600030101010101" pitchFamily="2" charset="-122"/>
              </a:rPr>
              <a:t>零点读数</a:t>
            </a:r>
            <a:r>
              <a:rPr lang="zh-CN" altLang="en-US" sz="2400">
                <a:latin typeface="宋体" panose="02010600030101010101" pitchFamily="2" charset="-122"/>
              </a:rPr>
              <a:t>要注意正、负号。 （2）进行测量和读取数据时，在测量杆最后与测量砧或物体接触之前，</a:t>
            </a:r>
            <a:r>
              <a:rPr lang="zh-CN" altLang="en-US" sz="2400">
                <a:solidFill>
                  <a:srgbClr val="C00000"/>
                </a:solidFill>
                <a:latin typeface="宋体" panose="02010600030101010101" pitchFamily="2" charset="-122"/>
              </a:rPr>
              <a:t>必须</a:t>
            </a:r>
            <a:r>
              <a:rPr lang="zh-CN" altLang="en-US" sz="2400">
                <a:latin typeface="宋体" panose="02010600030101010101" pitchFamily="2" charset="-122"/>
              </a:rPr>
              <a:t>使用</a:t>
            </a:r>
            <a:r>
              <a:rPr lang="zh-CN" altLang="en-US" sz="2400">
                <a:solidFill>
                  <a:srgbClr val="C00000"/>
                </a:solidFill>
                <a:latin typeface="宋体" panose="02010600030101010101" pitchFamily="2" charset="-122"/>
              </a:rPr>
              <a:t>棘轮</a:t>
            </a:r>
            <a:r>
              <a:rPr lang="zh-CN" altLang="en-US" sz="2400">
                <a:latin typeface="宋体" panose="02010600030101010101" pitchFamily="2" charset="-122"/>
              </a:rPr>
              <a:t>。 </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（3）使用完毕，将测量杆和测量砧之间松开一段距离后，再放于量具盒中。</a:t>
            </a:r>
          </a:p>
        </p:txBody>
      </p:sp>
      <p:pic>
        <p:nvPicPr>
          <p:cNvPr id="93188" name="图片 1" descr="千分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721100"/>
            <a:ext cx="5249863"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13" descr="12443958086_9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1861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p:cNvSpPr txBox="1">
            <a:spLocks noChangeArrowheads="1"/>
          </p:cNvSpPr>
          <p:nvPr/>
        </p:nvSpPr>
        <p:spPr bwMode="auto">
          <a:xfrm>
            <a:off x="2400300" y="1268414"/>
            <a:ext cx="7391400"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00000"/>
              </a:lnSpc>
              <a:spcBef>
                <a:spcPct val="50000"/>
              </a:spcBef>
              <a:buFont typeface="Arial" panose="020B0604020202020204" pitchFamily="34" charset="0"/>
              <a:buNone/>
            </a:pPr>
            <a:r>
              <a:rPr lang="zh-CN" altLang="en-US">
                <a:latin typeface="宋体" panose="02010600030101010101" pitchFamily="2" charset="-122"/>
              </a:rPr>
              <a:t>5．电子秒表</a:t>
            </a:r>
          </a:p>
          <a:p>
            <a:pPr algn="just" eaLnBrk="1" hangingPunct="1">
              <a:lnSpc>
                <a:spcPct val="100000"/>
              </a:lnSpc>
              <a:spcBef>
                <a:spcPct val="50000"/>
              </a:spcBef>
              <a:buFont typeface="Arial" panose="020B0604020202020204" pitchFamily="34" charset="0"/>
              <a:buNone/>
            </a:pPr>
            <a:r>
              <a:rPr lang="zh-CN" altLang="en-US">
                <a:latin typeface="宋体" panose="02010600030101010101" pitchFamily="2" charset="-122"/>
              </a:rPr>
              <a:t>（1）首次使用要仔细阅读操作说明书，学习和掌握各按钮的操作功能。</a:t>
            </a:r>
          </a:p>
          <a:p>
            <a:pPr algn="just" eaLnBrk="1" hangingPunct="1">
              <a:lnSpc>
                <a:spcPct val="100000"/>
              </a:lnSpc>
              <a:spcBef>
                <a:spcPct val="50000"/>
              </a:spcBef>
              <a:buFont typeface="Arial" panose="020B0604020202020204" pitchFamily="34" charset="0"/>
              <a:buNone/>
            </a:pPr>
            <a:r>
              <a:rPr lang="zh-CN" altLang="en-US">
                <a:latin typeface="宋体" panose="02010600030101010101" pitchFamily="2" charset="-122"/>
              </a:rPr>
              <a:t>（2）检查秒表工作是否正常。</a:t>
            </a:r>
          </a:p>
          <a:p>
            <a:pPr algn="just" eaLnBrk="1" hangingPunct="1">
              <a:lnSpc>
                <a:spcPct val="100000"/>
              </a:lnSpc>
              <a:spcBef>
                <a:spcPct val="50000"/>
              </a:spcBef>
              <a:buFont typeface="Arial" panose="020B0604020202020204" pitchFamily="34" charset="0"/>
              <a:buNone/>
            </a:pPr>
            <a:r>
              <a:rPr lang="zh-CN" altLang="en-US">
                <a:latin typeface="宋体" panose="02010600030101010101" pitchFamily="2" charset="-122"/>
              </a:rPr>
              <a:t>（3）进行按钮操作时，要敏捷、准确，注意需要某些同步操作要求，要配合好。</a:t>
            </a:r>
          </a:p>
          <a:p>
            <a:pPr eaLnBrk="1" hangingPunct="1">
              <a:lnSpc>
                <a:spcPct val="100000"/>
              </a:lnSpc>
              <a:spcBef>
                <a:spcPct val="50000"/>
              </a:spcBef>
              <a:buFont typeface="Arial" panose="020B0604020202020204" pitchFamily="34" charset="0"/>
              <a:buNone/>
            </a:pPr>
            <a:r>
              <a:rPr lang="zh-CN" altLang="en-US">
                <a:latin typeface="宋体" panose="02010600030101010101" pitchFamily="2" charset="-122"/>
              </a:rPr>
              <a:t>（4）手按秒表产生的误差一般为</a:t>
            </a:r>
            <a:r>
              <a:rPr lang="zh-CN" altLang="en-US">
                <a:solidFill>
                  <a:srgbClr val="3333FF"/>
                </a:solidFill>
                <a:latin typeface="宋体" panose="02010600030101010101" pitchFamily="2" charset="-122"/>
              </a:rPr>
              <a:t>±0.2</a:t>
            </a:r>
            <a:r>
              <a:rPr lang="en-US" altLang="zh-CN">
                <a:solidFill>
                  <a:srgbClr val="3333FF"/>
                </a:solidFill>
                <a:latin typeface="Times New Roman" panose="02020603050405020304" pitchFamily="18" charset="0"/>
              </a:rPr>
              <a:t>s</a:t>
            </a:r>
            <a:r>
              <a:rPr lang="en-US" altLang="zh-CN">
                <a:latin typeface="Times New Roman" panose="02020603050405020304" pitchFamily="18" charset="0"/>
              </a:rPr>
              <a:t> </a:t>
            </a:r>
            <a:endParaRPr lang="zh-CN" altLang="en-US">
              <a:latin typeface="Times New Roman" panose="02020603050405020304" pitchFamily="18" charset="0"/>
            </a:endParaRPr>
          </a:p>
        </p:txBody>
      </p:sp>
      <p:sp>
        <p:nvSpPr>
          <p:cNvPr id="94211" name="Text Box 2"/>
          <p:cNvSpPr txBox="1">
            <a:spLocks noChangeArrowheads="1"/>
          </p:cNvSpPr>
          <p:nvPr/>
        </p:nvSpPr>
        <p:spPr bwMode="auto">
          <a:xfrm>
            <a:off x="3657600" y="304801"/>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50000"/>
              </a:spcBef>
              <a:buFont typeface="Arial" panose="020B0604020202020204" pitchFamily="34" charset="0"/>
              <a:buNone/>
            </a:pPr>
            <a:r>
              <a:rPr lang="zh-CN" altLang="en-US">
                <a:solidFill>
                  <a:srgbClr val="3333FF"/>
                </a:solidFill>
                <a:latin typeface="Times New Roman" panose="02020603050405020304" pitchFamily="18" charset="0"/>
                <a:ea typeface="黑体" panose="02010609060101010101" pitchFamily="49" charset="-122"/>
              </a:rPr>
              <a:t>测量器具操作规范</a:t>
            </a:r>
            <a:r>
              <a:rPr lang="zh-CN" altLang="en-US">
                <a:latin typeface="Times New Roman" panose="02020603050405020304" pitchFamily="18" charset="0"/>
              </a:rPr>
              <a:t> </a:t>
            </a:r>
          </a:p>
        </p:txBody>
      </p:sp>
      <p:pic>
        <p:nvPicPr>
          <p:cNvPr id="94212"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8288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2640013" y="260350"/>
            <a:ext cx="4495800" cy="1206500"/>
          </a:xfrm>
        </p:spPr>
        <p:txBody>
          <a:bodyPr/>
          <a:lstStyle/>
          <a:p>
            <a:pPr eaLnBrk="1" hangingPunct="1"/>
            <a:r>
              <a:rPr lang="zh-CN" altLang="en-US" sz="3200" b="1">
                <a:solidFill>
                  <a:srgbClr val="3333FF"/>
                </a:solidFill>
                <a:ea typeface="黑体" panose="02010609060101010101" pitchFamily="49" charset="-122"/>
              </a:rPr>
              <a:t>电学实验规范</a:t>
            </a:r>
            <a:r>
              <a:rPr lang="zh-CN" altLang="en-US" sz="3200"/>
              <a:t> </a:t>
            </a:r>
          </a:p>
        </p:txBody>
      </p:sp>
      <p:sp>
        <p:nvSpPr>
          <p:cNvPr id="95235" name="Text Box 4"/>
          <p:cNvSpPr txBox="1">
            <a:spLocks noChangeArrowheads="1"/>
          </p:cNvSpPr>
          <p:nvPr/>
        </p:nvSpPr>
        <p:spPr bwMode="auto">
          <a:xfrm>
            <a:off x="2135188" y="1268413"/>
            <a:ext cx="7467600"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1．严格遵守安全操作规程，注意用电安全，习惯于</a:t>
            </a:r>
            <a:r>
              <a:rPr lang="zh-CN" altLang="en-US" sz="2400">
                <a:solidFill>
                  <a:srgbClr val="C00000"/>
                </a:solidFill>
                <a:latin typeface="宋体" panose="02010600030101010101" pitchFamily="2" charset="-122"/>
              </a:rPr>
              <a:t>单手操作</a:t>
            </a:r>
            <a:r>
              <a:rPr lang="zh-CN" altLang="en-US" sz="2400">
                <a:solidFill>
                  <a:srgbClr val="3333FF"/>
                </a:solidFill>
                <a:latin typeface="宋体" panose="02010600030101010101" pitchFamily="2" charset="-122"/>
              </a:rPr>
              <a:t>。</a:t>
            </a:r>
            <a:endParaRPr lang="zh-CN" altLang="en-US" sz="2400">
              <a:latin typeface="宋体" panose="02010600030101010101" pitchFamily="2" charset="-122"/>
            </a:endParaRP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2．仪器使用前必须熟读仪器的使用</a:t>
            </a:r>
            <a:r>
              <a:rPr lang="zh-CN" altLang="en-US" sz="2400">
                <a:solidFill>
                  <a:srgbClr val="3333FF"/>
                </a:solidFill>
                <a:latin typeface="宋体" panose="02010600030101010101" pitchFamily="2" charset="-122"/>
              </a:rPr>
              <a:t>说明书</a:t>
            </a:r>
            <a:r>
              <a:rPr lang="zh-CN" altLang="en-US" sz="2400">
                <a:latin typeface="宋体" panose="02010600030101010101" pitchFamily="2" charset="-122"/>
              </a:rPr>
              <a:t>，了解仪器的主要性能参数，明确仪器的操作步骤和使用注意事项。</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3．接线规范</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a:t>
            </a:r>
            <a:r>
              <a:rPr lang="en-US" altLang="zh-CN" sz="2400">
                <a:latin typeface="宋体" panose="02010600030101010101" pitchFamily="2" charset="-122"/>
              </a:rPr>
              <a:t>1</a:t>
            </a:r>
            <a:r>
              <a:rPr lang="zh-CN" altLang="en-US" sz="2400">
                <a:latin typeface="宋体" panose="02010600030101010101" pitchFamily="2" charset="-122"/>
              </a:rPr>
              <a:t>）按电路图顺序整齐地摆好仪器、元件和开关的位置，并考虑操作的方便性。 </a:t>
            </a:r>
            <a:r>
              <a:rPr lang="zh-CN" altLang="en-US" sz="2400">
                <a:solidFill>
                  <a:srgbClr val="C00000"/>
                </a:solidFill>
                <a:latin typeface="宋体" panose="02010600030101010101" pitchFamily="2" charset="-122"/>
              </a:rPr>
              <a:t>电源应放在断开位置</a:t>
            </a:r>
            <a:r>
              <a:rPr lang="zh-CN" altLang="en-US" sz="2400">
                <a:latin typeface="宋体" panose="02010600030101010101" pitchFamily="2" charset="-122"/>
              </a:rPr>
              <a:t>。</a:t>
            </a:r>
          </a:p>
          <a:p>
            <a:pPr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a:t>
            </a:r>
            <a:r>
              <a:rPr lang="en-US" altLang="zh-CN" sz="2400">
                <a:latin typeface="宋体" panose="02010600030101010101" pitchFamily="2" charset="-122"/>
              </a:rPr>
              <a:t>2</a:t>
            </a:r>
            <a:r>
              <a:rPr lang="zh-CN" altLang="en-US" sz="2400">
                <a:latin typeface="宋体" panose="02010600030101010101" pitchFamily="2" charset="-122"/>
              </a:rPr>
              <a:t>）</a:t>
            </a:r>
            <a:r>
              <a:rPr lang="zh-CN" altLang="en-US" sz="2400">
                <a:latin typeface="Times New Roman" panose="02020603050405020304" pitchFamily="18" charset="0"/>
              </a:rPr>
              <a:t> </a:t>
            </a:r>
            <a:r>
              <a:rPr lang="zh-CN" altLang="en-US" sz="2400">
                <a:latin typeface="宋体" panose="02010600030101010101" pitchFamily="2" charset="-122"/>
              </a:rPr>
              <a:t>从最靠近电源的两端开始，用导线按电路顺序连接.当电路较为复杂时，先接</a:t>
            </a:r>
            <a:r>
              <a:rPr lang="zh-CN" altLang="en-US" sz="2400">
                <a:solidFill>
                  <a:srgbClr val="C00000"/>
                </a:solidFill>
                <a:latin typeface="宋体" panose="02010600030101010101" pitchFamily="2" charset="-122"/>
              </a:rPr>
              <a:t>主回路</a:t>
            </a:r>
            <a:r>
              <a:rPr lang="zh-CN" altLang="en-US" sz="2400">
                <a:latin typeface="宋体" panose="02010600030101010101" pitchFamily="2" charset="-122"/>
              </a:rPr>
              <a:t>，再接支回路，一个回路接好，再接另一个回路，顺序串接，最后才把电源接入。</a:t>
            </a:r>
            <a:endParaRPr lang="zh-CN" altLang="en-US">
              <a:latin typeface="Times New Roman" panose="02020603050405020304" pitchFamily="18" charset="0"/>
            </a:endParaRPr>
          </a:p>
        </p:txBody>
      </p:sp>
      <p:pic>
        <p:nvPicPr>
          <p:cNvPr id="95236"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1421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2351088" y="908050"/>
            <a:ext cx="72390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a:t>
            </a:r>
            <a:r>
              <a:rPr lang="en-US" altLang="zh-CN" sz="2400">
                <a:latin typeface="宋体" panose="02010600030101010101" pitchFamily="2" charset="-122"/>
              </a:rPr>
              <a:t>3</a:t>
            </a:r>
            <a:r>
              <a:rPr lang="zh-CN" altLang="en-US" sz="2400">
                <a:latin typeface="宋体" panose="02010600030101010101" pitchFamily="2" charset="-122"/>
              </a:rPr>
              <a:t>） </a:t>
            </a:r>
            <a:r>
              <a:rPr lang="zh-CN" altLang="en-US" sz="2400">
                <a:solidFill>
                  <a:srgbClr val="3366FF"/>
                </a:solidFill>
                <a:latin typeface="宋体" panose="02010600030101010101" pitchFamily="2" charset="-122"/>
              </a:rPr>
              <a:t>接线要牢靠，接触要良好。 长度上要留有余地，并防止短路。 不要在一个接线柱上过多地集中接线。通常</a:t>
            </a:r>
            <a:r>
              <a:rPr lang="zh-CN" altLang="en-US" sz="2400">
                <a:solidFill>
                  <a:srgbClr val="C00000"/>
                </a:solidFill>
                <a:latin typeface="楷体_GB2312" pitchFamily="49" charset="-122"/>
                <a:ea typeface="楷体_GB2312" pitchFamily="49" charset="-122"/>
              </a:rPr>
              <a:t>电源正极</a:t>
            </a:r>
            <a:r>
              <a:rPr lang="zh-CN" altLang="en-US" sz="2400">
                <a:solidFill>
                  <a:srgbClr val="3366FF"/>
                </a:solidFill>
                <a:latin typeface="宋体" panose="02010600030101010101" pitchFamily="2" charset="-122"/>
              </a:rPr>
              <a:t>（高电势）用</a:t>
            </a:r>
            <a:r>
              <a:rPr lang="zh-CN" altLang="en-US" sz="2400">
                <a:solidFill>
                  <a:srgbClr val="C00000"/>
                </a:solidFill>
                <a:latin typeface="宋体" panose="02010600030101010101" pitchFamily="2" charset="-122"/>
              </a:rPr>
              <a:t>红色</a:t>
            </a:r>
            <a:r>
              <a:rPr lang="zh-CN" altLang="en-US" sz="2400">
                <a:solidFill>
                  <a:srgbClr val="3366FF"/>
                </a:solidFill>
                <a:latin typeface="宋体" panose="02010600030101010101" pitchFamily="2" charset="-122"/>
              </a:rPr>
              <a:t>或浅色导线连接，</a:t>
            </a:r>
            <a:r>
              <a:rPr lang="zh-CN" altLang="en-US" sz="2400">
                <a:solidFill>
                  <a:srgbClr val="003366"/>
                </a:solidFill>
                <a:latin typeface="楷体_GB2312" pitchFamily="49" charset="-122"/>
                <a:ea typeface="楷体_GB2312" pitchFamily="49" charset="-122"/>
              </a:rPr>
              <a:t>电源负极</a:t>
            </a:r>
            <a:r>
              <a:rPr lang="zh-CN" altLang="en-US" sz="2400">
                <a:solidFill>
                  <a:srgbClr val="3366FF"/>
                </a:solidFill>
                <a:latin typeface="宋体" panose="02010600030101010101" pitchFamily="2" charset="-122"/>
              </a:rPr>
              <a:t>（低电势）用</a:t>
            </a:r>
            <a:r>
              <a:rPr lang="zh-CN" altLang="en-US" sz="2400">
                <a:latin typeface="宋体" panose="02010600030101010101" pitchFamily="2" charset="-122"/>
              </a:rPr>
              <a:t>黑色</a:t>
            </a:r>
            <a:r>
              <a:rPr lang="zh-CN" altLang="en-US" sz="2400">
                <a:solidFill>
                  <a:srgbClr val="3366FF"/>
                </a:solidFill>
                <a:latin typeface="宋体" panose="02010600030101010101" pitchFamily="2" charset="-122"/>
              </a:rPr>
              <a:t>或</a:t>
            </a:r>
            <a:r>
              <a:rPr lang="zh-CN" altLang="en-US" sz="2400">
                <a:solidFill>
                  <a:srgbClr val="663300"/>
                </a:solidFill>
                <a:latin typeface="宋体" panose="02010600030101010101" pitchFamily="2" charset="-122"/>
              </a:rPr>
              <a:t>深色</a:t>
            </a:r>
            <a:r>
              <a:rPr lang="zh-CN" altLang="en-US" sz="2400">
                <a:solidFill>
                  <a:srgbClr val="3366FF"/>
                </a:solidFill>
                <a:latin typeface="宋体" panose="02010600030101010101" pitchFamily="2" charset="-122"/>
              </a:rPr>
              <a:t>导线连接。</a:t>
            </a:r>
            <a:endParaRPr lang="zh-CN" altLang="en-US" sz="2400">
              <a:latin typeface="宋体" panose="02010600030101010101" pitchFamily="2" charset="-122"/>
            </a:endParaRP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a:t>
            </a:r>
            <a:r>
              <a:rPr lang="en-US" altLang="zh-CN" sz="2400">
                <a:latin typeface="宋体" panose="02010600030101010101" pitchFamily="2" charset="-122"/>
              </a:rPr>
              <a:t>4</a:t>
            </a:r>
            <a:r>
              <a:rPr lang="zh-CN" altLang="en-US" sz="2400">
                <a:latin typeface="宋体" panose="02010600030101010101" pitchFamily="2" charset="-122"/>
              </a:rPr>
              <a:t>）合理地选择测量仪器的量程；注意电源、电表</a:t>
            </a:r>
            <a:r>
              <a:rPr lang="zh-CN" altLang="en-US" sz="2400">
                <a:solidFill>
                  <a:srgbClr val="3333FF"/>
                </a:solidFill>
                <a:latin typeface="宋体" panose="02010600030101010101" pitchFamily="2" charset="-122"/>
              </a:rPr>
              <a:t>正、负</a:t>
            </a:r>
            <a:r>
              <a:rPr lang="zh-CN" altLang="en-US" sz="2400">
                <a:latin typeface="宋体" panose="02010600030101010101" pitchFamily="2" charset="-122"/>
              </a:rPr>
              <a:t>的连接正确，一般开关置于靠近</a:t>
            </a:r>
            <a:r>
              <a:rPr lang="zh-CN" altLang="en-US" sz="2400">
                <a:solidFill>
                  <a:srgbClr val="C00000"/>
                </a:solidFill>
                <a:latin typeface="楷体_GB2312" pitchFamily="49" charset="-122"/>
                <a:ea typeface="楷体_GB2312" pitchFamily="49" charset="-122"/>
              </a:rPr>
              <a:t>电源正极</a:t>
            </a:r>
            <a:r>
              <a:rPr lang="zh-CN" altLang="en-US" sz="2400">
                <a:latin typeface="宋体" panose="02010600030101010101" pitchFamily="2" charset="-122"/>
              </a:rPr>
              <a:t>一侧。接线过程中，开关都应处在断开位置。变阻器滑动端的位置要适当。</a:t>
            </a:r>
          </a:p>
          <a:p>
            <a:pPr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a:t>
            </a:r>
            <a:endParaRPr lang="zh-CN" altLang="en-US">
              <a:latin typeface="Times New Roman" panose="02020603050405020304" pitchFamily="18" charset="0"/>
            </a:endParaRPr>
          </a:p>
        </p:txBody>
      </p:sp>
      <p:pic>
        <p:nvPicPr>
          <p:cNvPr id="96259" name="Picture 4" descr="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39" y="3933826"/>
            <a:ext cx="20161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Text Box 5"/>
          <p:cNvSpPr txBox="1">
            <a:spLocks noChangeArrowheads="1"/>
          </p:cNvSpPr>
          <p:nvPr/>
        </p:nvSpPr>
        <p:spPr bwMode="auto">
          <a:xfrm>
            <a:off x="3716338" y="5157788"/>
            <a:ext cx="2438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solidFill>
                  <a:srgbClr val="333399"/>
                </a:solidFill>
                <a:latin typeface="Times New Roman" panose="02020603050405020304" pitchFamily="18" charset="0"/>
              </a:rPr>
              <a:t> </a:t>
            </a:r>
            <a:r>
              <a:rPr lang="en-US" altLang="zh-CN" sz="2400">
                <a:solidFill>
                  <a:srgbClr val="333399"/>
                </a:solidFill>
                <a:latin typeface="Times New Roman" panose="02020603050405020304" pitchFamily="18" charset="0"/>
              </a:rPr>
              <a:t> </a:t>
            </a:r>
            <a:r>
              <a:rPr lang="zh-CN" altLang="en-US" sz="2400">
                <a:solidFill>
                  <a:srgbClr val="333399"/>
                </a:solidFill>
                <a:latin typeface="Times New Roman" panose="02020603050405020304" pitchFamily="18" charset="0"/>
              </a:rPr>
              <a:t> </a:t>
            </a:r>
            <a:r>
              <a:rPr lang="zh-CN" altLang="en-US" sz="2000">
                <a:solidFill>
                  <a:srgbClr val="333399"/>
                </a:solidFill>
                <a:latin typeface="Times New Roman" panose="02020603050405020304" pitchFamily="18" charset="0"/>
              </a:rPr>
              <a:t>指针偏转于量程三分之二左右为好！</a:t>
            </a:r>
          </a:p>
        </p:txBody>
      </p:sp>
      <p:pic>
        <p:nvPicPr>
          <p:cNvPr id="96261" name="Picture 13" descr="12443958086_9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30183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825924" y="629339"/>
            <a:ext cx="7772400" cy="1143000"/>
          </a:xfrm>
        </p:spPr>
        <p:txBody>
          <a:bodyPr/>
          <a:lstStyle/>
          <a:p>
            <a:pPr eaLnBrk="1" hangingPunct="1"/>
            <a:r>
              <a:rPr lang="en-US" altLang="zh-CN" b="1" dirty="0"/>
              <a:t>2 </a:t>
            </a:r>
            <a:r>
              <a:rPr lang="zh-CN" altLang="en-US" b="1" dirty="0"/>
              <a:t>物理实验课的基本要求</a:t>
            </a:r>
          </a:p>
        </p:txBody>
      </p:sp>
      <p:sp>
        <p:nvSpPr>
          <p:cNvPr id="6" name="内容占位符 5"/>
          <p:cNvSpPr>
            <a:spLocks noGrp="1"/>
          </p:cNvSpPr>
          <p:nvPr>
            <p:ph idx="1"/>
          </p:nvPr>
        </p:nvSpPr>
        <p:spPr>
          <a:xfrm>
            <a:off x="1497551" y="2112334"/>
            <a:ext cx="8862773" cy="3306763"/>
          </a:xfrm>
        </p:spPr>
        <p:txBody>
          <a:bodyPr rtlCol="0">
            <a:normAutofit lnSpcReduction="10000"/>
          </a:bodyPr>
          <a:lstStyle/>
          <a:p>
            <a:pPr marL="0" indent="0">
              <a:buNone/>
              <a:defRPr/>
            </a:pPr>
            <a:r>
              <a:rPr lang="en-US" altLang="zh-CN" sz="3600" b="1" dirty="0">
                <a:solidFill>
                  <a:schemeClr val="tx1">
                    <a:lumMod val="85000"/>
                    <a:lumOff val="15000"/>
                  </a:schemeClr>
                </a:solidFill>
                <a:latin typeface="+mj-lt"/>
                <a:ea typeface="+mj-ea"/>
                <a:cs typeface="+mj-cs"/>
              </a:rPr>
              <a:t>2.1 </a:t>
            </a:r>
            <a:r>
              <a:rPr lang="zh-CN" altLang="en-US" sz="3600" b="1" dirty="0">
                <a:solidFill>
                  <a:schemeClr val="tx1">
                    <a:lumMod val="85000"/>
                    <a:lumOff val="15000"/>
                  </a:schemeClr>
                </a:solidFill>
                <a:latin typeface="+mj-lt"/>
                <a:ea typeface="+mj-ea"/>
                <a:cs typeface="+mj-cs"/>
              </a:rPr>
              <a:t>课前预习</a:t>
            </a:r>
            <a:endParaRPr lang="en-US" altLang="zh-CN" sz="3600" b="1" dirty="0">
              <a:solidFill>
                <a:schemeClr val="tx1">
                  <a:lumMod val="85000"/>
                  <a:lumOff val="15000"/>
                </a:schemeClr>
              </a:solidFill>
              <a:latin typeface="+mj-lt"/>
              <a:ea typeface="+mj-ea"/>
              <a:cs typeface="+mj-cs"/>
            </a:endParaRPr>
          </a:p>
          <a:p>
            <a:pPr>
              <a:defRPr/>
            </a:pPr>
            <a:endParaRPr lang="en-US" altLang="zh-CN" sz="3600" b="1" dirty="0">
              <a:solidFill>
                <a:schemeClr val="tx1">
                  <a:lumMod val="85000"/>
                  <a:lumOff val="15000"/>
                </a:schemeClr>
              </a:solidFill>
              <a:latin typeface="+mj-lt"/>
              <a:ea typeface="+mj-ea"/>
              <a:cs typeface="+mj-cs"/>
            </a:endParaRPr>
          </a:p>
          <a:p>
            <a:pPr marL="0" indent="0">
              <a:buNone/>
              <a:defRPr/>
            </a:pPr>
            <a:r>
              <a:rPr lang="en-US" altLang="zh-CN" sz="3600" b="1" dirty="0">
                <a:solidFill>
                  <a:schemeClr val="tx1">
                    <a:lumMod val="85000"/>
                    <a:lumOff val="15000"/>
                  </a:schemeClr>
                </a:solidFill>
                <a:latin typeface="+mj-lt"/>
                <a:ea typeface="+mj-ea"/>
                <a:cs typeface="+mj-cs"/>
              </a:rPr>
              <a:t>                     2.2 </a:t>
            </a:r>
            <a:r>
              <a:rPr lang="zh-CN" altLang="en-US" sz="3600" b="1" dirty="0">
                <a:solidFill>
                  <a:schemeClr val="tx1">
                    <a:lumMod val="85000"/>
                    <a:lumOff val="15000"/>
                  </a:schemeClr>
                </a:solidFill>
                <a:latin typeface="+mj-lt"/>
                <a:ea typeface="+mj-ea"/>
                <a:cs typeface="+mj-cs"/>
              </a:rPr>
              <a:t>课堂操作</a:t>
            </a:r>
            <a:endParaRPr lang="en-US" altLang="zh-CN" sz="3600" b="1" dirty="0">
              <a:solidFill>
                <a:schemeClr val="tx1">
                  <a:lumMod val="85000"/>
                  <a:lumOff val="15000"/>
                </a:schemeClr>
              </a:solidFill>
              <a:latin typeface="+mj-lt"/>
              <a:ea typeface="+mj-ea"/>
              <a:cs typeface="+mj-cs"/>
            </a:endParaRPr>
          </a:p>
          <a:p>
            <a:pPr>
              <a:defRPr/>
            </a:pPr>
            <a:endParaRPr lang="en-US" altLang="zh-CN" sz="3600" b="1" dirty="0">
              <a:solidFill>
                <a:schemeClr val="tx1">
                  <a:lumMod val="85000"/>
                  <a:lumOff val="15000"/>
                </a:schemeClr>
              </a:solidFill>
              <a:latin typeface="+mj-lt"/>
              <a:ea typeface="+mj-ea"/>
              <a:cs typeface="+mj-cs"/>
            </a:endParaRPr>
          </a:p>
          <a:p>
            <a:pPr marL="0" indent="0">
              <a:buNone/>
              <a:defRPr/>
            </a:pPr>
            <a:r>
              <a:rPr lang="en-US" altLang="zh-CN" sz="3600" b="1" dirty="0">
                <a:solidFill>
                  <a:schemeClr val="tx1">
                    <a:lumMod val="85000"/>
                    <a:lumOff val="15000"/>
                  </a:schemeClr>
                </a:solidFill>
                <a:latin typeface="+mj-lt"/>
                <a:ea typeface="+mj-ea"/>
                <a:cs typeface="+mj-cs"/>
              </a:rPr>
              <a:t>                                          2.3 </a:t>
            </a:r>
            <a:r>
              <a:rPr lang="zh-CN" altLang="en-US" sz="3600" b="1" dirty="0">
                <a:solidFill>
                  <a:schemeClr val="tx1">
                    <a:lumMod val="85000"/>
                    <a:lumOff val="15000"/>
                  </a:schemeClr>
                </a:solidFill>
                <a:latin typeface="+mj-lt"/>
                <a:ea typeface="+mj-ea"/>
                <a:cs typeface="+mj-cs"/>
              </a:rPr>
              <a:t>撰写报告</a:t>
            </a:r>
            <a:endParaRPr lang="en-US" altLang="zh-CN" sz="3600" b="1"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40726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3"/>
          <p:cNvSpPr txBox="1">
            <a:spLocks noChangeArrowheads="1"/>
          </p:cNvSpPr>
          <p:nvPr/>
        </p:nvSpPr>
        <p:spPr bwMode="auto">
          <a:xfrm>
            <a:off x="2424113" y="836614"/>
            <a:ext cx="7315200" cy="496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20000"/>
              </a:lnSpc>
              <a:spcBef>
                <a:spcPct val="50000"/>
              </a:spcBef>
              <a:buFont typeface="Arial" panose="020B0604020202020204" pitchFamily="34" charset="0"/>
              <a:buNone/>
            </a:pPr>
            <a:r>
              <a:rPr lang="zh-CN" altLang="en-US">
                <a:latin typeface="宋体" panose="02010600030101010101" pitchFamily="2" charset="-122"/>
              </a:rPr>
              <a:t>4．在开始通电时，要</a:t>
            </a:r>
            <a:r>
              <a:rPr lang="zh-CN" altLang="en-US" u="sng">
                <a:solidFill>
                  <a:srgbClr val="C00000"/>
                </a:solidFill>
                <a:latin typeface="宋体" panose="02010600030101010101" pitchFamily="2" charset="-122"/>
              </a:rPr>
              <a:t>严密观察各仪表的反应</a:t>
            </a:r>
            <a:r>
              <a:rPr lang="zh-CN" altLang="en-US">
                <a:latin typeface="宋体" panose="02010600030101010101" pitchFamily="2" charset="-122"/>
              </a:rPr>
              <a:t>是否正常，并随时准备在工作异常时立即切断电源。 如果工作正常，按各仪器仪表的操作规范进行操作和测量。</a:t>
            </a:r>
          </a:p>
          <a:p>
            <a:pPr eaLnBrk="1" hangingPunct="1">
              <a:lnSpc>
                <a:spcPct val="120000"/>
              </a:lnSpc>
              <a:spcBef>
                <a:spcPct val="50000"/>
              </a:spcBef>
              <a:buFont typeface="Arial" panose="020B0604020202020204" pitchFamily="34" charset="0"/>
              <a:buNone/>
            </a:pPr>
            <a:r>
              <a:rPr lang="zh-CN" altLang="en-US">
                <a:latin typeface="Times New Roman" panose="02020603050405020304" pitchFamily="18" charset="0"/>
              </a:rPr>
              <a:t>   5</a:t>
            </a:r>
            <a:r>
              <a:rPr lang="zh-CN" altLang="en-US">
                <a:latin typeface="宋体" panose="02010600030101010101" pitchFamily="2" charset="-122"/>
              </a:rPr>
              <a:t>．实验结束后，先</a:t>
            </a:r>
            <a:r>
              <a:rPr lang="zh-CN" altLang="en-US">
                <a:solidFill>
                  <a:srgbClr val="C00000"/>
                </a:solidFill>
                <a:latin typeface="宋体" panose="02010600030101010101" pitchFamily="2" charset="-122"/>
              </a:rPr>
              <a:t>关断电源</a:t>
            </a:r>
            <a:r>
              <a:rPr lang="zh-CN" altLang="en-US">
                <a:latin typeface="宋体" panose="02010600030101010101" pitchFamily="2" charset="-122"/>
              </a:rPr>
              <a:t>，将仪器拨到安全位置，经教师检查测量数据签字后再拆电路。 拆电路时，先</a:t>
            </a:r>
            <a:r>
              <a:rPr lang="zh-CN" altLang="en-US">
                <a:solidFill>
                  <a:srgbClr val="C00000"/>
                </a:solidFill>
                <a:latin typeface="宋体" panose="02010600030101010101" pitchFamily="2" charset="-122"/>
              </a:rPr>
              <a:t>从电源拆起</a:t>
            </a:r>
            <a:r>
              <a:rPr lang="zh-CN" altLang="en-US">
                <a:latin typeface="宋体" panose="02010600030101010101" pitchFamily="2" charset="-122"/>
              </a:rPr>
              <a:t>，再拆其它部分. 拆完电路以后，把包括连接导线在内的实验器材放置整齐，恢复原位。</a:t>
            </a:r>
            <a:r>
              <a:rPr lang="zh-CN" altLang="en-US">
                <a:latin typeface="Times New Roman" panose="02020603050405020304" pitchFamily="18" charset="0"/>
              </a:rPr>
              <a:t> </a:t>
            </a:r>
          </a:p>
        </p:txBody>
      </p:sp>
      <p:pic>
        <p:nvPicPr>
          <p:cNvPr id="97283"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0205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2784475" y="323850"/>
            <a:ext cx="3962400" cy="1206500"/>
          </a:xfrm>
        </p:spPr>
        <p:txBody>
          <a:bodyPr/>
          <a:lstStyle/>
          <a:p>
            <a:pPr eaLnBrk="1" hangingPunct="1"/>
            <a:r>
              <a:rPr lang="zh-CN" altLang="en-US" sz="3200" b="1">
                <a:solidFill>
                  <a:srgbClr val="C00000"/>
                </a:solidFill>
                <a:ea typeface="黑体" panose="02010609060101010101" pitchFamily="49" charset="-122"/>
              </a:rPr>
              <a:t>光学实验规范</a:t>
            </a:r>
            <a:r>
              <a:rPr lang="zh-CN" altLang="en-US">
                <a:solidFill>
                  <a:srgbClr val="C00000"/>
                </a:solidFill>
              </a:rPr>
              <a:t> </a:t>
            </a:r>
          </a:p>
        </p:txBody>
      </p:sp>
      <p:sp>
        <p:nvSpPr>
          <p:cNvPr id="100355" name="Text Box 3"/>
          <p:cNvSpPr txBox="1">
            <a:spLocks noChangeArrowheads="1"/>
          </p:cNvSpPr>
          <p:nvPr/>
        </p:nvSpPr>
        <p:spPr bwMode="auto">
          <a:xfrm>
            <a:off x="2424113" y="1511301"/>
            <a:ext cx="7239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20000"/>
              </a:lnSpc>
              <a:spcBef>
                <a:spcPct val="50000"/>
              </a:spcBef>
              <a:buFont typeface="Arial" panose="020B0604020202020204" pitchFamily="34" charset="0"/>
              <a:buNone/>
            </a:pPr>
            <a:r>
              <a:rPr lang="zh-CN" altLang="en-US" sz="2400">
                <a:latin typeface="宋体" panose="02010600030101010101" pitchFamily="2" charset="-122"/>
              </a:rPr>
              <a:t>1．光学仪器是根据光学原理制造的</a:t>
            </a:r>
            <a:r>
              <a:rPr lang="zh-CN" altLang="en-US" sz="2400">
                <a:solidFill>
                  <a:srgbClr val="C00000"/>
                </a:solidFill>
                <a:latin typeface="宋体" panose="02010600030101010101" pitchFamily="2" charset="-122"/>
              </a:rPr>
              <a:t>精密仪器</a:t>
            </a:r>
            <a:r>
              <a:rPr lang="zh-CN" altLang="en-US" sz="2400">
                <a:latin typeface="宋体" panose="02010600030101010101" pitchFamily="2" charset="-122"/>
              </a:rPr>
              <a:t>。 使用时除了需要熟悉仪器结构和调节方法、认真细心进行调节外，实验中的各种现象，操作中的许多步骤，都需要有理论指导，做到</a:t>
            </a:r>
            <a:r>
              <a:rPr lang="zh-CN" altLang="en-US" sz="2400">
                <a:solidFill>
                  <a:srgbClr val="3333FF"/>
                </a:solidFill>
                <a:latin typeface="宋体" panose="02010600030101010101" pitchFamily="2" charset="-122"/>
              </a:rPr>
              <a:t>实验和理论密切结合</a:t>
            </a:r>
            <a:r>
              <a:rPr lang="zh-CN" altLang="en-US" sz="2400">
                <a:latin typeface="宋体" panose="02010600030101010101" pitchFamily="2" charset="-122"/>
              </a:rPr>
              <a:t>。</a:t>
            </a:r>
          </a:p>
          <a:p>
            <a:pPr algn="just" eaLnBrk="1" hangingPunct="1">
              <a:lnSpc>
                <a:spcPct val="120000"/>
              </a:lnSpc>
              <a:spcBef>
                <a:spcPct val="50000"/>
              </a:spcBef>
              <a:buFont typeface="Arial" panose="020B0604020202020204" pitchFamily="34" charset="0"/>
              <a:buNone/>
            </a:pPr>
            <a:r>
              <a:rPr lang="zh-CN" altLang="en-US" sz="2400">
                <a:latin typeface="宋体" panose="02010600030101010101" pitchFamily="2" charset="-122"/>
              </a:rPr>
              <a:t>2．在光具座上进行的光学实验，必须满足近轴光线条件。在进行观测前，先做好</a:t>
            </a:r>
            <a:r>
              <a:rPr lang="zh-CN" altLang="en-US" sz="2400">
                <a:solidFill>
                  <a:srgbClr val="C00000"/>
                </a:solidFill>
                <a:latin typeface="宋体" panose="02010600030101010101" pitchFamily="2" charset="-122"/>
              </a:rPr>
              <a:t>共轴调节</a:t>
            </a:r>
            <a:r>
              <a:rPr lang="zh-CN" altLang="en-US" sz="2400">
                <a:latin typeface="宋体" panose="02010600030101010101" pitchFamily="2" charset="-122"/>
              </a:rPr>
              <a:t>，使各光学元件的主光轴重合，并且使该光轴与光具座导轨平行。</a:t>
            </a:r>
          </a:p>
          <a:p>
            <a:pPr algn="just" eaLnBrk="1" hangingPunct="1">
              <a:lnSpc>
                <a:spcPct val="120000"/>
              </a:lnSpc>
              <a:spcBef>
                <a:spcPct val="50000"/>
              </a:spcBef>
              <a:buFont typeface="Arial" panose="020B0604020202020204" pitchFamily="34" charset="0"/>
              <a:buNone/>
            </a:pPr>
            <a:r>
              <a:rPr lang="zh-CN" altLang="en-US" sz="2400">
                <a:latin typeface="宋体" panose="02010600030101010101" pitchFamily="2" charset="-122"/>
              </a:rPr>
              <a:t>共轴调节的方法是先靠</a:t>
            </a:r>
            <a:r>
              <a:rPr lang="zh-CN" altLang="en-US" sz="2400">
                <a:solidFill>
                  <a:srgbClr val="C00000"/>
                </a:solidFill>
                <a:latin typeface="宋体" panose="02010600030101010101" pitchFamily="2" charset="-122"/>
              </a:rPr>
              <a:t>目视</a:t>
            </a:r>
            <a:r>
              <a:rPr lang="zh-CN" altLang="en-US" sz="2400">
                <a:latin typeface="宋体" panose="02010600030101010101" pitchFamily="2" charset="-122"/>
              </a:rPr>
              <a:t>来判断，使它们之间大致共轴；再利用</a:t>
            </a:r>
            <a:r>
              <a:rPr lang="zh-CN" altLang="en-US" sz="2400">
                <a:solidFill>
                  <a:srgbClr val="C00000"/>
                </a:solidFill>
                <a:latin typeface="宋体" panose="02010600030101010101" pitchFamily="2" charset="-122"/>
              </a:rPr>
              <a:t>自准法</a:t>
            </a:r>
            <a:r>
              <a:rPr lang="zh-CN" altLang="en-US" sz="2400">
                <a:latin typeface="宋体" panose="02010600030101010101" pitchFamily="2" charset="-122"/>
              </a:rPr>
              <a:t>或</a:t>
            </a:r>
            <a:r>
              <a:rPr lang="zh-CN" altLang="en-US" sz="2400">
                <a:solidFill>
                  <a:srgbClr val="C00000"/>
                </a:solidFill>
                <a:latin typeface="宋体" panose="02010600030101010101" pitchFamily="2" charset="-122"/>
              </a:rPr>
              <a:t>共轭法</a:t>
            </a:r>
            <a:r>
              <a:rPr lang="zh-CN" altLang="en-US" sz="2400">
                <a:latin typeface="宋体" panose="02010600030101010101" pitchFamily="2" charset="-122"/>
              </a:rPr>
              <a:t>进行精确调节</a:t>
            </a:r>
            <a:r>
              <a:rPr lang="zh-CN" altLang="en-US">
                <a:latin typeface="Times New Roman" panose="02020603050405020304" pitchFamily="18" charset="0"/>
              </a:rPr>
              <a:t> 。</a:t>
            </a:r>
          </a:p>
        </p:txBody>
      </p:sp>
      <p:pic>
        <p:nvPicPr>
          <p:cNvPr id="100356"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40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2424113" y="620714"/>
            <a:ext cx="693420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3．</a:t>
            </a:r>
            <a:r>
              <a:rPr lang="zh-CN" altLang="en-US" sz="2400">
                <a:solidFill>
                  <a:srgbClr val="3333FF"/>
                </a:solidFill>
                <a:latin typeface="宋体" panose="02010600030101010101" pitchFamily="2" charset="-122"/>
              </a:rPr>
              <a:t>判断成像清晰位置</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为了准确地找到像的最清晰位置，可采用左右逼近法读数，取其平均值作为最清晰的像位。</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4．</a:t>
            </a:r>
            <a:r>
              <a:rPr lang="zh-CN" altLang="en-US" sz="2400">
                <a:solidFill>
                  <a:srgbClr val="3333FF"/>
                </a:solidFill>
                <a:latin typeface="宋体" panose="02010600030101010101" pitchFamily="2" charset="-122"/>
              </a:rPr>
              <a:t>消除视差</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在光学仪器中，当用十字叉丝读取像的位置时，有时观测者的眼睛从不同角度看去会感觉它们的相对位置有变动，这就是视差。 在读数时，必须消除视差。</a:t>
            </a:r>
            <a:endParaRPr lang="zh-CN" altLang="en-US">
              <a:latin typeface="Times New Roman" panose="02020603050405020304" pitchFamily="18" charset="0"/>
            </a:endParaRP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5．</a:t>
            </a:r>
            <a:r>
              <a:rPr lang="zh-CN" altLang="en-US" sz="2400">
                <a:solidFill>
                  <a:srgbClr val="3333FF"/>
                </a:solidFill>
                <a:latin typeface="宋体" panose="02010600030101010101" pitchFamily="2" charset="-122"/>
              </a:rPr>
              <a:t>消除回程差</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光学仪器大多是精密的机械装置，由于机械传动机构总存在一定的间隙，它们都存在回程差。 因此，在测量读数过程中，传动机构的调节只能向一个方向移动。</a:t>
            </a:r>
          </a:p>
        </p:txBody>
      </p:sp>
      <p:pic>
        <p:nvPicPr>
          <p:cNvPr id="102403"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3740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2566988" y="765176"/>
            <a:ext cx="70866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6．</a:t>
            </a:r>
            <a:r>
              <a:rPr lang="zh-CN" altLang="en-US" sz="2400">
                <a:solidFill>
                  <a:srgbClr val="3333FF"/>
                </a:solidFill>
                <a:latin typeface="宋体" panose="02010600030101010101" pitchFamily="2" charset="-122"/>
              </a:rPr>
              <a:t>光学元件的保护</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光学元件是光学仪器的核心部件，它极易因破损、磨损、污损、发霉、腐蚀而损坏，在使用和维护时必须严格遵守操作规则。</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（1）必须在了解仪器的使用方法和操作要求以后，才能进行调整和使用仪器。</a:t>
            </a:r>
          </a:p>
          <a:p>
            <a:pPr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a:t>
            </a:r>
            <a:r>
              <a:rPr lang="zh-CN" altLang="en-US" sz="2400">
                <a:latin typeface="Times New Roman" panose="02020603050405020304" pitchFamily="18" charset="0"/>
              </a:rPr>
              <a:t>2</a:t>
            </a:r>
            <a:r>
              <a:rPr lang="zh-CN" altLang="en-US" sz="2400">
                <a:latin typeface="宋体" panose="02010600030101010101" pitchFamily="2" charset="-122"/>
              </a:rPr>
              <a:t>）仪器应</a:t>
            </a:r>
            <a:r>
              <a:rPr lang="zh-CN" altLang="en-US" sz="2400">
                <a:solidFill>
                  <a:srgbClr val="C00000"/>
                </a:solidFill>
                <a:latin typeface="宋体" panose="02010600030101010101" pitchFamily="2" charset="-122"/>
              </a:rPr>
              <a:t>轻拿、轻放、防尘</a:t>
            </a:r>
            <a:r>
              <a:rPr lang="zh-CN" altLang="en-US" sz="2400">
                <a:latin typeface="宋体" panose="02010600030101010101" pitchFamily="2" charset="-122"/>
              </a:rPr>
              <a:t>，勿受震动，不许私自拆卸。</a:t>
            </a:r>
            <a:endParaRPr lang="zh-CN" altLang="en-US">
              <a:latin typeface="Times New Roman" panose="02020603050405020304" pitchFamily="18" charset="0"/>
            </a:endParaRPr>
          </a:p>
          <a:p>
            <a:pPr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 （3）对于仪器的精密机械部分，要严格按操作规程进行调节，</a:t>
            </a:r>
            <a:r>
              <a:rPr lang="zh-CN" altLang="en-US" sz="2400">
                <a:solidFill>
                  <a:srgbClr val="C00000"/>
                </a:solidFill>
                <a:latin typeface="宋体" panose="02010600030101010101" pitchFamily="2" charset="-122"/>
              </a:rPr>
              <a:t>动作要轻</a:t>
            </a:r>
            <a:r>
              <a:rPr lang="zh-CN" altLang="en-US" sz="2400">
                <a:latin typeface="宋体" panose="02010600030101010101" pitchFamily="2" charset="-122"/>
              </a:rPr>
              <a:t>，要做到</a:t>
            </a:r>
            <a:r>
              <a:rPr lang="zh-CN" altLang="en-US" sz="2400">
                <a:solidFill>
                  <a:srgbClr val="C00000"/>
                </a:solidFill>
                <a:latin typeface="宋体" panose="02010600030101010101" pitchFamily="2" charset="-122"/>
              </a:rPr>
              <a:t>全神贯注</a:t>
            </a:r>
            <a:r>
              <a:rPr lang="zh-CN" altLang="en-US" sz="2400">
                <a:solidFill>
                  <a:srgbClr val="3333FF"/>
                </a:solidFill>
                <a:latin typeface="宋体" panose="02010600030101010101" pitchFamily="2" charset="-122"/>
              </a:rPr>
              <a:t>。</a:t>
            </a:r>
            <a:endParaRPr lang="zh-CN" altLang="en-US" sz="2400">
              <a:latin typeface="宋体" panose="02010600030101010101" pitchFamily="2" charset="-122"/>
            </a:endParaRPr>
          </a:p>
        </p:txBody>
      </p:sp>
      <p:pic>
        <p:nvPicPr>
          <p:cNvPr id="103427"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339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2351088" y="765176"/>
            <a:ext cx="7315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（4）不能用手触摸器材的</a:t>
            </a:r>
            <a:r>
              <a:rPr lang="zh-CN" altLang="en-US" sz="2400">
                <a:solidFill>
                  <a:srgbClr val="C00000"/>
                </a:solidFill>
                <a:latin typeface="宋体" panose="02010600030101010101" pitchFamily="2" charset="-122"/>
              </a:rPr>
              <a:t>光学表面</a:t>
            </a:r>
            <a:r>
              <a:rPr lang="zh-CN" altLang="en-US" sz="2400">
                <a:latin typeface="宋体" panose="02010600030101010101" pitchFamily="2" charset="-122"/>
              </a:rPr>
              <a:t>，取用时只能接触非光学表面部分，如磨砂面、边缘等。</a:t>
            </a:r>
          </a:p>
        </p:txBody>
      </p:sp>
      <p:pic>
        <p:nvPicPr>
          <p:cNvPr id="104451" name="Picture 6" descr="C:\Users\lingyue3847\Desktop\IMG_201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1" y="2011363"/>
            <a:ext cx="3097213" cy="3097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445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3394075"/>
            <a:ext cx="4418012"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4453" name="Picture 13" descr="12443958086_9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45434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2351088" y="765175"/>
            <a:ext cx="73152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（5）不要对着光学元件</a:t>
            </a:r>
            <a:r>
              <a:rPr lang="zh-CN" altLang="en-US" sz="2400" u="sng">
                <a:latin typeface="楷体_GB2312" pitchFamily="49" charset="-122"/>
                <a:ea typeface="楷体_GB2312" pitchFamily="49" charset="-122"/>
              </a:rPr>
              <a:t>说话、打哈气、咳嗽、打喷嚏。</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（6）光学表面如有轻微的污痕，可用</a:t>
            </a:r>
            <a:r>
              <a:rPr lang="zh-CN" altLang="en-US" sz="2400">
                <a:solidFill>
                  <a:srgbClr val="3333FF"/>
                </a:solidFill>
                <a:latin typeface="宋体" panose="02010600030101010101" pitchFamily="2" charset="-122"/>
              </a:rPr>
              <a:t>擦镜纸</a:t>
            </a:r>
            <a:r>
              <a:rPr lang="zh-CN" altLang="en-US" sz="2400">
                <a:latin typeface="宋体" panose="02010600030101010101" pitchFamily="2" charset="-122"/>
              </a:rPr>
              <a:t>轻轻地拂去。 若有严重污痕，要用乙醚、丙酮或无水酒精等清洗（镀膜面不宜清洗）。</a:t>
            </a:r>
          </a:p>
          <a:p>
            <a:pPr algn="just"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（7）除实验规定外，不允许任何溶液接触光学表面。</a:t>
            </a:r>
          </a:p>
          <a:p>
            <a:pPr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a:t>
            </a:r>
            <a:r>
              <a:rPr lang="zh-CN" altLang="en-US" sz="2400">
                <a:latin typeface="Times New Roman" panose="02020603050405020304" pitchFamily="18" charset="0"/>
              </a:rPr>
              <a:t>8</a:t>
            </a:r>
            <a:r>
              <a:rPr lang="zh-CN" altLang="en-US" sz="2400">
                <a:latin typeface="宋体" panose="02010600030101010101" pitchFamily="2" charset="-122"/>
              </a:rPr>
              <a:t>）仪器和元器件用完后，随即</a:t>
            </a:r>
            <a:r>
              <a:rPr lang="zh-CN" altLang="en-US" sz="2400">
                <a:solidFill>
                  <a:srgbClr val="3333FF"/>
                </a:solidFill>
                <a:latin typeface="宋体" panose="02010600030101010101" pitchFamily="2" charset="-122"/>
              </a:rPr>
              <a:t>放回箱内或加罩保存</a:t>
            </a:r>
            <a:r>
              <a:rPr lang="zh-CN" altLang="en-US" sz="2400">
                <a:latin typeface="宋体" panose="02010600030101010101" pitchFamily="2" charset="-122"/>
              </a:rPr>
              <a:t>。 在存放仪器和元器件的箱内，应放置</a:t>
            </a:r>
            <a:r>
              <a:rPr lang="zh-CN" altLang="en-US" sz="2400">
                <a:solidFill>
                  <a:srgbClr val="3333FF"/>
                </a:solidFill>
                <a:latin typeface="宋体" panose="02010600030101010101" pitchFamily="2" charset="-122"/>
              </a:rPr>
              <a:t>干燥剂</a:t>
            </a:r>
            <a:r>
              <a:rPr lang="zh-CN" altLang="en-US" sz="2400">
                <a:latin typeface="宋体" panose="02010600030101010101" pitchFamily="2" charset="-122"/>
              </a:rPr>
              <a:t>，以防仪器受潮和玻璃表面发霉。</a:t>
            </a:r>
            <a:endParaRPr lang="zh-CN" altLang="en-US">
              <a:latin typeface="Times New Roman" panose="02020603050405020304" pitchFamily="18" charset="0"/>
            </a:endParaRPr>
          </a:p>
        </p:txBody>
      </p:sp>
      <p:pic>
        <p:nvPicPr>
          <p:cNvPr id="105475"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9682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2205038" y="1133475"/>
            <a:ext cx="7772400" cy="1143000"/>
          </a:xfrm>
        </p:spPr>
        <p:txBody>
          <a:bodyPr/>
          <a:lstStyle/>
          <a:p>
            <a:r>
              <a:rPr lang="en-US" altLang="zh-CN" b="1">
                <a:solidFill>
                  <a:srgbClr val="FF0000"/>
                </a:solidFill>
                <a:ea typeface="楷体_GB2312" pitchFamily="49" charset="-122"/>
              </a:rPr>
              <a:t>3.4</a:t>
            </a:r>
            <a:r>
              <a:rPr lang="zh-CN" altLang="en-US" b="1">
                <a:solidFill>
                  <a:srgbClr val="FF0000"/>
                </a:solidFill>
                <a:ea typeface="楷体_GB2312" pitchFamily="49" charset="-122"/>
              </a:rPr>
              <a:t>   物理实验规范</a:t>
            </a:r>
          </a:p>
        </p:txBody>
      </p:sp>
      <p:sp>
        <p:nvSpPr>
          <p:cNvPr id="106499" name="Rectangle 3"/>
          <p:cNvSpPr>
            <a:spLocks noGrp="1" noChangeArrowheads="1"/>
          </p:cNvSpPr>
          <p:nvPr>
            <p:ph type="body" idx="4294967295"/>
          </p:nvPr>
        </p:nvSpPr>
        <p:spPr>
          <a:xfrm>
            <a:off x="2632076" y="2276475"/>
            <a:ext cx="7345363" cy="4171950"/>
          </a:xfrm>
        </p:spPr>
        <p:txBody>
          <a:bodyPr/>
          <a:lstStyle/>
          <a:p>
            <a:pPr marL="0" indent="0">
              <a:buClr>
                <a:srgbClr val="FF0000"/>
              </a:buClr>
              <a:buNone/>
            </a:pPr>
            <a:r>
              <a:rPr lang="en-US" altLang="zh-CN" sz="3600" b="1"/>
              <a:t>3.4.1  </a:t>
            </a:r>
            <a:r>
              <a:rPr lang="zh-CN" altLang="en-US" sz="3600" b="1"/>
              <a:t>基本测量方法</a:t>
            </a:r>
            <a:endParaRPr lang="en-US" altLang="zh-CN" sz="3600" b="1"/>
          </a:p>
          <a:p>
            <a:pPr marL="0" indent="0">
              <a:buClr>
                <a:srgbClr val="FF0000"/>
              </a:buClr>
              <a:buNone/>
            </a:pPr>
            <a:r>
              <a:rPr lang="en-US" altLang="zh-CN" sz="3600" b="1"/>
              <a:t>3.4.2 </a:t>
            </a:r>
            <a:r>
              <a:rPr lang="zh-CN" altLang="en-US" sz="3600" b="1"/>
              <a:t>实验过程操作规范</a:t>
            </a:r>
            <a:endParaRPr lang="en-US" altLang="zh-CN" sz="3600" b="1"/>
          </a:p>
          <a:p>
            <a:pPr marL="0" indent="0">
              <a:buClr>
                <a:srgbClr val="FF0000"/>
              </a:buClr>
              <a:buNone/>
            </a:pPr>
            <a:r>
              <a:rPr lang="en-US" altLang="zh-CN" sz="3600" b="1">
                <a:solidFill>
                  <a:srgbClr val="FF0000"/>
                </a:solidFill>
              </a:rPr>
              <a:t>3.4.3 </a:t>
            </a:r>
            <a:r>
              <a:rPr lang="zh-CN" altLang="en-US" sz="3600" b="1">
                <a:solidFill>
                  <a:srgbClr val="FF0000"/>
                </a:solidFill>
              </a:rPr>
              <a:t>实验数据记录规范</a:t>
            </a:r>
          </a:p>
          <a:p>
            <a:pPr marL="0" indent="0">
              <a:buClr>
                <a:srgbClr val="FF0000"/>
              </a:buClr>
              <a:buNone/>
            </a:pPr>
            <a:endParaRPr lang="en-US" altLang="zh-CN" sz="3600" b="1"/>
          </a:p>
        </p:txBody>
      </p:sp>
      <p:sp>
        <p:nvSpPr>
          <p:cNvPr id="4" name="Rectangle 4"/>
          <p:cNvSpPr>
            <a:spLocks noChangeArrowheads="1"/>
          </p:cNvSpPr>
          <p:nvPr/>
        </p:nvSpPr>
        <p:spPr bwMode="auto">
          <a:xfrm>
            <a:off x="1524000" y="-26988"/>
            <a:ext cx="9144000" cy="920751"/>
          </a:xfrm>
          <a:prstGeom prst="rect">
            <a:avLst/>
          </a:prstGeom>
          <a:gradFill rotWithShape="0">
            <a:gsLst>
              <a:gs pos="0">
                <a:srgbClr val="5E9EFF"/>
              </a:gs>
              <a:gs pos="39999">
                <a:srgbClr val="85C2FF"/>
              </a:gs>
              <a:gs pos="70000">
                <a:srgbClr val="C4D6EB"/>
              </a:gs>
              <a:gs pos="100000">
                <a:srgbClr val="FFEBF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defRPr/>
            </a:pPr>
            <a:endParaRPr lang="zh-CN" altLang="en-US" sz="3200"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sym typeface="+mn-ea"/>
            </a:endParaRPr>
          </a:p>
        </p:txBody>
      </p:sp>
      <p:pic>
        <p:nvPicPr>
          <p:cNvPr id="106501"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0972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3359150" y="1198563"/>
            <a:ext cx="6629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a:latin typeface="Times New Roman" panose="02020603050405020304" pitchFamily="18" charset="0"/>
              </a:rPr>
              <a:t>物理量</a:t>
            </a:r>
            <a:r>
              <a:rPr lang="zh-CN" altLang="en-US">
                <a:solidFill>
                  <a:srgbClr val="3333FF"/>
                </a:solidFill>
                <a:latin typeface="Times New Roman" panose="02020603050405020304" pitchFamily="18" charset="0"/>
              </a:rPr>
              <a:t>名称</a:t>
            </a:r>
            <a:r>
              <a:rPr lang="zh-CN" altLang="en-US">
                <a:latin typeface="Times New Roman" panose="02020603050405020304" pitchFamily="18" charset="0"/>
              </a:rPr>
              <a:t>、</a:t>
            </a:r>
            <a:r>
              <a:rPr lang="zh-CN" altLang="en-US">
                <a:solidFill>
                  <a:srgbClr val="3333FF"/>
                </a:solidFill>
                <a:latin typeface="Times New Roman" panose="02020603050405020304" pitchFamily="18" charset="0"/>
              </a:rPr>
              <a:t>单位</a:t>
            </a:r>
            <a:r>
              <a:rPr lang="zh-CN" altLang="en-US">
                <a:latin typeface="Times New Roman" panose="02020603050405020304" pitchFamily="18" charset="0"/>
              </a:rPr>
              <a:t>、</a:t>
            </a:r>
            <a:r>
              <a:rPr lang="zh-CN" altLang="en-US">
                <a:solidFill>
                  <a:srgbClr val="3333FF"/>
                </a:solidFill>
                <a:latin typeface="Times New Roman" panose="02020603050405020304" pitchFamily="18" charset="0"/>
              </a:rPr>
              <a:t>符号</a:t>
            </a:r>
            <a:r>
              <a:rPr lang="zh-CN" altLang="en-US">
                <a:latin typeface="Times New Roman" panose="02020603050405020304" pitchFamily="18" charset="0"/>
              </a:rPr>
              <a:t>与</a:t>
            </a:r>
            <a:r>
              <a:rPr lang="zh-CN" altLang="en-US">
                <a:solidFill>
                  <a:srgbClr val="3333FF"/>
                </a:solidFill>
                <a:latin typeface="Times New Roman" panose="02020603050405020304" pitchFamily="18" charset="0"/>
              </a:rPr>
              <a:t>单位制</a:t>
            </a:r>
          </a:p>
        </p:txBody>
      </p:sp>
      <p:sp>
        <p:nvSpPr>
          <p:cNvPr id="107523" name="Text Box 3"/>
          <p:cNvSpPr txBox="1">
            <a:spLocks noChangeArrowheads="1"/>
          </p:cNvSpPr>
          <p:nvPr/>
        </p:nvSpPr>
        <p:spPr bwMode="auto">
          <a:xfrm>
            <a:off x="3257550" y="1844676"/>
            <a:ext cx="617220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a:latin typeface="Times New Roman" panose="02020603050405020304" pitchFamily="18" charset="0"/>
              </a:rPr>
              <a:t>对用于定量描述物理现象的物理量，它具备有4个要素 (</a:t>
            </a:r>
            <a:r>
              <a:rPr lang="zh-CN" altLang="en-US" sz="1200">
                <a:solidFill>
                  <a:srgbClr val="3366FF"/>
                </a:solidFill>
                <a:latin typeface="Times New Roman" panose="02020603050405020304" pitchFamily="18" charset="0"/>
              </a:rPr>
              <a:t>以加速度为例</a:t>
            </a:r>
            <a:r>
              <a:rPr lang="zh-CN" altLang="en-US">
                <a:latin typeface="Times New Roman" panose="02020603050405020304" pitchFamily="18" charset="0"/>
              </a:rPr>
              <a:t>)—— </a:t>
            </a:r>
          </a:p>
          <a:p>
            <a:pPr eaLnBrk="1" hangingPunct="1">
              <a:lnSpc>
                <a:spcPct val="100000"/>
              </a:lnSpc>
              <a:spcBef>
                <a:spcPct val="50000"/>
              </a:spcBef>
              <a:buFont typeface="Arial" panose="020B0604020202020204" pitchFamily="34" charset="0"/>
              <a:buNone/>
            </a:pPr>
            <a:r>
              <a:rPr lang="zh-CN" altLang="en-US">
                <a:solidFill>
                  <a:srgbClr val="3333FF"/>
                </a:solidFill>
                <a:latin typeface="Times New Roman" panose="02020603050405020304" pitchFamily="18" charset="0"/>
              </a:rPr>
              <a:t>量的名称         </a:t>
            </a:r>
            <a:r>
              <a:rPr lang="zh-CN" altLang="en-US">
                <a:solidFill>
                  <a:srgbClr val="333399"/>
                </a:solidFill>
                <a:latin typeface="Times New Roman" panose="02020603050405020304" pitchFamily="18" charset="0"/>
              </a:rPr>
              <a:t>重力加速度</a:t>
            </a:r>
            <a:endParaRPr lang="zh-CN" altLang="en-US">
              <a:solidFill>
                <a:srgbClr val="3333FF"/>
              </a:solidFill>
              <a:latin typeface="Times New Roman" panose="02020603050405020304" pitchFamily="18" charset="0"/>
            </a:endParaRPr>
          </a:p>
          <a:p>
            <a:pPr eaLnBrk="1" hangingPunct="1">
              <a:lnSpc>
                <a:spcPct val="100000"/>
              </a:lnSpc>
              <a:spcBef>
                <a:spcPct val="50000"/>
              </a:spcBef>
              <a:buFont typeface="Arial" panose="020B0604020202020204" pitchFamily="34" charset="0"/>
              <a:buNone/>
            </a:pPr>
            <a:r>
              <a:rPr lang="zh-CN" altLang="en-US">
                <a:solidFill>
                  <a:srgbClr val="3333FF"/>
                </a:solidFill>
                <a:latin typeface="Times New Roman" panose="02020603050405020304" pitchFamily="18" charset="0"/>
              </a:rPr>
              <a:t>量的符号            </a:t>
            </a:r>
            <a:r>
              <a:rPr lang="en-US" altLang="zh-CN" i="1">
                <a:solidFill>
                  <a:srgbClr val="333399"/>
                </a:solidFill>
                <a:latin typeface="Lucida Console" panose="020B0609040504020204" pitchFamily="49" charset="0"/>
              </a:rPr>
              <a:t>g ，</a:t>
            </a:r>
            <a:r>
              <a:rPr lang="en-US" altLang="zh-CN">
                <a:solidFill>
                  <a:srgbClr val="333399"/>
                </a:solidFill>
                <a:latin typeface="Times New Roman" panose="02020603050405020304" pitchFamily="18" charset="0"/>
              </a:rPr>
              <a:t>   g</a:t>
            </a:r>
            <a:r>
              <a:rPr lang="en-US" altLang="zh-CN">
                <a:solidFill>
                  <a:srgbClr val="3333FF"/>
                </a:solidFill>
                <a:latin typeface="Times New Roman" panose="02020603050405020304" pitchFamily="18" charset="0"/>
              </a:rPr>
              <a:t>        </a:t>
            </a:r>
          </a:p>
          <a:p>
            <a:pPr eaLnBrk="1" hangingPunct="1">
              <a:lnSpc>
                <a:spcPct val="100000"/>
              </a:lnSpc>
              <a:spcBef>
                <a:spcPct val="50000"/>
              </a:spcBef>
              <a:buFont typeface="Arial" panose="020B0604020202020204" pitchFamily="34" charset="0"/>
              <a:buNone/>
            </a:pPr>
            <a:r>
              <a:rPr lang="zh-CN" altLang="en-US">
                <a:solidFill>
                  <a:srgbClr val="3333FF"/>
                </a:solidFill>
                <a:latin typeface="Times New Roman" panose="02020603050405020304" pitchFamily="18" charset="0"/>
              </a:rPr>
              <a:t>单位名称        </a:t>
            </a:r>
            <a:r>
              <a:rPr lang="zh-CN" altLang="en-US">
                <a:solidFill>
                  <a:srgbClr val="333399"/>
                </a:solidFill>
                <a:latin typeface="Times New Roman" panose="02020603050405020304" pitchFamily="18" charset="0"/>
              </a:rPr>
              <a:t>米</a:t>
            </a:r>
            <a:r>
              <a:rPr lang="zh-CN" altLang="en-US" sz="3200">
                <a:solidFill>
                  <a:srgbClr val="333399"/>
                </a:solidFill>
                <a:latin typeface="Times New Roman" panose="02020603050405020304" pitchFamily="18" charset="0"/>
              </a:rPr>
              <a:t> / </a:t>
            </a:r>
            <a:r>
              <a:rPr lang="zh-CN" altLang="en-US">
                <a:solidFill>
                  <a:srgbClr val="333399"/>
                </a:solidFill>
                <a:latin typeface="Times New Roman" panose="02020603050405020304" pitchFamily="18" charset="0"/>
              </a:rPr>
              <a:t>秒</a:t>
            </a:r>
            <a:r>
              <a:rPr lang="zh-CN" altLang="en-US" baseline="30000">
                <a:solidFill>
                  <a:srgbClr val="333399"/>
                </a:solidFill>
                <a:latin typeface="Times New Roman" panose="02020603050405020304" pitchFamily="18" charset="0"/>
              </a:rPr>
              <a:t>2</a:t>
            </a:r>
            <a:r>
              <a:rPr lang="zh-CN" altLang="en-US">
                <a:solidFill>
                  <a:srgbClr val="333399"/>
                </a:solidFill>
                <a:latin typeface="Times New Roman" panose="02020603050405020304" pitchFamily="18" charset="0"/>
              </a:rPr>
              <a:t> ，米 · 秒</a:t>
            </a:r>
            <a:r>
              <a:rPr lang="zh-CN" altLang="en-US" baseline="30000">
                <a:solidFill>
                  <a:srgbClr val="333399"/>
                </a:solidFill>
                <a:latin typeface="Times New Roman" panose="02020603050405020304" pitchFamily="18" charset="0"/>
              </a:rPr>
              <a:t>-2</a:t>
            </a:r>
            <a:r>
              <a:rPr lang="zh-CN" altLang="en-US">
                <a:solidFill>
                  <a:srgbClr val="3333FF"/>
                </a:solidFill>
                <a:latin typeface="Times New Roman" panose="02020603050405020304" pitchFamily="18" charset="0"/>
              </a:rPr>
              <a:t> </a:t>
            </a:r>
          </a:p>
          <a:p>
            <a:pPr eaLnBrk="1" hangingPunct="1">
              <a:lnSpc>
                <a:spcPct val="100000"/>
              </a:lnSpc>
              <a:spcBef>
                <a:spcPct val="50000"/>
              </a:spcBef>
              <a:buFont typeface="Arial" panose="020B0604020202020204" pitchFamily="34" charset="0"/>
              <a:buNone/>
            </a:pPr>
            <a:r>
              <a:rPr lang="zh-CN" altLang="en-US">
                <a:solidFill>
                  <a:srgbClr val="3333FF"/>
                </a:solidFill>
                <a:latin typeface="Times New Roman" panose="02020603050405020304" pitchFamily="18" charset="0"/>
              </a:rPr>
              <a:t>单位符号          </a:t>
            </a:r>
            <a:r>
              <a:rPr lang="en-US" altLang="zh-CN">
                <a:solidFill>
                  <a:srgbClr val="333399"/>
                </a:solidFill>
                <a:latin typeface="Times New Roman" panose="02020603050405020304" pitchFamily="18" charset="0"/>
              </a:rPr>
              <a:t>m</a:t>
            </a:r>
            <a:r>
              <a:rPr lang="en-US" altLang="zh-CN" sz="3200">
                <a:solidFill>
                  <a:srgbClr val="333399"/>
                </a:solidFill>
                <a:latin typeface="Times New Roman" panose="02020603050405020304" pitchFamily="18" charset="0"/>
              </a:rPr>
              <a:t> /</a:t>
            </a:r>
            <a:r>
              <a:rPr lang="en-US" altLang="zh-CN">
                <a:solidFill>
                  <a:srgbClr val="333399"/>
                </a:solidFill>
                <a:latin typeface="Times New Roman" panose="02020603050405020304" pitchFamily="18" charset="0"/>
              </a:rPr>
              <a:t> s</a:t>
            </a:r>
            <a:r>
              <a:rPr lang="en-US" altLang="zh-CN" baseline="30000">
                <a:solidFill>
                  <a:srgbClr val="333399"/>
                </a:solidFill>
                <a:latin typeface="Times New Roman" panose="02020603050405020304" pitchFamily="18" charset="0"/>
              </a:rPr>
              <a:t>2</a:t>
            </a:r>
            <a:r>
              <a:rPr lang="en-US" altLang="zh-CN">
                <a:solidFill>
                  <a:srgbClr val="333399"/>
                </a:solidFill>
                <a:latin typeface="Times New Roman" panose="02020603050405020304" pitchFamily="18" charset="0"/>
              </a:rPr>
              <a:t>,      m </a:t>
            </a:r>
            <a:r>
              <a:rPr lang="zh-CN" altLang="en-US">
                <a:solidFill>
                  <a:srgbClr val="333399"/>
                </a:solidFill>
                <a:latin typeface="Times New Roman" panose="02020603050405020304" pitchFamily="18" charset="0"/>
              </a:rPr>
              <a:t>·</a:t>
            </a:r>
            <a:r>
              <a:rPr lang="en-US" altLang="zh-CN">
                <a:solidFill>
                  <a:srgbClr val="333399"/>
                </a:solidFill>
                <a:latin typeface="Times New Roman" panose="02020603050405020304" pitchFamily="18" charset="0"/>
              </a:rPr>
              <a:t> s</a:t>
            </a:r>
            <a:r>
              <a:rPr lang="en-US" altLang="zh-CN" baseline="30000">
                <a:solidFill>
                  <a:srgbClr val="333399"/>
                </a:solidFill>
                <a:latin typeface="Times New Roman" panose="02020603050405020304" pitchFamily="18" charset="0"/>
              </a:rPr>
              <a:t>-2</a:t>
            </a:r>
            <a:r>
              <a:rPr lang="en-US" altLang="zh-CN">
                <a:solidFill>
                  <a:srgbClr val="3333FF"/>
                </a:solidFill>
                <a:latin typeface="Times New Roman" panose="02020603050405020304" pitchFamily="18" charset="0"/>
              </a:rPr>
              <a:t> </a:t>
            </a:r>
          </a:p>
        </p:txBody>
      </p:sp>
      <p:sp>
        <p:nvSpPr>
          <p:cNvPr id="107524" name="Rectangle 4"/>
          <p:cNvSpPr>
            <a:spLocks noChangeArrowheads="1"/>
          </p:cNvSpPr>
          <p:nvPr/>
        </p:nvSpPr>
        <p:spPr bwMode="auto">
          <a:xfrm>
            <a:off x="3048000" y="5791200"/>
            <a:ext cx="6591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a:solidFill>
                  <a:srgbClr val="009900"/>
                </a:solidFill>
                <a:latin typeface="Arial" panose="020B0604020202020204" pitchFamily="34" charset="0"/>
              </a:rPr>
              <a:t>在纬度45°海平面上，精确测得物体的重力加速度 </a:t>
            </a:r>
            <a:r>
              <a:rPr lang="en-US" altLang="zh-CN" sz="1600">
                <a:solidFill>
                  <a:srgbClr val="3366FF"/>
                </a:solidFill>
                <a:latin typeface="Arial" panose="020B0604020202020204" pitchFamily="34" charset="0"/>
              </a:rPr>
              <a:t>g=9.80665m／s</a:t>
            </a:r>
            <a:r>
              <a:rPr lang="en-US" altLang="zh-CN" sz="1600" baseline="30000">
                <a:solidFill>
                  <a:srgbClr val="3366FF"/>
                </a:solidFill>
                <a:latin typeface="Arial" panose="020B0604020202020204" pitchFamily="34" charset="0"/>
              </a:rPr>
              <a:t>2</a:t>
            </a:r>
            <a:endParaRPr lang="en-US" altLang="zh-CN" sz="1600" baseline="30000">
              <a:solidFill>
                <a:srgbClr val="3366FF"/>
              </a:solidFill>
              <a:latin typeface="Times New Roman" panose="02020603050405020304" pitchFamily="18" charset="0"/>
            </a:endParaRPr>
          </a:p>
        </p:txBody>
      </p:sp>
      <p:sp>
        <p:nvSpPr>
          <p:cNvPr id="107525" name="矩形 1"/>
          <p:cNvSpPr>
            <a:spLocks noChangeArrowheads="1"/>
          </p:cNvSpPr>
          <p:nvPr/>
        </p:nvSpPr>
        <p:spPr bwMode="auto">
          <a:xfrm>
            <a:off x="3048001" y="425450"/>
            <a:ext cx="4721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zh-CN" sz="3200">
                <a:solidFill>
                  <a:srgbClr val="FF0000"/>
                </a:solidFill>
                <a:latin typeface="黑体" panose="02010609060101010101" pitchFamily="49" charset="-122"/>
                <a:ea typeface="黑体" panose="02010609060101010101" pitchFamily="49" charset="-122"/>
              </a:rPr>
              <a:t>3.4.3 </a:t>
            </a:r>
            <a:r>
              <a:rPr lang="zh-CN" altLang="en-US" sz="3200">
                <a:solidFill>
                  <a:srgbClr val="FF0000"/>
                </a:solidFill>
                <a:latin typeface="黑体" panose="02010609060101010101" pitchFamily="49" charset="-122"/>
                <a:ea typeface="黑体" panose="02010609060101010101" pitchFamily="49" charset="-122"/>
              </a:rPr>
              <a:t>实验数据记录规范</a:t>
            </a:r>
          </a:p>
        </p:txBody>
      </p:sp>
      <p:pic>
        <p:nvPicPr>
          <p:cNvPr id="107526"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94001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3429000" y="609601"/>
            <a:ext cx="662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a:latin typeface="Times New Roman" panose="02020603050405020304" pitchFamily="18" charset="0"/>
              </a:rPr>
              <a:t>物理量</a:t>
            </a:r>
            <a:r>
              <a:rPr lang="zh-CN" altLang="en-US">
                <a:solidFill>
                  <a:srgbClr val="3333FF"/>
                </a:solidFill>
                <a:latin typeface="Times New Roman" panose="02020603050405020304" pitchFamily="18" charset="0"/>
              </a:rPr>
              <a:t>名称</a:t>
            </a:r>
            <a:r>
              <a:rPr lang="zh-CN" altLang="en-US">
                <a:latin typeface="Times New Roman" panose="02020603050405020304" pitchFamily="18" charset="0"/>
              </a:rPr>
              <a:t>、</a:t>
            </a:r>
            <a:r>
              <a:rPr lang="zh-CN" altLang="en-US">
                <a:solidFill>
                  <a:srgbClr val="3333FF"/>
                </a:solidFill>
                <a:latin typeface="Times New Roman" panose="02020603050405020304" pitchFamily="18" charset="0"/>
              </a:rPr>
              <a:t>单位</a:t>
            </a:r>
            <a:r>
              <a:rPr lang="zh-CN" altLang="en-US">
                <a:latin typeface="Times New Roman" panose="02020603050405020304" pitchFamily="18" charset="0"/>
              </a:rPr>
              <a:t>、</a:t>
            </a:r>
            <a:r>
              <a:rPr lang="zh-CN" altLang="en-US">
                <a:solidFill>
                  <a:srgbClr val="3333FF"/>
                </a:solidFill>
                <a:latin typeface="Times New Roman" panose="02020603050405020304" pitchFamily="18" charset="0"/>
              </a:rPr>
              <a:t>符号</a:t>
            </a:r>
            <a:r>
              <a:rPr lang="zh-CN" altLang="en-US">
                <a:latin typeface="Times New Roman" panose="02020603050405020304" pitchFamily="18" charset="0"/>
              </a:rPr>
              <a:t>与</a:t>
            </a:r>
            <a:r>
              <a:rPr lang="zh-CN" altLang="en-US">
                <a:solidFill>
                  <a:srgbClr val="3333FF"/>
                </a:solidFill>
                <a:latin typeface="Times New Roman" panose="02020603050405020304" pitchFamily="18" charset="0"/>
              </a:rPr>
              <a:t>单位制</a:t>
            </a:r>
          </a:p>
        </p:txBody>
      </p:sp>
      <p:sp>
        <p:nvSpPr>
          <p:cNvPr id="108547" name="Text Box 3"/>
          <p:cNvSpPr txBox="1">
            <a:spLocks noChangeArrowheads="1"/>
          </p:cNvSpPr>
          <p:nvPr/>
        </p:nvSpPr>
        <p:spPr bwMode="auto">
          <a:xfrm>
            <a:off x="3505200" y="1676401"/>
            <a:ext cx="58674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20000"/>
              </a:lnSpc>
              <a:spcBef>
                <a:spcPct val="50000"/>
              </a:spcBef>
              <a:buFont typeface="Arial" panose="020B0604020202020204" pitchFamily="34" charset="0"/>
              <a:buNone/>
            </a:pPr>
            <a:r>
              <a:rPr lang="zh-CN" altLang="en-US" sz="2400">
                <a:latin typeface="Times New Roman" panose="02020603050405020304" pitchFamily="18" charset="0"/>
              </a:rPr>
              <a:t>任何一个物理量(</a:t>
            </a:r>
            <a:r>
              <a:rPr lang="en-US" altLang="zh-CN" sz="2400" i="1">
                <a:latin typeface="Times New Roman" panose="02020603050405020304" pitchFamily="18" charset="0"/>
              </a:rPr>
              <a:t>Physical quantities</a:t>
            </a:r>
            <a:r>
              <a:rPr lang="en-US" altLang="zh-CN" sz="2400">
                <a:latin typeface="Times New Roman" panose="02020603050405020304" pitchFamily="18" charset="0"/>
              </a:rPr>
              <a:t>)</a:t>
            </a:r>
            <a:r>
              <a:rPr lang="en-US" altLang="zh-CN" sz="2400">
                <a:solidFill>
                  <a:srgbClr val="3333FF"/>
                </a:solidFill>
                <a:latin typeface="Times New Roman" panose="02020603050405020304" pitchFamily="18" charset="0"/>
              </a:rPr>
              <a:t>A</a:t>
            </a:r>
            <a:r>
              <a:rPr lang="en-US" altLang="zh-CN" sz="2400">
                <a:latin typeface="Times New Roman" panose="02020603050405020304" pitchFamily="18" charset="0"/>
              </a:rPr>
              <a:t>，</a:t>
            </a:r>
            <a:r>
              <a:rPr lang="zh-CN" altLang="en-US" sz="2400">
                <a:latin typeface="Times New Roman" panose="02020603050405020304" pitchFamily="18" charset="0"/>
              </a:rPr>
              <a:t>都是一个数值</a:t>
            </a:r>
            <a:r>
              <a:rPr lang="zh-CN" altLang="en-US" sz="2400">
                <a:solidFill>
                  <a:srgbClr val="3333FF"/>
                </a:solidFill>
                <a:latin typeface="Times New Roman" panose="02020603050405020304" pitchFamily="18" charset="0"/>
              </a:rPr>
              <a:t>{</a:t>
            </a:r>
            <a:r>
              <a:rPr lang="en-US" altLang="zh-CN" sz="2400">
                <a:solidFill>
                  <a:srgbClr val="3333FF"/>
                </a:solidFill>
                <a:latin typeface="Times New Roman" panose="02020603050405020304" pitchFamily="18" charset="0"/>
              </a:rPr>
              <a:t>A</a:t>
            </a:r>
            <a:r>
              <a:rPr lang="zh-CN" altLang="en-US" sz="2400">
                <a:solidFill>
                  <a:srgbClr val="3333FF"/>
                </a:solidFill>
                <a:latin typeface="Times New Roman" panose="02020603050405020304" pitchFamily="18" charset="0"/>
              </a:rPr>
              <a:t>}</a:t>
            </a:r>
            <a:r>
              <a:rPr lang="zh-CN" altLang="en-US" sz="2400">
                <a:latin typeface="Times New Roman" panose="02020603050405020304" pitchFamily="18" charset="0"/>
              </a:rPr>
              <a:t>与一个单位</a:t>
            </a:r>
            <a:r>
              <a:rPr lang="zh-CN" altLang="en-US" sz="2400">
                <a:solidFill>
                  <a:srgbClr val="3333FF"/>
                </a:solidFill>
                <a:latin typeface="Times New Roman" panose="02020603050405020304" pitchFamily="18" charset="0"/>
              </a:rPr>
              <a:t>[</a:t>
            </a:r>
            <a:r>
              <a:rPr lang="en-US" altLang="zh-CN" sz="2400">
                <a:solidFill>
                  <a:srgbClr val="3333FF"/>
                </a:solidFill>
                <a:latin typeface="Times New Roman" panose="02020603050405020304" pitchFamily="18" charset="0"/>
              </a:rPr>
              <a:t>A]</a:t>
            </a:r>
            <a:r>
              <a:rPr lang="zh-CN" altLang="en-US" sz="2400">
                <a:latin typeface="Times New Roman" panose="02020603050405020304" pitchFamily="18" charset="0"/>
              </a:rPr>
              <a:t>的乘积。</a:t>
            </a:r>
          </a:p>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       </a:t>
            </a:r>
            <a:r>
              <a:rPr lang="en-US" altLang="zh-CN" sz="5400">
                <a:solidFill>
                  <a:srgbClr val="3333FF"/>
                </a:solidFill>
                <a:latin typeface="Times New Roman" panose="02020603050405020304" pitchFamily="18" charset="0"/>
              </a:rPr>
              <a:t>A </a:t>
            </a:r>
            <a:r>
              <a:rPr lang="en-US" altLang="zh-CN" sz="5400">
                <a:latin typeface="Times New Roman" panose="02020603050405020304" pitchFamily="18" charset="0"/>
              </a:rPr>
              <a:t>= </a:t>
            </a:r>
            <a:r>
              <a:rPr lang="zh-CN" altLang="en-US" sz="5400">
                <a:solidFill>
                  <a:srgbClr val="3333FF"/>
                </a:solidFill>
                <a:latin typeface="Times New Roman" panose="02020603050405020304" pitchFamily="18" charset="0"/>
              </a:rPr>
              <a:t>{</a:t>
            </a:r>
            <a:r>
              <a:rPr lang="en-US" altLang="zh-CN" sz="5400">
                <a:solidFill>
                  <a:srgbClr val="3333FF"/>
                </a:solidFill>
                <a:latin typeface="Times New Roman" panose="02020603050405020304" pitchFamily="18" charset="0"/>
              </a:rPr>
              <a:t>A</a:t>
            </a:r>
            <a:r>
              <a:rPr lang="zh-CN" altLang="en-US" sz="5400">
                <a:solidFill>
                  <a:srgbClr val="3333FF"/>
                </a:solidFill>
                <a:latin typeface="Times New Roman" panose="02020603050405020304" pitchFamily="18" charset="0"/>
              </a:rPr>
              <a:t>} </a:t>
            </a:r>
            <a:r>
              <a:rPr lang="zh-CN" altLang="en-US" sz="5400">
                <a:solidFill>
                  <a:srgbClr val="CC3300"/>
                </a:solidFill>
                <a:latin typeface="Times New Roman" panose="02020603050405020304" pitchFamily="18" charset="0"/>
              </a:rPr>
              <a:t>· </a:t>
            </a:r>
            <a:r>
              <a:rPr lang="zh-CN" altLang="en-US" sz="5400">
                <a:solidFill>
                  <a:srgbClr val="3333FF"/>
                </a:solidFill>
                <a:latin typeface="Times New Roman" panose="02020603050405020304" pitchFamily="18" charset="0"/>
              </a:rPr>
              <a:t>[</a:t>
            </a:r>
            <a:r>
              <a:rPr lang="en-US" altLang="zh-CN" sz="5400">
                <a:solidFill>
                  <a:srgbClr val="3333FF"/>
                </a:solidFill>
                <a:latin typeface="Times New Roman" panose="02020603050405020304" pitchFamily="18" charset="0"/>
              </a:rPr>
              <a:t>A]</a:t>
            </a:r>
            <a:endParaRPr lang="zh-CN" altLang="en-US" sz="5400">
              <a:solidFill>
                <a:srgbClr val="3333FF"/>
              </a:solidFill>
              <a:latin typeface="Times New Roman" panose="02020603050405020304" pitchFamily="18" charset="0"/>
            </a:endParaRPr>
          </a:p>
        </p:txBody>
      </p:sp>
      <p:sp>
        <p:nvSpPr>
          <p:cNvPr id="108548" name="Text Box 4"/>
          <p:cNvSpPr txBox="1">
            <a:spLocks noChangeArrowheads="1"/>
          </p:cNvSpPr>
          <p:nvPr/>
        </p:nvSpPr>
        <p:spPr bwMode="auto">
          <a:xfrm>
            <a:off x="3505200" y="4419600"/>
            <a:ext cx="6477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solidFill>
                  <a:srgbClr val="CC3300"/>
                </a:solidFill>
                <a:latin typeface="Times New Roman" panose="02020603050405020304" pitchFamily="18" charset="0"/>
                <a:ea typeface="方正舒体" panose="02010601030101010101" pitchFamily="2" charset="-122"/>
              </a:rPr>
              <a:t>∵  </a:t>
            </a:r>
            <a:r>
              <a:rPr lang="zh-CN" altLang="en-US" sz="2400">
                <a:latin typeface="Times New Roman" panose="02020603050405020304" pitchFamily="18" charset="0"/>
              </a:rPr>
              <a:t>量 / 单位 = 数值</a:t>
            </a:r>
          </a:p>
          <a:p>
            <a:pPr eaLnBrk="1" hangingPunct="1">
              <a:lnSpc>
                <a:spcPct val="100000"/>
              </a:lnSpc>
              <a:spcBef>
                <a:spcPct val="50000"/>
              </a:spcBef>
              <a:buFont typeface="Arial" panose="020B0604020202020204" pitchFamily="34" charset="0"/>
              <a:buNone/>
            </a:pPr>
            <a:r>
              <a:rPr lang="zh-CN" altLang="en-US" sz="2400">
                <a:solidFill>
                  <a:srgbClr val="CC3300"/>
                </a:solidFill>
                <a:latin typeface="Times New Roman" panose="02020603050405020304" pitchFamily="18" charset="0"/>
                <a:ea typeface="方正舒体" panose="02010601030101010101" pitchFamily="2" charset="-122"/>
              </a:rPr>
              <a:t>∴  </a:t>
            </a:r>
            <a:r>
              <a:rPr lang="zh-CN" altLang="en-US" sz="2400">
                <a:latin typeface="Times New Roman" panose="02020603050405020304" pitchFamily="18" charset="0"/>
              </a:rPr>
              <a:t>量 = 数值 </a:t>
            </a:r>
            <a:r>
              <a:rPr lang="zh-CN" altLang="en-US" sz="1600">
                <a:solidFill>
                  <a:srgbClr val="CC3300"/>
                </a:solidFill>
                <a:latin typeface="Times New Roman" panose="02020603050405020304" pitchFamily="18" charset="0"/>
                <a:ea typeface="方正舒体" panose="02010601030101010101" pitchFamily="2" charset="-122"/>
              </a:rPr>
              <a:t>╳</a:t>
            </a:r>
            <a:r>
              <a:rPr lang="zh-CN" altLang="en-US" sz="2400">
                <a:latin typeface="Times New Roman" panose="02020603050405020304" pitchFamily="18" charset="0"/>
              </a:rPr>
              <a:t> 单位</a:t>
            </a:r>
          </a:p>
        </p:txBody>
      </p:sp>
      <p:pic>
        <p:nvPicPr>
          <p:cNvPr id="108549"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7505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2743200" y="857251"/>
            <a:ext cx="7200900" cy="52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20000"/>
              </a:lnSpc>
              <a:spcBef>
                <a:spcPct val="50000"/>
              </a:spcBef>
              <a:buFont typeface="Arial" panose="020B0604020202020204" pitchFamily="34" charset="0"/>
              <a:buNone/>
            </a:pPr>
            <a:r>
              <a:rPr lang="zh-CN" altLang="en-US">
                <a:latin typeface="Times New Roman" panose="02020603050405020304" pitchFamily="18" charset="0"/>
              </a:rPr>
              <a:t>《中华人民共和国计量法》规定，国家采用以国际单位制(</a:t>
            </a:r>
            <a:r>
              <a:rPr lang="en-US" altLang="zh-CN">
                <a:solidFill>
                  <a:srgbClr val="3333FF"/>
                </a:solidFill>
                <a:latin typeface="Times New Roman" panose="02020603050405020304" pitchFamily="18" charset="0"/>
              </a:rPr>
              <a:t>SI</a:t>
            </a:r>
            <a:r>
              <a:rPr lang="zh-CN" altLang="en-US">
                <a:solidFill>
                  <a:srgbClr val="3333FF"/>
                </a:solidFill>
                <a:latin typeface="Times New Roman" panose="02020603050405020304" pitchFamily="18" charset="0"/>
              </a:rPr>
              <a:t>单位制</a:t>
            </a:r>
            <a:r>
              <a:rPr lang="zh-CN" altLang="en-US">
                <a:latin typeface="Times New Roman" panose="02020603050405020304" pitchFamily="18" charset="0"/>
              </a:rPr>
              <a:t>)为基础的法定计量单位制。 法定计量单位包括</a:t>
            </a:r>
          </a:p>
          <a:p>
            <a:pPr eaLnBrk="1" hangingPunct="1">
              <a:lnSpc>
                <a:spcPct val="100000"/>
              </a:lnSpc>
              <a:spcBef>
                <a:spcPct val="50000"/>
              </a:spcBef>
              <a:buFont typeface="Arial" panose="020B0604020202020204" pitchFamily="34" charset="0"/>
              <a:buNone/>
            </a:pPr>
            <a:r>
              <a:rPr lang="en-US" altLang="zh-CN">
                <a:solidFill>
                  <a:srgbClr val="3333FF"/>
                </a:solidFill>
                <a:latin typeface="Times New Roman" panose="02020603050405020304" pitchFamily="18" charset="0"/>
              </a:rPr>
              <a:t>SI</a:t>
            </a:r>
            <a:r>
              <a:rPr lang="zh-CN" altLang="en-US">
                <a:solidFill>
                  <a:srgbClr val="3333FF"/>
                </a:solidFill>
                <a:latin typeface="Times New Roman" panose="02020603050405020304" pitchFamily="18" charset="0"/>
              </a:rPr>
              <a:t>基本单位(7)   </a:t>
            </a:r>
            <a:r>
              <a:rPr lang="zh-CN" altLang="en-US" sz="1800">
                <a:solidFill>
                  <a:srgbClr val="CC3300"/>
                </a:solidFill>
                <a:latin typeface="Times New Roman" panose="02020603050405020304" pitchFamily="18" charset="0"/>
              </a:rPr>
              <a:t>米</a:t>
            </a:r>
            <a:r>
              <a:rPr lang="en-US" altLang="zh-CN" sz="2000">
                <a:solidFill>
                  <a:srgbClr val="3333FF"/>
                </a:solidFill>
                <a:latin typeface="Times New Roman" panose="02020603050405020304" pitchFamily="18" charset="0"/>
              </a:rPr>
              <a:t>m,</a:t>
            </a:r>
            <a:r>
              <a:rPr lang="zh-CN" altLang="en-US" sz="1800">
                <a:solidFill>
                  <a:srgbClr val="CC3300"/>
                </a:solidFill>
                <a:latin typeface="Times New Roman" panose="02020603050405020304" pitchFamily="18" charset="0"/>
              </a:rPr>
              <a:t>千克</a:t>
            </a:r>
            <a:r>
              <a:rPr lang="en-US" altLang="zh-CN" sz="2000">
                <a:solidFill>
                  <a:srgbClr val="3333FF"/>
                </a:solidFill>
                <a:latin typeface="Times New Roman" panose="02020603050405020304" pitchFamily="18" charset="0"/>
              </a:rPr>
              <a:t>k</a:t>
            </a:r>
            <a:r>
              <a:rPr lang="en-US" altLang="zh-CN" sz="2000">
                <a:solidFill>
                  <a:srgbClr val="3333FF"/>
                </a:solidFill>
                <a:latin typeface="Arial Narrow" panose="020B0606020202030204" pitchFamily="34" charset="0"/>
              </a:rPr>
              <a:t>g</a:t>
            </a:r>
            <a:r>
              <a:rPr lang="en-US" altLang="zh-CN" sz="2000">
                <a:solidFill>
                  <a:srgbClr val="3333FF"/>
                </a:solidFill>
                <a:latin typeface="Times New Roman" panose="02020603050405020304" pitchFamily="18" charset="0"/>
              </a:rPr>
              <a:t>,</a:t>
            </a:r>
            <a:r>
              <a:rPr lang="zh-CN" altLang="en-US" sz="1800">
                <a:solidFill>
                  <a:srgbClr val="CC3300"/>
                </a:solidFill>
                <a:latin typeface="Times New Roman" panose="02020603050405020304" pitchFamily="18" charset="0"/>
              </a:rPr>
              <a:t>秒</a:t>
            </a:r>
            <a:r>
              <a:rPr lang="en-US" altLang="zh-CN" sz="2000">
                <a:solidFill>
                  <a:srgbClr val="3333FF"/>
                </a:solidFill>
                <a:latin typeface="Times New Roman" panose="02020603050405020304" pitchFamily="18" charset="0"/>
              </a:rPr>
              <a:t>s,</a:t>
            </a:r>
            <a:r>
              <a:rPr lang="zh-CN" altLang="en-US" sz="1800">
                <a:solidFill>
                  <a:srgbClr val="CC3300"/>
                </a:solidFill>
                <a:latin typeface="Times New Roman" panose="02020603050405020304" pitchFamily="18" charset="0"/>
              </a:rPr>
              <a:t>安</a:t>
            </a:r>
            <a:r>
              <a:rPr lang="en-US" altLang="zh-CN" sz="2000">
                <a:solidFill>
                  <a:srgbClr val="3333FF"/>
                </a:solidFill>
                <a:latin typeface="Times New Roman" panose="02020603050405020304" pitchFamily="18" charset="0"/>
              </a:rPr>
              <a:t>A,</a:t>
            </a:r>
            <a:r>
              <a:rPr lang="zh-CN" altLang="en-US" sz="1800">
                <a:solidFill>
                  <a:srgbClr val="CC3300"/>
                </a:solidFill>
                <a:latin typeface="Times New Roman" panose="02020603050405020304" pitchFamily="18" charset="0"/>
              </a:rPr>
              <a:t>开</a:t>
            </a:r>
            <a:r>
              <a:rPr lang="en-US" altLang="zh-CN" sz="2000">
                <a:solidFill>
                  <a:srgbClr val="3333FF"/>
                </a:solidFill>
                <a:latin typeface="Times New Roman" panose="02020603050405020304" pitchFamily="18" charset="0"/>
              </a:rPr>
              <a:t>K,</a:t>
            </a:r>
            <a:r>
              <a:rPr lang="zh-CN" altLang="en-US" sz="1800">
                <a:solidFill>
                  <a:srgbClr val="CC3300"/>
                </a:solidFill>
                <a:latin typeface="Times New Roman" panose="02020603050405020304" pitchFamily="18" charset="0"/>
              </a:rPr>
              <a:t>摩</a:t>
            </a:r>
            <a:r>
              <a:rPr lang="en-US" altLang="zh-CN" sz="2000">
                <a:solidFill>
                  <a:srgbClr val="3333FF"/>
                </a:solidFill>
                <a:latin typeface="Times New Roman" panose="02020603050405020304" pitchFamily="18" charset="0"/>
              </a:rPr>
              <a:t>mol,</a:t>
            </a:r>
            <a:r>
              <a:rPr lang="zh-CN" altLang="en-US" sz="1800">
                <a:solidFill>
                  <a:srgbClr val="CC3300"/>
                </a:solidFill>
                <a:latin typeface="Times New Roman" panose="02020603050405020304" pitchFamily="18" charset="0"/>
              </a:rPr>
              <a:t>坎</a:t>
            </a:r>
            <a:r>
              <a:rPr lang="en-US" altLang="zh-CN" sz="2000">
                <a:solidFill>
                  <a:srgbClr val="3333FF"/>
                </a:solidFill>
                <a:latin typeface="Times New Roman" panose="02020603050405020304" pitchFamily="18" charset="0"/>
              </a:rPr>
              <a:t>cd</a:t>
            </a:r>
            <a:endParaRPr lang="en-US" altLang="zh-CN">
              <a:solidFill>
                <a:srgbClr val="3333FF"/>
              </a:solidFill>
              <a:latin typeface="Times New Roman" panose="02020603050405020304" pitchFamily="18" charset="0"/>
            </a:endParaRPr>
          </a:p>
          <a:p>
            <a:pPr eaLnBrk="1" hangingPunct="1">
              <a:lnSpc>
                <a:spcPct val="100000"/>
              </a:lnSpc>
              <a:spcBef>
                <a:spcPct val="50000"/>
              </a:spcBef>
              <a:buFont typeface="Arial" panose="020B0604020202020204" pitchFamily="34" charset="0"/>
              <a:buNone/>
            </a:pPr>
            <a:r>
              <a:rPr lang="en-US" altLang="zh-CN">
                <a:solidFill>
                  <a:srgbClr val="3333FF"/>
                </a:solidFill>
                <a:latin typeface="Times New Roman" panose="02020603050405020304" pitchFamily="18" charset="0"/>
              </a:rPr>
              <a:t>SI</a:t>
            </a:r>
            <a:r>
              <a:rPr lang="zh-CN" altLang="en-US">
                <a:solidFill>
                  <a:srgbClr val="3333FF"/>
                </a:solidFill>
                <a:latin typeface="Times New Roman" panose="02020603050405020304" pitchFamily="18" charset="0"/>
              </a:rPr>
              <a:t>辅助单位(2)    </a:t>
            </a:r>
            <a:r>
              <a:rPr lang="zh-CN" altLang="en-US" sz="2000">
                <a:solidFill>
                  <a:srgbClr val="CC3300"/>
                </a:solidFill>
                <a:latin typeface="Times New Roman" panose="02020603050405020304" pitchFamily="18" charset="0"/>
              </a:rPr>
              <a:t>弧度</a:t>
            </a:r>
            <a:r>
              <a:rPr lang="en-US" altLang="zh-CN" sz="2000">
                <a:solidFill>
                  <a:srgbClr val="3333FF"/>
                </a:solidFill>
                <a:latin typeface="Times New Roman" panose="02020603050405020304" pitchFamily="18" charset="0"/>
              </a:rPr>
              <a:t>rad，</a:t>
            </a:r>
            <a:r>
              <a:rPr lang="zh-CN" altLang="en-US" sz="2000">
                <a:solidFill>
                  <a:srgbClr val="CC3300"/>
                </a:solidFill>
                <a:latin typeface="Times New Roman" panose="02020603050405020304" pitchFamily="18" charset="0"/>
              </a:rPr>
              <a:t>球面度</a:t>
            </a:r>
            <a:r>
              <a:rPr lang="en-US" altLang="zh-CN" sz="2000">
                <a:solidFill>
                  <a:srgbClr val="3333FF"/>
                </a:solidFill>
                <a:latin typeface="Times New Roman" panose="02020603050405020304" pitchFamily="18" charset="0"/>
              </a:rPr>
              <a:t>sr</a:t>
            </a:r>
            <a:endParaRPr lang="en-US" altLang="zh-CN">
              <a:solidFill>
                <a:srgbClr val="3333FF"/>
              </a:solidFill>
              <a:latin typeface="Times New Roman" panose="02020603050405020304" pitchFamily="18" charset="0"/>
            </a:endParaRPr>
          </a:p>
          <a:p>
            <a:pPr eaLnBrk="1" hangingPunct="1">
              <a:lnSpc>
                <a:spcPct val="100000"/>
              </a:lnSpc>
              <a:spcBef>
                <a:spcPct val="50000"/>
              </a:spcBef>
              <a:buFont typeface="Arial" panose="020B0604020202020204" pitchFamily="34" charset="0"/>
              <a:buNone/>
            </a:pPr>
            <a:r>
              <a:rPr lang="zh-CN" altLang="en-US">
                <a:solidFill>
                  <a:srgbClr val="3333FF"/>
                </a:solidFill>
                <a:latin typeface="Times New Roman" panose="02020603050405020304" pitchFamily="18" charset="0"/>
              </a:rPr>
              <a:t>导出单位(19)    </a:t>
            </a:r>
            <a:r>
              <a:rPr lang="en-US" altLang="zh-CN" sz="2400">
                <a:solidFill>
                  <a:srgbClr val="3333FF"/>
                </a:solidFill>
                <a:latin typeface="Times New Roman" panose="02020603050405020304" pitchFamily="18" charset="0"/>
              </a:rPr>
              <a:t>Hz,N,Pa,J,W,C,V,F,Ω,ºC,T,….</a:t>
            </a:r>
          </a:p>
          <a:p>
            <a:pPr eaLnBrk="1" hangingPunct="1">
              <a:lnSpc>
                <a:spcPct val="100000"/>
              </a:lnSpc>
              <a:spcBef>
                <a:spcPct val="50000"/>
              </a:spcBef>
              <a:buFont typeface="Arial" panose="020B0604020202020204" pitchFamily="34" charset="0"/>
              <a:buNone/>
            </a:pPr>
            <a:r>
              <a:rPr lang="zh-CN" altLang="en-US" sz="2400">
                <a:solidFill>
                  <a:srgbClr val="3333FF"/>
                </a:solidFill>
                <a:latin typeface="Times New Roman" panose="02020603050405020304" pitchFamily="18" charset="0"/>
              </a:rPr>
              <a:t>国家选定非</a:t>
            </a:r>
            <a:r>
              <a:rPr lang="en-US" altLang="zh-CN" sz="2400">
                <a:solidFill>
                  <a:srgbClr val="3333FF"/>
                </a:solidFill>
                <a:latin typeface="Times New Roman" panose="02020603050405020304" pitchFamily="18" charset="0"/>
              </a:rPr>
              <a:t>SI</a:t>
            </a:r>
            <a:r>
              <a:rPr lang="zh-CN" altLang="en-US" sz="2400">
                <a:solidFill>
                  <a:srgbClr val="3333FF"/>
                </a:solidFill>
                <a:latin typeface="Times New Roman" panose="02020603050405020304" pitchFamily="18" charset="0"/>
              </a:rPr>
              <a:t>单位</a:t>
            </a:r>
            <a:r>
              <a:rPr lang="zh-CN" altLang="en-US">
                <a:solidFill>
                  <a:srgbClr val="3333FF"/>
                </a:solidFill>
                <a:latin typeface="Times New Roman" panose="02020603050405020304" pitchFamily="18" charset="0"/>
              </a:rPr>
              <a:t>(10)    </a:t>
            </a:r>
            <a:r>
              <a:rPr lang="en-US" altLang="zh-CN" sz="2400" i="1">
                <a:solidFill>
                  <a:srgbClr val="3333FF"/>
                </a:solidFill>
                <a:latin typeface="Times New Roman" panose="02020603050405020304" pitchFamily="18" charset="0"/>
              </a:rPr>
              <a:t>a</a:t>
            </a:r>
            <a:r>
              <a:rPr lang="en-US" altLang="zh-CN">
                <a:solidFill>
                  <a:srgbClr val="3333FF"/>
                </a:solidFill>
                <a:latin typeface="Times New Roman" panose="02020603050405020304" pitchFamily="18" charset="0"/>
              </a:rPr>
              <a:t> ,d,min,h,t,eV,</a:t>
            </a:r>
            <a:r>
              <a:rPr lang="en-US" altLang="zh-CN" i="1">
                <a:solidFill>
                  <a:srgbClr val="3333FF"/>
                </a:solidFill>
                <a:latin typeface="Times New Roman" panose="02020603050405020304" pitchFamily="18" charset="0"/>
              </a:rPr>
              <a:t>l</a:t>
            </a:r>
            <a:r>
              <a:rPr lang="en-US" altLang="zh-CN">
                <a:solidFill>
                  <a:srgbClr val="3333FF"/>
                </a:solidFill>
                <a:latin typeface="Times New Roman" panose="02020603050405020304" pitchFamily="18" charset="0"/>
              </a:rPr>
              <a:t>,….</a:t>
            </a:r>
            <a:endParaRPr lang="en-US" altLang="zh-CN" sz="2400" i="1">
              <a:solidFill>
                <a:srgbClr val="3333FF"/>
              </a:solidFill>
              <a:latin typeface="Times New Roman" panose="02020603050405020304" pitchFamily="18" charset="0"/>
            </a:endParaRPr>
          </a:p>
          <a:p>
            <a:pPr eaLnBrk="1" hangingPunct="1">
              <a:lnSpc>
                <a:spcPct val="120000"/>
              </a:lnSpc>
              <a:spcBef>
                <a:spcPct val="50000"/>
              </a:spcBef>
              <a:buFont typeface="Arial" panose="020B0604020202020204" pitchFamily="34" charset="0"/>
              <a:buNone/>
            </a:pPr>
            <a:r>
              <a:rPr lang="zh-CN" altLang="en-US" sz="2400">
                <a:solidFill>
                  <a:srgbClr val="3333FF"/>
                </a:solidFill>
                <a:latin typeface="Times New Roman" panose="02020603050405020304" pitchFamily="18" charset="0"/>
              </a:rPr>
              <a:t>倍数、分数单位词头</a:t>
            </a:r>
            <a:r>
              <a:rPr lang="zh-CN" altLang="en-US">
                <a:solidFill>
                  <a:srgbClr val="3333FF"/>
                </a:solidFill>
                <a:latin typeface="Times New Roman" panose="02020603050405020304" pitchFamily="18" charset="0"/>
              </a:rPr>
              <a:t>(16)</a:t>
            </a:r>
            <a:r>
              <a:rPr lang="zh-CN" altLang="en-US" sz="2400">
                <a:solidFill>
                  <a:srgbClr val="3333FF"/>
                </a:solidFill>
                <a:latin typeface="Times New Roman" panose="02020603050405020304" pitchFamily="18" charset="0"/>
              </a:rPr>
              <a:t>    </a:t>
            </a:r>
            <a:r>
              <a:rPr lang="zh-CN" altLang="en-US" sz="2400">
                <a:solidFill>
                  <a:srgbClr val="CC3300"/>
                </a:solidFill>
                <a:latin typeface="Times New Roman" panose="02020603050405020304" pitchFamily="18" charset="0"/>
              </a:rPr>
              <a:t>艾</a:t>
            </a:r>
            <a:r>
              <a:rPr lang="en-US" altLang="zh-CN" sz="2400">
                <a:solidFill>
                  <a:srgbClr val="CC3300"/>
                </a:solidFill>
                <a:latin typeface="Times New Roman" panose="02020603050405020304" pitchFamily="18" charset="0"/>
              </a:rPr>
              <a:t>E</a:t>
            </a:r>
            <a:r>
              <a:rPr lang="en-US" altLang="zh-CN" sz="2000">
                <a:solidFill>
                  <a:srgbClr val="3333FF"/>
                </a:solidFill>
                <a:latin typeface="Times New Roman" panose="02020603050405020304" pitchFamily="18" charset="0"/>
              </a:rPr>
              <a:t>10</a:t>
            </a:r>
            <a:r>
              <a:rPr lang="en-US" altLang="zh-CN" sz="2000" baseline="30000">
                <a:solidFill>
                  <a:srgbClr val="3333FF"/>
                </a:solidFill>
                <a:latin typeface="Times New Roman" panose="02020603050405020304" pitchFamily="18" charset="0"/>
              </a:rPr>
              <a:t>18</a:t>
            </a:r>
            <a:r>
              <a:rPr lang="en-US" altLang="zh-CN" sz="2000">
                <a:solidFill>
                  <a:srgbClr val="3333FF"/>
                </a:solidFill>
                <a:latin typeface="Times New Roman" panose="02020603050405020304" pitchFamily="18" charset="0"/>
              </a:rPr>
              <a:t>, </a:t>
            </a:r>
            <a:r>
              <a:rPr lang="zh-CN" altLang="en-US" sz="2000">
                <a:solidFill>
                  <a:srgbClr val="CC3300"/>
                </a:solidFill>
                <a:latin typeface="Times New Roman" panose="02020603050405020304" pitchFamily="18" charset="0"/>
              </a:rPr>
              <a:t>拍</a:t>
            </a:r>
            <a:r>
              <a:rPr lang="en-US" altLang="zh-CN" sz="2000">
                <a:solidFill>
                  <a:srgbClr val="CC3300"/>
                </a:solidFill>
                <a:latin typeface="Times New Roman" panose="02020603050405020304" pitchFamily="18" charset="0"/>
              </a:rPr>
              <a:t>P</a:t>
            </a:r>
            <a:r>
              <a:rPr lang="en-US" altLang="zh-CN" sz="2000">
                <a:solidFill>
                  <a:srgbClr val="3333FF"/>
                </a:solidFill>
                <a:latin typeface="Times New Roman" panose="02020603050405020304" pitchFamily="18" charset="0"/>
              </a:rPr>
              <a:t>10</a:t>
            </a:r>
            <a:r>
              <a:rPr lang="en-US" altLang="zh-CN" sz="2000" baseline="30000">
                <a:solidFill>
                  <a:srgbClr val="3333FF"/>
                </a:solidFill>
                <a:latin typeface="Times New Roman" panose="02020603050405020304" pitchFamily="18" charset="0"/>
              </a:rPr>
              <a:t>15</a:t>
            </a:r>
            <a:r>
              <a:rPr lang="en-US" altLang="zh-CN" sz="2000">
                <a:solidFill>
                  <a:srgbClr val="3333FF"/>
                </a:solidFill>
                <a:latin typeface="Times New Roman" panose="02020603050405020304" pitchFamily="18" charset="0"/>
              </a:rPr>
              <a:t>, </a:t>
            </a:r>
            <a:r>
              <a:rPr lang="zh-CN" altLang="en-US" sz="2000">
                <a:solidFill>
                  <a:srgbClr val="CC3300"/>
                </a:solidFill>
                <a:latin typeface="Times New Roman" panose="02020603050405020304" pitchFamily="18" charset="0"/>
              </a:rPr>
              <a:t>太</a:t>
            </a:r>
            <a:r>
              <a:rPr lang="en-US" altLang="zh-CN" sz="2000">
                <a:solidFill>
                  <a:srgbClr val="CC3300"/>
                </a:solidFill>
                <a:latin typeface="Times New Roman" panose="02020603050405020304" pitchFamily="18" charset="0"/>
              </a:rPr>
              <a:t>T</a:t>
            </a:r>
            <a:r>
              <a:rPr lang="en-US" altLang="zh-CN" sz="2000">
                <a:solidFill>
                  <a:srgbClr val="3333FF"/>
                </a:solidFill>
                <a:latin typeface="Times New Roman" panose="02020603050405020304" pitchFamily="18" charset="0"/>
              </a:rPr>
              <a:t>10</a:t>
            </a:r>
            <a:r>
              <a:rPr lang="en-US" altLang="zh-CN" sz="2000" baseline="30000">
                <a:solidFill>
                  <a:srgbClr val="3333FF"/>
                </a:solidFill>
                <a:latin typeface="Times New Roman" panose="02020603050405020304" pitchFamily="18" charset="0"/>
              </a:rPr>
              <a:t>12</a:t>
            </a:r>
            <a:r>
              <a:rPr lang="en-US" altLang="zh-CN" sz="2000">
                <a:solidFill>
                  <a:srgbClr val="3333FF"/>
                </a:solidFill>
                <a:latin typeface="Times New Roman" panose="02020603050405020304" pitchFamily="18" charset="0"/>
              </a:rPr>
              <a:t>, G</a:t>
            </a:r>
            <a:r>
              <a:rPr lang="zh-CN" altLang="en-US" sz="2000">
                <a:solidFill>
                  <a:srgbClr val="CC3300"/>
                </a:solidFill>
                <a:latin typeface="Times New Roman" panose="02020603050405020304" pitchFamily="18" charset="0"/>
              </a:rPr>
              <a:t>吉</a:t>
            </a:r>
            <a:r>
              <a:rPr lang="zh-CN" altLang="en-US" sz="2000">
                <a:solidFill>
                  <a:srgbClr val="3333FF"/>
                </a:solidFill>
                <a:latin typeface="Times New Roman" panose="02020603050405020304" pitchFamily="18" charset="0"/>
              </a:rPr>
              <a:t>10</a:t>
            </a:r>
            <a:r>
              <a:rPr lang="zh-CN" altLang="en-US" sz="2000" baseline="30000">
                <a:solidFill>
                  <a:srgbClr val="3333FF"/>
                </a:solidFill>
                <a:latin typeface="Times New Roman" panose="02020603050405020304" pitchFamily="18" charset="0"/>
              </a:rPr>
              <a:t>9</a:t>
            </a:r>
            <a:r>
              <a:rPr lang="zh-CN" altLang="en-US" sz="2000">
                <a:solidFill>
                  <a:srgbClr val="3333FF"/>
                </a:solidFill>
                <a:latin typeface="Times New Roman" panose="02020603050405020304" pitchFamily="18" charset="0"/>
              </a:rPr>
              <a:t>,….,                       </a:t>
            </a:r>
            <a:r>
              <a:rPr lang="zh-CN" altLang="en-US" sz="2000">
                <a:solidFill>
                  <a:srgbClr val="CC3300"/>
                </a:solidFill>
                <a:latin typeface="Times New Roman" panose="02020603050405020304" pitchFamily="18" charset="0"/>
              </a:rPr>
              <a:t>纳</a:t>
            </a:r>
            <a:r>
              <a:rPr lang="en-US" altLang="zh-CN" sz="2000">
                <a:solidFill>
                  <a:srgbClr val="CC3300"/>
                </a:solidFill>
                <a:latin typeface="Times New Roman" panose="02020603050405020304" pitchFamily="18" charset="0"/>
              </a:rPr>
              <a:t>n</a:t>
            </a:r>
            <a:r>
              <a:rPr lang="en-US" altLang="zh-CN" sz="2000">
                <a:solidFill>
                  <a:srgbClr val="3333FF"/>
                </a:solidFill>
                <a:latin typeface="Times New Roman" panose="02020603050405020304" pitchFamily="18" charset="0"/>
              </a:rPr>
              <a:t>10</a:t>
            </a:r>
            <a:r>
              <a:rPr lang="en-US" altLang="zh-CN" sz="2000" baseline="30000">
                <a:solidFill>
                  <a:srgbClr val="3333FF"/>
                </a:solidFill>
                <a:latin typeface="Times New Roman" panose="02020603050405020304" pitchFamily="18" charset="0"/>
              </a:rPr>
              <a:t>-9</a:t>
            </a:r>
            <a:r>
              <a:rPr lang="en-US" altLang="zh-CN" sz="2000">
                <a:solidFill>
                  <a:srgbClr val="3333FF"/>
                </a:solidFill>
                <a:latin typeface="Times New Roman" panose="02020603050405020304" pitchFamily="18" charset="0"/>
              </a:rPr>
              <a:t>, </a:t>
            </a:r>
            <a:r>
              <a:rPr lang="zh-CN" altLang="en-US" sz="2000">
                <a:solidFill>
                  <a:srgbClr val="CC3300"/>
                </a:solidFill>
                <a:latin typeface="Times New Roman" panose="02020603050405020304" pitchFamily="18" charset="0"/>
              </a:rPr>
              <a:t>皮</a:t>
            </a:r>
            <a:r>
              <a:rPr lang="en-US" altLang="zh-CN" sz="2000">
                <a:solidFill>
                  <a:srgbClr val="CC3300"/>
                </a:solidFill>
                <a:latin typeface="Times New Roman" panose="02020603050405020304" pitchFamily="18" charset="0"/>
              </a:rPr>
              <a:t>p</a:t>
            </a:r>
            <a:r>
              <a:rPr lang="en-US" altLang="zh-CN" sz="2000">
                <a:solidFill>
                  <a:srgbClr val="3333FF"/>
                </a:solidFill>
                <a:latin typeface="Times New Roman" panose="02020603050405020304" pitchFamily="18" charset="0"/>
              </a:rPr>
              <a:t>10</a:t>
            </a:r>
            <a:r>
              <a:rPr lang="en-US" altLang="zh-CN" sz="2000" baseline="30000">
                <a:solidFill>
                  <a:srgbClr val="3333FF"/>
                </a:solidFill>
                <a:latin typeface="Times New Roman" panose="02020603050405020304" pitchFamily="18" charset="0"/>
              </a:rPr>
              <a:t>-12</a:t>
            </a:r>
            <a:r>
              <a:rPr lang="en-US" altLang="zh-CN" sz="2000">
                <a:solidFill>
                  <a:srgbClr val="3333FF"/>
                </a:solidFill>
                <a:latin typeface="Times New Roman" panose="02020603050405020304" pitchFamily="18" charset="0"/>
              </a:rPr>
              <a:t>, </a:t>
            </a:r>
            <a:r>
              <a:rPr lang="zh-CN" altLang="en-US" sz="2000">
                <a:solidFill>
                  <a:srgbClr val="CC3300"/>
                </a:solidFill>
                <a:latin typeface="Times New Roman" panose="02020603050405020304" pitchFamily="18" charset="0"/>
              </a:rPr>
              <a:t>飞</a:t>
            </a:r>
            <a:r>
              <a:rPr lang="en-US" altLang="zh-CN" sz="2000">
                <a:solidFill>
                  <a:srgbClr val="CC3300"/>
                </a:solidFill>
                <a:latin typeface="Times New Roman" panose="02020603050405020304" pitchFamily="18" charset="0"/>
              </a:rPr>
              <a:t>f</a:t>
            </a:r>
            <a:r>
              <a:rPr lang="en-US" altLang="zh-CN" sz="2000">
                <a:solidFill>
                  <a:srgbClr val="3333FF"/>
                </a:solidFill>
                <a:latin typeface="Times New Roman" panose="02020603050405020304" pitchFamily="18" charset="0"/>
              </a:rPr>
              <a:t>10</a:t>
            </a:r>
            <a:r>
              <a:rPr lang="en-US" altLang="zh-CN" sz="2000" baseline="30000">
                <a:solidFill>
                  <a:srgbClr val="3333FF"/>
                </a:solidFill>
                <a:latin typeface="Times New Roman" panose="02020603050405020304" pitchFamily="18" charset="0"/>
              </a:rPr>
              <a:t>-15</a:t>
            </a:r>
            <a:r>
              <a:rPr lang="en-US" altLang="zh-CN" sz="2000">
                <a:solidFill>
                  <a:srgbClr val="3333FF"/>
                </a:solidFill>
                <a:latin typeface="Times New Roman" panose="02020603050405020304" pitchFamily="18" charset="0"/>
              </a:rPr>
              <a:t>,  </a:t>
            </a:r>
            <a:r>
              <a:rPr lang="zh-CN" altLang="en-US" sz="2000">
                <a:solidFill>
                  <a:srgbClr val="CC3300"/>
                </a:solidFill>
                <a:latin typeface="Times New Roman" panose="02020603050405020304" pitchFamily="18" charset="0"/>
              </a:rPr>
              <a:t>阿</a:t>
            </a:r>
            <a:r>
              <a:rPr lang="en-US" altLang="zh-CN" sz="2000">
                <a:solidFill>
                  <a:srgbClr val="CC3300"/>
                </a:solidFill>
                <a:latin typeface="Times New Roman" panose="02020603050405020304" pitchFamily="18" charset="0"/>
              </a:rPr>
              <a:t>a</a:t>
            </a:r>
            <a:r>
              <a:rPr lang="en-US" altLang="zh-CN" sz="2000">
                <a:solidFill>
                  <a:srgbClr val="3333FF"/>
                </a:solidFill>
                <a:latin typeface="Times New Roman" panose="02020603050405020304" pitchFamily="18" charset="0"/>
              </a:rPr>
              <a:t>10</a:t>
            </a:r>
            <a:r>
              <a:rPr lang="en-US" altLang="zh-CN" sz="2000" baseline="30000">
                <a:solidFill>
                  <a:srgbClr val="3333FF"/>
                </a:solidFill>
                <a:latin typeface="Times New Roman" panose="02020603050405020304" pitchFamily="18" charset="0"/>
              </a:rPr>
              <a:t>-18</a:t>
            </a:r>
            <a:r>
              <a:rPr lang="en-US" altLang="zh-CN" sz="2000">
                <a:solidFill>
                  <a:srgbClr val="3333FF"/>
                </a:solidFill>
                <a:latin typeface="Times New Roman" panose="02020603050405020304" pitchFamily="18" charset="0"/>
              </a:rPr>
              <a:t>,</a:t>
            </a:r>
          </a:p>
        </p:txBody>
      </p:sp>
      <p:pic>
        <p:nvPicPr>
          <p:cNvPr id="109571"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775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992313" y="836613"/>
            <a:ext cx="828675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Lst>
        </p:spPr>
        <p:txBody>
          <a:bodyPr/>
          <a:lstStyle>
            <a:lvl1pPr marL="342900" indent="-342900"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buNone/>
              <a:defRPr/>
            </a:pPr>
            <a:endParaRPr lang="zh-CN" altLang="en-US" sz="4000" b="1" dirty="0">
              <a:effectLst>
                <a:outerShdw blurRad="38100" dist="38100" dir="2700000" algn="tl">
                  <a:srgbClr val="000000"/>
                </a:outerShdw>
              </a:effectLst>
              <a:cs typeface="Times New Roman" panose="02020603050405020304" pitchFamily="18" charset="0"/>
            </a:endParaRPr>
          </a:p>
          <a:p>
            <a:pPr algn="just" eaLnBrk="1" hangingPunct="1">
              <a:lnSpc>
                <a:spcPct val="120000"/>
              </a:lnSpc>
              <a:buClr>
                <a:srgbClr val="FFC000"/>
              </a:buClr>
              <a:buNone/>
              <a:defRPr/>
            </a:pPr>
            <a:r>
              <a:rPr lang="zh-CN" altLang="en-US" dirty="0">
                <a:effectLst>
                  <a:outerShdw blurRad="38100" dist="38100" dir="2700000" algn="tl">
                    <a:srgbClr val="000000"/>
                  </a:outerShdw>
                </a:effectLst>
                <a:ea typeface="楷体_GB2312" pitchFamily="49" charset="-122"/>
              </a:rPr>
              <a:t>   </a:t>
            </a:r>
          </a:p>
        </p:txBody>
      </p:sp>
      <p:sp>
        <p:nvSpPr>
          <p:cNvPr id="6" name="Rectangle 3"/>
          <p:cNvSpPr>
            <a:spLocks noGrp="1" noChangeArrowheads="1"/>
          </p:cNvSpPr>
          <p:nvPr>
            <p:ph idx="1"/>
          </p:nvPr>
        </p:nvSpPr>
        <p:spPr>
          <a:xfrm>
            <a:off x="0" y="34953"/>
            <a:ext cx="8286750" cy="911225"/>
          </a:xfrm>
          <a:extLst>
            <a:ext uri="{91240B29-F687-4F45-9708-019B960494DF}">
              <a14:hiddenLine xmlns:a14="http://schemas.microsoft.com/office/drawing/2010/main" w="9525">
                <a:solidFill>
                  <a:schemeClr val="hlink"/>
                </a:solidFill>
                <a:miter lim="800000"/>
                <a:headEnd/>
                <a:tailEnd/>
              </a14:hiddenLine>
            </a:ext>
          </a:extLst>
        </p:spPr>
        <p:txBody>
          <a:bodyPr rtlCol="0">
            <a:normAutofit/>
          </a:bodyPr>
          <a:lstStyle/>
          <a:p>
            <a:pPr algn="just">
              <a:buNone/>
              <a:defRPr/>
            </a:pPr>
            <a:r>
              <a:rPr lang="en-US" altLang="zh-CN" sz="3600" b="1" dirty="0">
                <a:solidFill>
                  <a:schemeClr val="tx1">
                    <a:lumMod val="85000"/>
                    <a:lumOff val="15000"/>
                  </a:schemeClr>
                </a:solidFill>
                <a:latin typeface="+mj-lt"/>
                <a:ea typeface="+mj-ea"/>
                <a:cs typeface="+mj-cs"/>
              </a:rPr>
              <a:t>2.1</a:t>
            </a:r>
            <a:r>
              <a:rPr lang="en-US" altLang="zh-CN" sz="3600" b="1" dirty="0">
                <a:effectLst>
                  <a:outerShdw blurRad="38100" dist="38100" dir="2700000" algn="tl">
                    <a:srgbClr val="000000"/>
                  </a:outerShdw>
                </a:effectLst>
              </a:rPr>
              <a:t> </a:t>
            </a:r>
            <a:r>
              <a:rPr lang="zh-CN" altLang="en-US" sz="3600" b="1" dirty="0">
                <a:solidFill>
                  <a:schemeClr val="tx1">
                    <a:lumMod val="85000"/>
                    <a:lumOff val="15000"/>
                  </a:schemeClr>
                </a:solidFill>
                <a:latin typeface="+mj-lt"/>
                <a:ea typeface="+mj-ea"/>
                <a:cs typeface="+mj-cs"/>
              </a:rPr>
              <a:t>课前预习</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5464"/>
            <a:ext cx="12192000" cy="3421907"/>
          </a:xfrm>
          <a:prstGeom prst="rect">
            <a:avLst/>
          </a:prstGeom>
        </p:spPr>
      </p:pic>
    </p:spTree>
    <p:extLst>
      <p:ext uri="{BB962C8B-B14F-4D97-AF65-F5344CB8AC3E}">
        <p14:creationId xmlns:p14="http://schemas.microsoft.com/office/powerpoint/2010/main" val="8145091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3143250" y="838200"/>
            <a:ext cx="586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50000"/>
              </a:spcBef>
              <a:buFont typeface="Arial" panose="020B0604020202020204" pitchFamily="34" charset="0"/>
              <a:buNone/>
            </a:pPr>
            <a:r>
              <a:rPr lang="zh-CN" altLang="en-US" sz="3200">
                <a:latin typeface="Times New Roman" panose="02020603050405020304" pitchFamily="18" charset="0"/>
              </a:rPr>
              <a:t>法定(</a:t>
            </a:r>
            <a:r>
              <a:rPr lang="en-US" altLang="zh-CN" sz="3200">
                <a:solidFill>
                  <a:srgbClr val="3333FF"/>
                </a:solidFill>
                <a:latin typeface="Times New Roman" panose="02020603050405020304" pitchFamily="18" charset="0"/>
              </a:rPr>
              <a:t>SI</a:t>
            </a:r>
            <a:r>
              <a:rPr lang="en-US" altLang="zh-CN" sz="3200">
                <a:latin typeface="Times New Roman" panose="02020603050405020304" pitchFamily="18" charset="0"/>
              </a:rPr>
              <a:t>)</a:t>
            </a:r>
            <a:r>
              <a:rPr lang="zh-CN" altLang="en-US" sz="3200">
                <a:latin typeface="Times New Roman" panose="02020603050405020304" pitchFamily="18" charset="0"/>
              </a:rPr>
              <a:t>单位的使用方法(</a:t>
            </a:r>
            <a:r>
              <a:rPr lang="zh-CN" altLang="en-US" sz="2400">
                <a:latin typeface="Times New Roman" panose="02020603050405020304" pitchFamily="18" charset="0"/>
              </a:rPr>
              <a:t>举例</a:t>
            </a:r>
            <a:r>
              <a:rPr lang="zh-CN" altLang="en-US" sz="3200">
                <a:latin typeface="Times New Roman" panose="02020603050405020304" pitchFamily="18" charset="0"/>
              </a:rPr>
              <a:t>)</a:t>
            </a:r>
            <a:endParaRPr lang="en-US" altLang="zh-CN" sz="3200">
              <a:latin typeface="Times New Roman" panose="02020603050405020304" pitchFamily="18" charset="0"/>
            </a:endParaRPr>
          </a:p>
        </p:txBody>
      </p:sp>
      <p:sp>
        <p:nvSpPr>
          <p:cNvPr id="113667" name="Text Box 3"/>
          <p:cNvSpPr txBox="1">
            <a:spLocks noChangeArrowheads="1"/>
          </p:cNvSpPr>
          <p:nvPr/>
        </p:nvSpPr>
        <p:spPr bwMode="auto">
          <a:xfrm>
            <a:off x="2667000" y="1676401"/>
            <a:ext cx="7239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AutoNum type="arabicPlain"/>
            </a:pPr>
            <a:r>
              <a:rPr lang="zh-CN" altLang="en-US">
                <a:solidFill>
                  <a:srgbClr val="333399"/>
                </a:solidFill>
                <a:latin typeface="Times New Roman" panose="02020603050405020304" pitchFamily="18" charset="0"/>
              </a:rPr>
              <a:t>单位名称</a:t>
            </a:r>
            <a:r>
              <a:rPr lang="zh-CN" altLang="en-US" sz="2400">
                <a:latin typeface="Times New Roman" panose="02020603050405020304" pitchFamily="18" charset="0"/>
              </a:rPr>
              <a:t>   </a:t>
            </a:r>
          </a:p>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            例如比热容的单位名称读为“</a:t>
            </a:r>
            <a:r>
              <a:rPr lang="zh-CN" altLang="en-US" sz="2400">
                <a:solidFill>
                  <a:srgbClr val="3333FF"/>
                </a:solidFill>
                <a:latin typeface="Times New Roman" panose="02020603050405020304" pitchFamily="18" charset="0"/>
              </a:rPr>
              <a:t>焦耳</a:t>
            </a:r>
            <a:r>
              <a:rPr lang="zh-CN" altLang="en-US" sz="2400">
                <a:solidFill>
                  <a:srgbClr val="CC3300"/>
                </a:solidFill>
                <a:latin typeface="Times New Roman" panose="02020603050405020304" pitchFamily="18" charset="0"/>
              </a:rPr>
              <a:t>每</a:t>
            </a:r>
            <a:r>
              <a:rPr lang="zh-CN" altLang="en-US" sz="2400">
                <a:solidFill>
                  <a:srgbClr val="3333FF"/>
                </a:solidFill>
                <a:latin typeface="Times New Roman" panose="02020603050405020304" pitchFamily="18" charset="0"/>
              </a:rPr>
              <a:t>千克开尔文</a:t>
            </a:r>
            <a:r>
              <a:rPr lang="zh-CN" altLang="en-US" sz="2400">
                <a:latin typeface="Times New Roman" panose="02020603050405020304" pitchFamily="18" charset="0"/>
              </a:rPr>
              <a:t>”，表示为“</a:t>
            </a:r>
            <a:r>
              <a:rPr lang="zh-CN" altLang="en-US" sz="2400">
                <a:solidFill>
                  <a:srgbClr val="3333FF"/>
                </a:solidFill>
                <a:latin typeface="Times New Roman" panose="02020603050405020304" pitchFamily="18" charset="0"/>
              </a:rPr>
              <a:t>焦耳</a:t>
            </a:r>
            <a:r>
              <a:rPr lang="zh-CN" altLang="en-US" sz="2400">
                <a:solidFill>
                  <a:srgbClr val="CC3300"/>
                </a:solidFill>
                <a:latin typeface="Times New Roman" panose="02020603050405020304" pitchFamily="18" charset="0"/>
              </a:rPr>
              <a:t>/</a:t>
            </a:r>
            <a:r>
              <a:rPr lang="zh-CN" altLang="en-US" sz="2400">
                <a:solidFill>
                  <a:srgbClr val="3333FF"/>
                </a:solidFill>
                <a:latin typeface="Times New Roman" panose="02020603050405020304" pitchFamily="18" charset="0"/>
              </a:rPr>
              <a:t>千克开</a:t>
            </a:r>
            <a:r>
              <a:rPr lang="zh-CN" altLang="en-US" sz="2400">
                <a:latin typeface="Times New Roman" panose="02020603050405020304" pitchFamily="18" charset="0"/>
              </a:rPr>
              <a:t>”</a:t>
            </a:r>
            <a:r>
              <a:rPr lang="en-US" altLang="zh-CN" sz="2400">
                <a:latin typeface="Times New Roman" panose="02020603050405020304" pitchFamily="18" charset="0"/>
              </a:rPr>
              <a:t>or “</a:t>
            </a:r>
            <a:r>
              <a:rPr lang="en-US" altLang="zh-CN" sz="2400">
                <a:solidFill>
                  <a:srgbClr val="3333FF"/>
                </a:solidFill>
                <a:latin typeface="Times New Roman" panose="02020603050405020304" pitchFamily="18" charset="0"/>
              </a:rPr>
              <a:t>J</a:t>
            </a:r>
            <a:r>
              <a:rPr lang="en-US" altLang="zh-CN" sz="2400">
                <a:solidFill>
                  <a:srgbClr val="CC3300"/>
                </a:solidFill>
                <a:latin typeface="Times New Roman" panose="02020603050405020304" pitchFamily="18" charset="0"/>
              </a:rPr>
              <a:t>/</a:t>
            </a:r>
            <a:r>
              <a:rPr lang="en-US" altLang="zh-CN" sz="2400">
                <a:solidFill>
                  <a:srgbClr val="3333FF"/>
                </a:solidFill>
                <a:latin typeface="Times New Roman" panose="02020603050405020304" pitchFamily="18" charset="0"/>
              </a:rPr>
              <a:t>kgK”</a:t>
            </a:r>
            <a:br>
              <a:rPr lang="en-US" altLang="zh-CN" sz="2400">
                <a:solidFill>
                  <a:srgbClr val="3333FF"/>
                </a:solidFill>
                <a:latin typeface="Times New Roman" panose="02020603050405020304" pitchFamily="18" charset="0"/>
              </a:rPr>
            </a:br>
            <a:r>
              <a:rPr lang="en-US" altLang="zh-CN" sz="2400">
                <a:solidFill>
                  <a:srgbClr val="3333FF"/>
                </a:solidFill>
                <a:latin typeface="Times New Roman" panose="02020603050405020304" pitchFamily="18" charset="0"/>
              </a:rPr>
              <a:t/>
            </a:r>
            <a:br>
              <a:rPr lang="en-US" altLang="zh-CN" sz="2400">
                <a:solidFill>
                  <a:srgbClr val="3333FF"/>
                </a:solidFill>
                <a:latin typeface="Times New Roman" panose="02020603050405020304" pitchFamily="18" charset="0"/>
              </a:rPr>
            </a:br>
            <a:r>
              <a:rPr lang="en-US" altLang="zh-CN" sz="2400">
                <a:solidFill>
                  <a:srgbClr val="3333FF"/>
                </a:solidFill>
                <a:latin typeface="Times New Roman" panose="02020603050405020304" pitchFamily="18" charset="0"/>
              </a:rPr>
              <a:t>     </a:t>
            </a:r>
            <a:r>
              <a:rPr lang="zh-CN" altLang="en-US" sz="2400">
                <a:latin typeface="Times New Roman" panose="02020603050405020304" pitchFamily="18" charset="0"/>
              </a:rPr>
              <a:t>例如加速度的单位名称读为“</a:t>
            </a:r>
            <a:r>
              <a:rPr lang="zh-CN" altLang="en-US" sz="2400">
                <a:solidFill>
                  <a:srgbClr val="3333FF"/>
                </a:solidFill>
                <a:latin typeface="Times New Roman" panose="02020603050405020304" pitchFamily="18" charset="0"/>
              </a:rPr>
              <a:t>米</a:t>
            </a:r>
            <a:r>
              <a:rPr lang="zh-CN" altLang="en-US" sz="2400">
                <a:solidFill>
                  <a:srgbClr val="CC3300"/>
                </a:solidFill>
                <a:latin typeface="Times New Roman" panose="02020603050405020304" pitchFamily="18" charset="0"/>
              </a:rPr>
              <a:t>每</a:t>
            </a:r>
            <a:r>
              <a:rPr lang="zh-CN" altLang="en-US" sz="2400">
                <a:solidFill>
                  <a:srgbClr val="3333FF"/>
                </a:solidFill>
                <a:latin typeface="Times New Roman" panose="02020603050405020304" pitchFamily="18" charset="0"/>
              </a:rPr>
              <a:t>二次方秒</a:t>
            </a:r>
            <a:r>
              <a:rPr lang="zh-CN" altLang="en-US" sz="2400">
                <a:latin typeface="Times New Roman" panose="02020603050405020304" pitchFamily="18" charset="0"/>
              </a:rPr>
              <a:t>”，表示为“</a:t>
            </a:r>
            <a:r>
              <a:rPr lang="zh-CN" altLang="en-US" sz="2400">
                <a:solidFill>
                  <a:srgbClr val="3333FF"/>
                </a:solidFill>
                <a:latin typeface="Times New Roman" panose="02020603050405020304" pitchFamily="18" charset="0"/>
              </a:rPr>
              <a:t>米</a:t>
            </a:r>
            <a:r>
              <a:rPr lang="zh-CN" altLang="en-US" sz="2400">
                <a:solidFill>
                  <a:srgbClr val="CC3300"/>
                </a:solidFill>
                <a:latin typeface="Times New Roman" panose="02020603050405020304" pitchFamily="18" charset="0"/>
              </a:rPr>
              <a:t>/</a:t>
            </a:r>
            <a:r>
              <a:rPr lang="zh-CN" altLang="en-US" sz="2400">
                <a:solidFill>
                  <a:srgbClr val="3333FF"/>
                </a:solidFill>
                <a:latin typeface="Times New Roman" panose="02020603050405020304" pitchFamily="18" charset="0"/>
              </a:rPr>
              <a:t>秒</a:t>
            </a:r>
            <a:r>
              <a:rPr lang="zh-CN" altLang="en-US" sz="2400" baseline="30000">
                <a:solidFill>
                  <a:srgbClr val="3333FF"/>
                </a:solidFill>
                <a:latin typeface="Times New Roman" panose="02020603050405020304" pitchFamily="18" charset="0"/>
              </a:rPr>
              <a:t>2</a:t>
            </a:r>
            <a:r>
              <a:rPr lang="zh-CN" altLang="en-US" sz="2400">
                <a:latin typeface="Times New Roman" panose="02020603050405020304" pitchFamily="18" charset="0"/>
              </a:rPr>
              <a:t>”</a:t>
            </a:r>
            <a:r>
              <a:rPr lang="en-US" altLang="zh-CN" sz="2400">
                <a:latin typeface="Times New Roman" panose="02020603050405020304" pitchFamily="18" charset="0"/>
              </a:rPr>
              <a:t>or “</a:t>
            </a:r>
            <a:r>
              <a:rPr lang="en-US" altLang="zh-CN" sz="2400">
                <a:solidFill>
                  <a:srgbClr val="3333FF"/>
                </a:solidFill>
                <a:latin typeface="Times New Roman" panose="02020603050405020304" pitchFamily="18" charset="0"/>
              </a:rPr>
              <a:t>m</a:t>
            </a:r>
            <a:r>
              <a:rPr lang="en-US" altLang="zh-CN" sz="2400">
                <a:solidFill>
                  <a:srgbClr val="CC3300"/>
                </a:solidFill>
                <a:latin typeface="Times New Roman" panose="02020603050405020304" pitchFamily="18" charset="0"/>
              </a:rPr>
              <a:t>/</a:t>
            </a:r>
            <a:r>
              <a:rPr lang="en-US" altLang="zh-CN" sz="2400">
                <a:solidFill>
                  <a:srgbClr val="3333FF"/>
                </a:solidFill>
                <a:latin typeface="Times New Roman" panose="02020603050405020304" pitchFamily="18" charset="0"/>
              </a:rPr>
              <a:t>s</a:t>
            </a:r>
            <a:r>
              <a:rPr lang="en-US" altLang="zh-CN" sz="2400" baseline="30000">
                <a:solidFill>
                  <a:srgbClr val="3333FF"/>
                </a:solidFill>
                <a:latin typeface="Times New Roman" panose="02020603050405020304" pitchFamily="18" charset="0"/>
              </a:rPr>
              <a:t>2</a:t>
            </a:r>
            <a:r>
              <a:rPr lang="en-US" altLang="zh-CN" sz="2400">
                <a:solidFill>
                  <a:srgbClr val="3333FF"/>
                </a:solidFill>
                <a:latin typeface="Times New Roman" panose="02020603050405020304" pitchFamily="18" charset="0"/>
              </a:rPr>
              <a:t>”</a:t>
            </a:r>
          </a:p>
        </p:txBody>
      </p:sp>
      <p:sp>
        <p:nvSpPr>
          <p:cNvPr id="113668" name="Text Box 4"/>
          <p:cNvSpPr txBox="1">
            <a:spLocks noChangeArrowheads="1"/>
          </p:cNvSpPr>
          <p:nvPr/>
        </p:nvSpPr>
        <p:spPr bwMode="auto">
          <a:xfrm>
            <a:off x="2667000" y="4495801"/>
            <a:ext cx="7239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AutoNum type="arabicPlain" startAt="2"/>
            </a:pPr>
            <a:r>
              <a:rPr lang="zh-CN" altLang="en-US">
                <a:solidFill>
                  <a:srgbClr val="333399"/>
                </a:solidFill>
                <a:latin typeface="Times New Roman" panose="02020603050405020304" pitchFamily="18" charset="0"/>
              </a:rPr>
              <a:t>单位符号</a:t>
            </a:r>
            <a:r>
              <a:rPr lang="zh-CN" altLang="en-US" sz="2400">
                <a:latin typeface="Times New Roman" panose="02020603050405020304" pitchFamily="18" charset="0"/>
              </a:rPr>
              <a:t>(</a:t>
            </a:r>
            <a:r>
              <a:rPr lang="zh-CN" altLang="en-US" sz="2000">
                <a:solidFill>
                  <a:srgbClr val="3333FF"/>
                </a:solidFill>
                <a:latin typeface="Times New Roman" panose="02020603050405020304" pitchFamily="18" charset="0"/>
              </a:rPr>
              <a:t>国际符号</a:t>
            </a:r>
            <a:r>
              <a:rPr lang="zh-CN" altLang="en-US" sz="2000">
                <a:latin typeface="Times New Roman" panose="02020603050405020304" pitchFamily="18" charset="0"/>
              </a:rPr>
              <a:t>和</a:t>
            </a:r>
            <a:r>
              <a:rPr lang="zh-CN" altLang="en-US" sz="2000">
                <a:solidFill>
                  <a:srgbClr val="3333FF"/>
                </a:solidFill>
                <a:latin typeface="Times New Roman" panose="02020603050405020304" pitchFamily="18" charset="0"/>
              </a:rPr>
              <a:t>中文符号</a:t>
            </a:r>
            <a:r>
              <a:rPr lang="zh-CN" altLang="en-US" sz="2400">
                <a:latin typeface="Times New Roman" panose="02020603050405020304" pitchFamily="18" charset="0"/>
              </a:rPr>
              <a:t>)</a:t>
            </a:r>
          </a:p>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            例如密度的单位读为“</a:t>
            </a:r>
            <a:r>
              <a:rPr lang="zh-CN" altLang="en-US" sz="2400">
                <a:solidFill>
                  <a:srgbClr val="3333FF"/>
                </a:solidFill>
                <a:latin typeface="Times New Roman" panose="02020603050405020304" pitchFamily="18" charset="0"/>
              </a:rPr>
              <a:t>千克</a:t>
            </a:r>
            <a:r>
              <a:rPr lang="zh-CN" altLang="en-US" sz="2400">
                <a:solidFill>
                  <a:srgbClr val="CC3300"/>
                </a:solidFill>
                <a:latin typeface="Times New Roman" panose="02020603050405020304" pitchFamily="18" charset="0"/>
              </a:rPr>
              <a:t>每</a:t>
            </a:r>
            <a:r>
              <a:rPr lang="zh-CN" altLang="en-US" sz="2400">
                <a:solidFill>
                  <a:srgbClr val="3333FF"/>
                </a:solidFill>
                <a:latin typeface="Times New Roman" panose="02020603050405020304" pitchFamily="18" charset="0"/>
              </a:rPr>
              <a:t>立方米</a:t>
            </a:r>
            <a:r>
              <a:rPr lang="zh-CN" altLang="en-US" sz="2400">
                <a:latin typeface="Times New Roman" panose="02020603050405020304" pitchFamily="18" charset="0"/>
              </a:rPr>
              <a:t>”，中文符号为“</a:t>
            </a:r>
            <a:r>
              <a:rPr lang="zh-CN" altLang="en-US" sz="2400">
                <a:solidFill>
                  <a:srgbClr val="3333FF"/>
                </a:solidFill>
                <a:latin typeface="Times New Roman" panose="02020603050405020304" pitchFamily="18" charset="0"/>
              </a:rPr>
              <a:t>千克</a:t>
            </a:r>
            <a:r>
              <a:rPr lang="zh-CN" altLang="en-US" sz="2400">
                <a:solidFill>
                  <a:srgbClr val="CC3300"/>
                </a:solidFill>
                <a:latin typeface="Times New Roman" panose="02020603050405020304" pitchFamily="18" charset="0"/>
              </a:rPr>
              <a:t>/</a:t>
            </a:r>
            <a:r>
              <a:rPr lang="zh-CN" altLang="en-US" sz="2400">
                <a:solidFill>
                  <a:srgbClr val="3333FF"/>
                </a:solidFill>
                <a:latin typeface="Times New Roman" panose="02020603050405020304" pitchFamily="18" charset="0"/>
              </a:rPr>
              <a:t>米</a:t>
            </a:r>
            <a:r>
              <a:rPr lang="zh-CN" altLang="en-US" sz="2400" baseline="30000">
                <a:solidFill>
                  <a:srgbClr val="3333FF"/>
                </a:solidFill>
                <a:latin typeface="Times New Roman" panose="02020603050405020304" pitchFamily="18" charset="0"/>
              </a:rPr>
              <a:t>3</a:t>
            </a:r>
            <a:r>
              <a:rPr lang="zh-CN" altLang="en-US" sz="2400">
                <a:latin typeface="Times New Roman" panose="02020603050405020304" pitchFamily="18" charset="0"/>
              </a:rPr>
              <a:t>”，国际符号为</a:t>
            </a:r>
            <a:r>
              <a:rPr lang="en-US" altLang="zh-CN" sz="2400">
                <a:solidFill>
                  <a:srgbClr val="3333FF"/>
                </a:solidFill>
                <a:latin typeface="Times New Roman" panose="02020603050405020304" pitchFamily="18" charset="0"/>
              </a:rPr>
              <a:t>k</a:t>
            </a:r>
            <a:r>
              <a:rPr lang="en-US" altLang="zh-CN" sz="2400">
                <a:solidFill>
                  <a:srgbClr val="3333FF"/>
                </a:solidFill>
                <a:latin typeface="Arial Narrow" panose="020B0606020202030204" pitchFamily="34" charset="0"/>
              </a:rPr>
              <a:t>g</a:t>
            </a:r>
            <a:r>
              <a:rPr lang="en-US" altLang="zh-CN" sz="2400">
                <a:solidFill>
                  <a:srgbClr val="3333FF"/>
                </a:solidFill>
                <a:latin typeface="Times New Roman" panose="02020603050405020304" pitchFamily="18" charset="0"/>
              </a:rPr>
              <a:t> / m</a:t>
            </a:r>
            <a:r>
              <a:rPr lang="en-US" altLang="zh-CN" sz="2400" baseline="30000">
                <a:solidFill>
                  <a:srgbClr val="3333FF"/>
                </a:solidFill>
                <a:latin typeface="Times New Roman" panose="02020603050405020304" pitchFamily="18" charset="0"/>
              </a:rPr>
              <a:t>3</a:t>
            </a:r>
            <a:r>
              <a:rPr lang="en-US" altLang="zh-CN" sz="2400">
                <a:latin typeface="Times New Roman" panose="02020603050405020304" pitchFamily="18" charset="0"/>
              </a:rPr>
              <a:t>, </a:t>
            </a:r>
            <a:r>
              <a:rPr lang="zh-CN" altLang="en-US" sz="2400">
                <a:latin typeface="Times New Roman" panose="02020603050405020304" pitchFamily="18" charset="0"/>
              </a:rPr>
              <a:t>或</a:t>
            </a:r>
            <a:r>
              <a:rPr lang="en-US" altLang="zh-CN" sz="2400">
                <a:solidFill>
                  <a:srgbClr val="3333FF"/>
                </a:solidFill>
                <a:latin typeface="Times New Roman" panose="02020603050405020304" pitchFamily="18" charset="0"/>
              </a:rPr>
              <a:t>k</a:t>
            </a:r>
            <a:r>
              <a:rPr lang="en-US" altLang="zh-CN" sz="2400">
                <a:solidFill>
                  <a:srgbClr val="3333FF"/>
                </a:solidFill>
                <a:latin typeface="Arial Narrow" panose="020B0606020202030204" pitchFamily="34" charset="0"/>
              </a:rPr>
              <a:t>g</a:t>
            </a:r>
            <a:r>
              <a:rPr lang="en-US" altLang="zh-CN" sz="2400">
                <a:solidFill>
                  <a:srgbClr val="3333FF"/>
                </a:solidFill>
                <a:latin typeface="Times New Roman" panose="02020603050405020304" pitchFamily="18" charset="0"/>
              </a:rPr>
              <a:t> •m</a:t>
            </a:r>
            <a:r>
              <a:rPr lang="en-US" altLang="zh-CN" sz="2400" baseline="30000">
                <a:solidFill>
                  <a:srgbClr val="3333FF"/>
                </a:solidFill>
                <a:latin typeface="Times New Roman" panose="02020603050405020304" pitchFamily="18" charset="0"/>
              </a:rPr>
              <a:t>-3</a:t>
            </a:r>
          </a:p>
        </p:txBody>
      </p:sp>
      <p:pic>
        <p:nvPicPr>
          <p:cNvPr id="110597"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1739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 calcmode="lin" valueType="num">
                                      <p:cBhvr>
                                        <p:cTn id="7" dur="500" fill="hold"/>
                                        <p:tgtEl>
                                          <p:spTgt spid="113667"/>
                                        </p:tgtEl>
                                        <p:attrNameLst>
                                          <p:attrName>ppt_x</p:attrName>
                                        </p:attrNameLst>
                                      </p:cBhvr>
                                      <p:tavLst>
                                        <p:tav tm="0">
                                          <p:val>
                                            <p:strVal val="0-#ppt_w/2"/>
                                          </p:val>
                                        </p:tav>
                                        <p:tav tm="100000">
                                          <p:val>
                                            <p:strVal val="#ppt_x"/>
                                          </p:val>
                                        </p:tav>
                                      </p:tavLst>
                                    </p:anim>
                                    <p:anim calcmode="lin" valueType="num">
                                      <p:cBhvr>
                                        <p:cTn id="8" dur="500" fill="hold"/>
                                        <p:tgtEl>
                                          <p:spTgt spid="1136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113668"/>
                                        </p:tgtEl>
                                        <p:attrNameLst>
                                          <p:attrName>style.visibility</p:attrName>
                                        </p:attrNameLst>
                                      </p:cBhvr>
                                      <p:to>
                                        <p:strVal val="visible"/>
                                      </p:to>
                                    </p:set>
                                    <p:anim calcmode="lin" valueType="num">
                                      <p:cBhvr>
                                        <p:cTn id="13" dur="1" fill="hold"/>
                                        <p:tgtEl>
                                          <p:spTgt spid="11366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p:bldP spid="11366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a:spLocks noChangeArrowheads="1"/>
          </p:cNvSpPr>
          <p:nvPr/>
        </p:nvSpPr>
        <p:spPr bwMode="auto">
          <a:xfrm>
            <a:off x="2819400" y="381000"/>
            <a:ext cx="7010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a:solidFill>
                  <a:srgbClr val="333399"/>
                </a:solidFill>
                <a:latin typeface="Times New Roman" panose="02020603050405020304" pitchFamily="18" charset="0"/>
              </a:rPr>
              <a:t>3  使用规则</a:t>
            </a:r>
            <a:br>
              <a:rPr lang="zh-CN" altLang="en-US">
                <a:solidFill>
                  <a:srgbClr val="333399"/>
                </a:solidFill>
                <a:latin typeface="Times New Roman" panose="02020603050405020304" pitchFamily="18" charset="0"/>
              </a:rPr>
            </a:br>
            <a:r>
              <a:rPr lang="zh-CN" altLang="en-US">
                <a:solidFill>
                  <a:srgbClr val="333399"/>
                </a:solidFill>
                <a:latin typeface="Times New Roman" panose="02020603050405020304" pitchFamily="18" charset="0"/>
              </a:rPr>
              <a:t>     </a:t>
            </a:r>
            <a:r>
              <a:rPr lang="zh-CN" altLang="en-US" sz="2400">
                <a:solidFill>
                  <a:srgbClr val="FF0000"/>
                </a:solidFill>
                <a:latin typeface="Times New Roman" panose="02020603050405020304" pitchFamily="18" charset="0"/>
                <a:ea typeface="方正舒体" panose="02010601030101010101" pitchFamily="2" charset="-122"/>
              </a:rPr>
              <a:t>▼   </a:t>
            </a:r>
            <a:r>
              <a:rPr lang="zh-CN" altLang="en-US" sz="2400">
                <a:latin typeface="Times New Roman" panose="02020603050405020304" pitchFamily="18" charset="0"/>
                <a:ea typeface="楷体_GB2312" pitchFamily="49" charset="-122"/>
              </a:rPr>
              <a:t>单位名称只用于叙述性文字中，单位符号在公式、数据表、曲线图、刻度盘、标牌等地方，也用于叙述性文字中。单位符号一般指国家符号。</a:t>
            </a:r>
            <a:endParaRPr lang="en-US" altLang="zh-CN" sz="2400">
              <a:latin typeface="Times New Roman" panose="02020603050405020304" pitchFamily="18" charset="0"/>
              <a:ea typeface="楷体_GB2312" pitchFamily="49" charset="-122"/>
            </a:endParaRPr>
          </a:p>
        </p:txBody>
      </p:sp>
      <p:sp>
        <p:nvSpPr>
          <p:cNvPr id="115715" name="Text Box 3"/>
          <p:cNvSpPr txBox="1">
            <a:spLocks noChangeArrowheads="1"/>
          </p:cNvSpPr>
          <p:nvPr/>
        </p:nvSpPr>
        <p:spPr bwMode="auto">
          <a:xfrm>
            <a:off x="2819400" y="2133601"/>
            <a:ext cx="7467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solidFill>
                  <a:srgbClr val="FF0000"/>
                </a:solidFill>
                <a:latin typeface="Times New Roman" panose="02020603050405020304" pitchFamily="18" charset="0"/>
                <a:ea typeface="方正舒体" panose="02010601030101010101" pitchFamily="2" charset="-122"/>
              </a:rPr>
              <a:t>      ▼   </a:t>
            </a:r>
            <a:r>
              <a:rPr lang="zh-CN" altLang="en-US" sz="2400">
                <a:latin typeface="Times New Roman" panose="02020603050405020304" pitchFamily="18" charset="0"/>
                <a:ea typeface="楷体_GB2312" pitchFamily="49" charset="-122"/>
              </a:rPr>
              <a:t>单位名称必须整体使用.如“摄氏</a:t>
            </a:r>
            <a:r>
              <a:rPr lang="en-US" altLang="zh-CN" sz="2400">
                <a:latin typeface="Times New Roman" panose="02020603050405020304" pitchFamily="18" charset="0"/>
                <a:ea typeface="楷体_GB2312" pitchFamily="49" charset="-122"/>
              </a:rPr>
              <a:t>xx</a:t>
            </a:r>
            <a:r>
              <a:rPr lang="zh-CN" altLang="en-US" sz="2400">
                <a:latin typeface="Times New Roman" panose="02020603050405020304" pitchFamily="18" charset="0"/>
                <a:ea typeface="楷体_GB2312" pitchFamily="49" charset="-122"/>
              </a:rPr>
              <a:t>度”是错误的。</a:t>
            </a:r>
            <a:endParaRPr lang="zh-CN" altLang="en-US">
              <a:latin typeface="Times New Roman" panose="02020603050405020304" pitchFamily="18" charset="0"/>
            </a:endParaRPr>
          </a:p>
        </p:txBody>
      </p:sp>
      <p:sp>
        <p:nvSpPr>
          <p:cNvPr id="115716" name="Text Box 4"/>
          <p:cNvSpPr txBox="1">
            <a:spLocks noChangeArrowheads="1"/>
          </p:cNvSpPr>
          <p:nvPr/>
        </p:nvSpPr>
        <p:spPr bwMode="auto">
          <a:xfrm>
            <a:off x="2819400" y="2743200"/>
            <a:ext cx="74676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solidFill>
                  <a:srgbClr val="FF0000"/>
                </a:solidFill>
                <a:latin typeface="Times New Roman" panose="02020603050405020304" pitchFamily="18" charset="0"/>
                <a:ea typeface="方正舒体" panose="02010601030101010101" pitchFamily="2" charset="-122"/>
              </a:rPr>
              <a:t>      ▼   </a:t>
            </a:r>
            <a:r>
              <a:rPr lang="zh-CN" altLang="en-US" sz="2400">
                <a:latin typeface="Times New Roman" panose="02020603050405020304" pitchFamily="18" charset="0"/>
                <a:ea typeface="楷体_GB2312" pitchFamily="49" charset="-122"/>
              </a:rPr>
              <a:t>使用倍数、分数单位时，量值选取规范为，数值一般处于0.1 – 1000之间. 例如</a:t>
            </a:r>
            <a:br>
              <a:rPr lang="zh-CN" altLang="en-US" sz="2400">
                <a:latin typeface="Times New Roman" panose="02020603050405020304" pitchFamily="18" charset="0"/>
                <a:ea typeface="楷体_GB2312" pitchFamily="49" charset="-122"/>
              </a:rPr>
            </a:br>
            <a:r>
              <a:rPr lang="zh-CN" altLang="en-US" sz="2400">
                <a:latin typeface="Times New Roman" panose="02020603050405020304" pitchFamily="18" charset="0"/>
                <a:ea typeface="楷体_GB2312" pitchFamily="49" charset="-122"/>
              </a:rPr>
              <a:t>           1.2</a:t>
            </a:r>
            <a:r>
              <a:rPr lang="zh-CN" altLang="en-US" sz="2400">
                <a:latin typeface="Times New Roman" panose="02020603050405020304" pitchFamily="18" charset="0"/>
              </a:rPr>
              <a:t>×10</a:t>
            </a:r>
            <a:r>
              <a:rPr lang="zh-CN" altLang="en-US" sz="2400" baseline="30000">
                <a:latin typeface="Times New Roman" panose="02020603050405020304" pitchFamily="18" charset="0"/>
              </a:rPr>
              <a:t>4 </a:t>
            </a:r>
            <a:r>
              <a:rPr lang="en-US" altLang="zh-CN" sz="2400">
                <a:latin typeface="Times New Roman" panose="02020603050405020304" pitchFamily="18" charset="0"/>
              </a:rPr>
              <a:t>N，  </a:t>
            </a:r>
            <a:r>
              <a:rPr lang="zh-CN" altLang="en-US" sz="2400">
                <a:latin typeface="Times New Roman" panose="02020603050405020304" pitchFamily="18" charset="0"/>
              </a:rPr>
              <a:t>应该写为   12 </a:t>
            </a:r>
            <a:r>
              <a:rPr lang="en-US" altLang="zh-CN" sz="2400">
                <a:latin typeface="Times New Roman" panose="02020603050405020304" pitchFamily="18" charset="0"/>
              </a:rPr>
              <a:t>kN</a:t>
            </a:r>
            <a:br>
              <a:rPr lang="en-US" altLang="zh-CN" sz="2400">
                <a:latin typeface="Times New Roman" panose="02020603050405020304" pitchFamily="18" charset="0"/>
              </a:rPr>
            </a:br>
            <a:r>
              <a:rPr lang="en-US" altLang="zh-CN" sz="2400">
                <a:latin typeface="Times New Roman" panose="02020603050405020304" pitchFamily="18" charset="0"/>
              </a:rPr>
              <a:t>           </a:t>
            </a:r>
            <a:r>
              <a:rPr lang="zh-CN" altLang="en-US" sz="2400">
                <a:latin typeface="Times New Roman" panose="02020603050405020304" pitchFamily="18" charset="0"/>
                <a:ea typeface="楷体_GB2312" pitchFamily="49" charset="-122"/>
              </a:rPr>
              <a:t>0.003 94 </a:t>
            </a:r>
            <a:r>
              <a:rPr lang="en-US" altLang="zh-CN" sz="2400">
                <a:latin typeface="Times New Roman" panose="02020603050405020304" pitchFamily="18" charset="0"/>
                <a:ea typeface="楷体_GB2312" pitchFamily="49" charset="-122"/>
              </a:rPr>
              <a:t>m</a:t>
            </a:r>
            <a:r>
              <a:rPr lang="en-US" altLang="zh-CN" sz="2400">
                <a:latin typeface="Times New Roman" panose="02020603050405020304" pitchFamily="18" charset="0"/>
              </a:rPr>
              <a:t>，  </a:t>
            </a:r>
            <a:r>
              <a:rPr lang="zh-CN" altLang="en-US" sz="2400">
                <a:latin typeface="Times New Roman" panose="02020603050405020304" pitchFamily="18" charset="0"/>
              </a:rPr>
              <a:t>应该写为   3.94 </a:t>
            </a:r>
            <a:r>
              <a:rPr lang="en-US" altLang="zh-CN" sz="2400">
                <a:latin typeface="Times New Roman" panose="02020603050405020304" pitchFamily="18" charset="0"/>
              </a:rPr>
              <a:t>mm</a:t>
            </a:r>
            <a:br>
              <a:rPr lang="en-US" altLang="zh-CN" sz="2400">
                <a:latin typeface="Times New Roman" panose="02020603050405020304" pitchFamily="18" charset="0"/>
              </a:rPr>
            </a:br>
            <a:r>
              <a:rPr lang="en-US" altLang="zh-CN" sz="2400">
                <a:latin typeface="Times New Roman" panose="02020603050405020304" pitchFamily="18" charset="0"/>
              </a:rPr>
              <a:t>           1401Pa，  </a:t>
            </a:r>
            <a:r>
              <a:rPr lang="zh-CN" altLang="en-US" sz="2400">
                <a:latin typeface="Times New Roman" panose="02020603050405020304" pitchFamily="18" charset="0"/>
              </a:rPr>
              <a:t>应该写为   1. 401 </a:t>
            </a:r>
            <a:r>
              <a:rPr lang="en-US" altLang="zh-CN" sz="2400">
                <a:latin typeface="Times New Roman" panose="02020603050405020304" pitchFamily="18" charset="0"/>
              </a:rPr>
              <a:t>kPa</a:t>
            </a:r>
            <a:br>
              <a:rPr lang="en-US" altLang="zh-CN" sz="2400">
                <a:latin typeface="Times New Roman" panose="02020603050405020304" pitchFamily="18" charset="0"/>
              </a:rPr>
            </a:br>
            <a:r>
              <a:rPr lang="en-US" altLang="zh-CN" sz="2400">
                <a:latin typeface="Times New Roman" panose="02020603050405020304" pitchFamily="18" charset="0"/>
              </a:rPr>
              <a:t>           </a:t>
            </a:r>
            <a:r>
              <a:rPr lang="zh-CN" altLang="en-US" sz="2400">
                <a:latin typeface="Times New Roman" panose="02020603050405020304" pitchFamily="18" charset="0"/>
                <a:ea typeface="楷体_GB2312" pitchFamily="49" charset="-122"/>
              </a:rPr>
              <a:t>3.1 </a:t>
            </a:r>
            <a:r>
              <a:rPr lang="zh-CN" altLang="en-US" sz="2400">
                <a:latin typeface="Times New Roman" panose="02020603050405020304" pitchFamily="18" charset="0"/>
              </a:rPr>
              <a:t>×10</a:t>
            </a:r>
            <a:r>
              <a:rPr lang="zh-CN" altLang="en-US" sz="2400" baseline="30000">
                <a:latin typeface="Times New Roman" panose="02020603050405020304" pitchFamily="18" charset="0"/>
              </a:rPr>
              <a:t>-8  </a:t>
            </a:r>
            <a:r>
              <a:rPr lang="en-US" altLang="zh-CN" sz="2400">
                <a:latin typeface="Times New Roman" panose="02020603050405020304" pitchFamily="18" charset="0"/>
                <a:ea typeface="楷体_GB2312" pitchFamily="49" charset="-122"/>
              </a:rPr>
              <a:t>s</a:t>
            </a:r>
            <a:r>
              <a:rPr lang="en-US" altLang="zh-CN" sz="2400">
                <a:latin typeface="Times New Roman" panose="02020603050405020304" pitchFamily="18" charset="0"/>
              </a:rPr>
              <a:t>，  </a:t>
            </a:r>
            <a:r>
              <a:rPr lang="zh-CN" altLang="en-US" sz="2400">
                <a:latin typeface="Times New Roman" panose="02020603050405020304" pitchFamily="18" charset="0"/>
              </a:rPr>
              <a:t>应该写为   31 </a:t>
            </a:r>
            <a:r>
              <a:rPr lang="en-US" altLang="zh-CN" sz="2400">
                <a:latin typeface="Times New Roman" panose="02020603050405020304" pitchFamily="18" charset="0"/>
              </a:rPr>
              <a:t>ns</a:t>
            </a:r>
            <a:br>
              <a:rPr lang="en-US" altLang="zh-CN" sz="2400">
                <a:latin typeface="Times New Roman" panose="02020603050405020304" pitchFamily="18" charset="0"/>
              </a:rPr>
            </a:br>
            <a:r>
              <a:rPr lang="en-US" altLang="zh-CN" sz="2400">
                <a:latin typeface="Times New Roman" panose="02020603050405020304" pitchFamily="18" charset="0"/>
              </a:rPr>
              <a:t>           ……………</a:t>
            </a:r>
          </a:p>
        </p:txBody>
      </p:sp>
      <p:pic>
        <p:nvPicPr>
          <p:cNvPr id="111621"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782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5715"/>
                                        </p:tgtEl>
                                        <p:attrNameLst>
                                          <p:attrName>style.visibility</p:attrName>
                                        </p:attrNameLst>
                                      </p:cBhvr>
                                      <p:to>
                                        <p:strVal val="visible"/>
                                      </p:to>
                                    </p:set>
                                    <p:anim calcmode="lin" valueType="num">
                                      <p:cBhvr>
                                        <p:cTn id="7" dur="500" fill="hold"/>
                                        <p:tgtEl>
                                          <p:spTgt spid="115715"/>
                                        </p:tgtEl>
                                        <p:attrNameLst>
                                          <p:attrName>ppt_x</p:attrName>
                                        </p:attrNameLst>
                                      </p:cBhvr>
                                      <p:tavLst>
                                        <p:tav tm="0">
                                          <p:val>
                                            <p:strVal val="0-#ppt_w/2"/>
                                          </p:val>
                                        </p:tav>
                                        <p:tav tm="100000">
                                          <p:val>
                                            <p:strVal val="#ppt_x"/>
                                          </p:val>
                                        </p:tav>
                                      </p:tavLst>
                                    </p:anim>
                                    <p:anim calcmode="lin" valueType="num">
                                      <p:cBhvr>
                                        <p:cTn id="8" dur="500" fill="hold"/>
                                        <p:tgtEl>
                                          <p:spTgt spid="1157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115716"/>
                                        </p:tgtEl>
                                        <p:attrNameLst>
                                          <p:attrName>style.visibility</p:attrName>
                                        </p:attrNameLst>
                                      </p:cBhvr>
                                      <p:to>
                                        <p:strVal val="visible"/>
                                      </p:to>
                                    </p:set>
                                    <p:anim calcmode="lin" valueType="num">
                                      <p:cBhvr>
                                        <p:cTn id="13" dur="1" fill="hold"/>
                                        <p:tgtEl>
                                          <p:spTgt spid="11571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p:bldP spid="1157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ext Box 3"/>
          <p:cNvSpPr txBox="1">
            <a:spLocks noChangeArrowheads="1"/>
          </p:cNvSpPr>
          <p:nvPr/>
        </p:nvSpPr>
        <p:spPr bwMode="auto">
          <a:xfrm>
            <a:off x="2743200" y="1295401"/>
            <a:ext cx="7467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solidFill>
                  <a:srgbClr val="FF0000"/>
                </a:solidFill>
                <a:latin typeface="Times New Roman" panose="02020603050405020304" pitchFamily="18" charset="0"/>
                <a:ea typeface="方正舒体" panose="02010601030101010101" pitchFamily="2" charset="-122"/>
              </a:rPr>
              <a:t>      ▼   </a:t>
            </a:r>
            <a:r>
              <a:rPr lang="zh-CN" altLang="en-US" sz="2400">
                <a:latin typeface="Times New Roman" panose="02020603050405020304" pitchFamily="18" charset="0"/>
                <a:ea typeface="楷体_GB2312" pitchFamily="49" charset="-122"/>
              </a:rPr>
              <a:t>不许使用重复词头.   </a:t>
            </a:r>
            <a:br>
              <a:rPr lang="zh-CN" altLang="en-US" sz="2400">
                <a:latin typeface="Times New Roman" panose="02020603050405020304" pitchFamily="18" charset="0"/>
                <a:ea typeface="楷体_GB2312" pitchFamily="49" charset="-122"/>
              </a:rPr>
            </a:br>
            <a:r>
              <a:rPr lang="zh-CN" altLang="en-US" sz="2400">
                <a:latin typeface="Times New Roman" panose="02020603050405020304" pitchFamily="18" charset="0"/>
                <a:ea typeface="楷体_GB2312" pitchFamily="49" charset="-122"/>
              </a:rPr>
              <a:t>              如毫微米</a:t>
            </a:r>
            <a:r>
              <a:rPr lang="en-US" altLang="zh-CN" sz="2400">
                <a:latin typeface="Times New Roman" panose="02020603050405020304" pitchFamily="18" charset="0"/>
                <a:ea typeface="楷体_GB2312" pitchFamily="49" charset="-122"/>
              </a:rPr>
              <a:t>m</a:t>
            </a:r>
            <a:r>
              <a:rPr lang="en-US" altLang="zh-CN" sz="2400">
                <a:latin typeface="Times New Roman" panose="02020603050405020304" pitchFamily="18" charset="0"/>
              </a:rPr>
              <a:t>μm</a:t>
            </a:r>
            <a:r>
              <a:rPr lang="en-US" altLang="zh-CN" sz="2400">
                <a:latin typeface="Times New Roman" panose="02020603050405020304" pitchFamily="18" charset="0"/>
                <a:ea typeface="楷体_GB2312" pitchFamily="49" charset="-122"/>
              </a:rPr>
              <a:t>，</a:t>
            </a:r>
            <a:r>
              <a:rPr lang="zh-CN" altLang="en-US" sz="2400">
                <a:latin typeface="Times New Roman" panose="02020603050405020304" pitchFamily="18" charset="0"/>
                <a:ea typeface="楷体_GB2312" pitchFamily="49" charset="-122"/>
              </a:rPr>
              <a:t>只能用  </a:t>
            </a:r>
            <a:r>
              <a:rPr lang="en-US" altLang="zh-CN" sz="2400">
                <a:latin typeface="Times New Roman" panose="02020603050405020304" pitchFamily="18" charset="0"/>
                <a:ea typeface="楷体_GB2312" pitchFamily="49" charset="-122"/>
              </a:rPr>
              <a:t>nm </a:t>
            </a:r>
          </a:p>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ea typeface="楷体_GB2312" pitchFamily="49" charset="-122"/>
              </a:rPr>
              <a:t>                  微微米</a:t>
            </a:r>
            <a:r>
              <a:rPr lang="en-US" altLang="zh-CN" sz="2400">
                <a:latin typeface="Times New Roman" panose="02020603050405020304" pitchFamily="18" charset="0"/>
              </a:rPr>
              <a:t>μ μm </a:t>
            </a:r>
            <a:r>
              <a:rPr lang="en-US" altLang="zh-CN" sz="2400">
                <a:latin typeface="Times New Roman" panose="02020603050405020304" pitchFamily="18" charset="0"/>
                <a:ea typeface="楷体_GB2312" pitchFamily="49" charset="-122"/>
              </a:rPr>
              <a:t>,  </a:t>
            </a:r>
            <a:r>
              <a:rPr lang="zh-CN" altLang="en-US" sz="2400">
                <a:latin typeface="Times New Roman" panose="02020603050405020304" pitchFamily="18" charset="0"/>
                <a:ea typeface="楷体_GB2312" pitchFamily="49" charset="-122"/>
              </a:rPr>
              <a:t>只能用  </a:t>
            </a:r>
            <a:r>
              <a:rPr lang="en-US" altLang="zh-CN" sz="2400">
                <a:latin typeface="Times New Roman" panose="02020603050405020304" pitchFamily="18" charset="0"/>
                <a:ea typeface="楷体_GB2312" pitchFamily="49" charset="-122"/>
              </a:rPr>
              <a:t>pm </a:t>
            </a:r>
            <a:r>
              <a:rPr lang="zh-CN" altLang="en-US" sz="2400">
                <a:latin typeface="Times New Roman" panose="02020603050405020304" pitchFamily="18" charset="0"/>
                <a:ea typeface="楷体_GB2312" pitchFamily="49" charset="-122"/>
              </a:rPr>
              <a:t>…</a:t>
            </a:r>
            <a:endParaRPr lang="en-US" altLang="zh-CN" sz="2400">
              <a:latin typeface="Times New Roman" panose="02020603050405020304" pitchFamily="18" charset="0"/>
              <a:ea typeface="楷体_GB2312" pitchFamily="49" charset="-122"/>
            </a:endParaRPr>
          </a:p>
        </p:txBody>
      </p:sp>
      <p:sp>
        <p:nvSpPr>
          <p:cNvPr id="116740" name="Text Box 4"/>
          <p:cNvSpPr txBox="1">
            <a:spLocks noChangeArrowheads="1"/>
          </p:cNvSpPr>
          <p:nvPr/>
        </p:nvSpPr>
        <p:spPr bwMode="auto">
          <a:xfrm>
            <a:off x="2495550" y="3357563"/>
            <a:ext cx="7467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solidFill>
                  <a:srgbClr val="FF0000"/>
                </a:solidFill>
                <a:latin typeface="Times New Roman" panose="02020603050405020304" pitchFamily="18" charset="0"/>
                <a:ea typeface="方正舒体" panose="02010601030101010101" pitchFamily="2" charset="-122"/>
              </a:rPr>
              <a:t>      ▼   </a:t>
            </a:r>
            <a:r>
              <a:rPr lang="zh-CN" altLang="en-US" sz="2400">
                <a:latin typeface="Times New Roman" panose="02020603050405020304" pitchFamily="18" charset="0"/>
                <a:ea typeface="楷体_GB2312" pitchFamily="49" charset="-122"/>
              </a:rPr>
              <a:t>组合单位加词头时，只能加在第一个单位前。  </a:t>
            </a:r>
            <a:br>
              <a:rPr lang="zh-CN" altLang="en-US" sz="2400">
                <a:latin typeface="Times New Roman" panose="02020603050405020304" pitchFamily="18" charset="0"/>
                <a:ea typeface="楷体_GB2312" pitchFamily="49" charset="-122"/>
              </a:rPr>
            </a:br>
            <a:r>
              <a:rPr lang="zh-CN" altLang="en-US" sz="2400">
                <a:latin typeface="Times New Roman" panose="02020603050405020304" pitchFamily="18" charset="0"/>
                <a:ea typeface="楷体_GB2312" pitchFamily="49" charset="-122"/>
              </a:rPr>
              <a:t>              如</a:t>
            </a:r>
            <a:r>
              <a:rPr lang="en-US" altLang="zh-CN" sz="2400">
                <a:latin typeface="Times New Roman" panose="02020603050405020304" pitchFamily="18" charset="0"/>
                <a:ea typeface="楷体_GB2312" pitchFamily="49" charset="-122"/>
              </a:rPr>
              <a:t>kN</a:t>
            </a:r>
            <a:r>
              <a:rPr lang="en-US" altLang="zh-CN" sz="2400">
                <a:latin typeface="Times New Roman" panose="02020603050405020304" pitchFamily="18" charset="0"/>
              </a:rPr>
              <a:t>•m</a:t>
            </a:r>
            <a:r>
              <a:rPr lang="en-US" altLang="zh-CN" sz="2400">
                <a:latin typeface="Times New Roman" panose="02020603050405020304" pitchFamily="18" charset="0"/>
                <a:ea typeface="楷体_GB2312" pitchFamily="49" charset="-122"/>
              </a:rPr>
              <a:t>，</a:t>
            </a:r>
            <a:r>
              <a:rPr lang="zh-CN" altLang="en-US" sz="2400">
                <a:latin typeface="Times New Roman" panose="02020603050405020304" pitchFamily="18" charset="0"/>
                <a:ea typeface="楷体_GB2312" pitchFamily="49" charset="-122"/>
              </a:rPr>
              <a:t>不能是</a:t>
            </a:r>
            <a:r>
              <a:rPr lang="en-US" altLang="zh-CN" sz="2400">
                <a:latin typeface="Times New Roman" panose="02020603050405020304" pitchFamily="18" charset="0"/>
                <a:ea typeface="楷体_GB2312" pitchFamily="49" charset="-122"/>
              </a:rPr>
              <a:t>N</a:t>
            </a:r>
            <a:r>
              <a:rPr lang="en-US" altLang="zh-CN" sz="2400">
                <a:latin typeface="Times New Roman" panose="02020603050405020304" pitchFamily="18" charset="0"/>
              </a:rPr>
              <a:t>• </a:t>
            </a:r>
            <a:r>
              <a:rPr lang="en-US" altLang="zh-CN" sz="2400">
                <a:latin typeface="Times New Roman" panose="02020603050405020304" pitchFamily="18" charset="0"/>
                <a:ea typeface="楷体_GB2312" pitchFamily="49" charset="-122"/>
              </a:rPr>
              <a:t>k</a:t>
            </a:r>
            <a:r>
              <a:rPr lang="en-US" altLang="zh-CN" sz="2400">
                <a:latin typeface="Times New Roman" panose="02020603050405020304" pitchFamily="18" charset="0"/>
              </a:rPr>
              <a:t>m，</a:t>
            </a:r>
            <a:r>
              <a:rPr lang="zh-CN" altLang="en-US" sz="2400">
                <a:latin typeface="Times New Roman" panose="02020603050405020304" pitchFamily="18" charset="0"/>
                <a:ea typeface="楷体_GB2312" pitchFamily="49" charset="-122"/>
              </a:rPr>
              <a:t/>
            </a:r>
            <a:br>
              <a:rPr lang="zh-CN" altLang="en-US" sz="2400">
                <a:latin typeface="Times New Roman" panose="02020603050405020304" pitchFamily="18" charset="0"/>
                <a:ea typeface="楷体_GB2312" pitchFamily="49" charset="-122"/>
              </a:rPr>
            </a:br>
            <a:r>
              <a:rPr lang="zh-CN" altLang="en-US" sz="2400">
                <a:latin typeface="Times New Roman" panose="02020603050405020304" pitchFamily="18" charset="0"/>
                <a:ea typeface="楷体_GB2312" pitchFamily="49" charset="-122"/>
              </a:rPr>
              <a:t>                  </a:t>
            </a:r>
            <a:r>
              <a:rPr lang="en-US" altLang="zh-CN" sz="2400">
                <a:latin typeface="Times New Roman" panose="02020603050405020304" pitchFamily="18" charset="0"/>
                <a:ea typeface="楷体_GB2312" pitchFamily="49" charset="-122"/>
              </a:rPr>
              <a:t>kPa</a:t>
            </a:r>
            <a:r>
              <a:rPr lang="en-US" altLang="zh-CN" sz="2400">
                <a:latin typeface="Times New Roman" panose="02020603050405020304" pitchFamily="18" charset="0"/>
              </a:rPr>
              <a:t>•s</a:t>
            </a:r>
            <a:r>
              <a:rPr lang="en-US" altLang="zh-CN" sz="2400">
                <a:latin typeface="Times New Roman" panose="02020603050405020304" pitchFamily="18" charset="0"/>
                <a:ea typeface="楷体_GB2312" pitchFamily="49" charset="-122"/>
              </a:rPr>
              <a:t>，</a:t>
            </a:r>
            <a:r>
              <a:rPr lang="zh-CN" altLang="en-US" sz="2400">
                <a:latin typeface="Times New Roman" panose="02020603050405020304" pitchFamily="18" charset="0"/>
                <a:ea typeface="楷体_GB2312" pitchFamily="49" charset="-122"/>
              </a:rPr>
              <a:t>不能是</a:t>
            </a:r>
            <a:r>
              <a:rPr lang="en-US" altLang="zh-CN" sz="2400">
                <a:latin typeface="Times New Roman" panose="02020603050405020304" pitchFamily="18" charset="0"/>
                <a:ea typeface="楷体_GB2312" pitchFamily="49" charset="-122"/>
              </a:rPr>
              <a:t>Pa</a:t>
            </a:r>
            <a:r>
              <a:rPr lang="en-US" altLang="zh-CN" sz="2400">
                <a:latin typeface="Times New Roman" panose="02020603050405020304" pitchFamily="18" charset="0"/>
              </a:rPr>
              <a:t>• </a:t>
            </a:r>
            <a:r>
              <a:rPr lang="en-US" altLang="zh-CN" sz="2400">
                <a:latin typeface="Times New Roman" panose="02020603050405020304" pitchFamily="18" charset="0"/>
                <a:ea typeface="楷体_GB2312" pitchFamily="49" charset="-122"/>
              </a:rPr>
              <a:t>k</a:t>
            </a:r>
            <a:r>
              <a:rPr lang="en-US" altLang="zh-CN" sz="2400">
                <a:latin typeface="Times New Roman" panose="02020603050405020304" pitchFamily="18" charset="0"/>
              </a:rPr>
              <a:t>s，</a:t>
            </a:r>
            <a:r>
              <a:rPr lang="zh-CN" altLang="en-US" sz="2400">
                <a:latin typeface="Times New Roman" panose="02020603050405020304" pitchFamily="18" charset="0"/>
              </a:rPr>
              <a:t> </a:t>
            </a:r>
            <a:r>
              <a:rPr lang="zh-CN" altLang="en-US" sz="2400">
                <a:latin typeface="Times New Roman" panose="02020603050405020304" pitchFamily="18" charset="0"/>
                <a:ea typeface="楷体_GB2312" pitchFamily="49" charset="-122"/>
              </a:rPr>
              <a:t>…</a:t>
            </a:r>
            <a:endParaRPr lang="en-US" altLang="zh-CN" sz="2400">
              <a:latin typeface="Times New Roman" panose="02020603050405020304" pitchFamily="18" charset="0"/>
              <a:ea typeface="楷体_GB2312" pitchFamily="49" charset="-122"/>
            </a:endParaRPr>
          </a:p>
        </p:txBody>
      </p:sp>
      <p:pic>
        <p:nvPicPr>
          <p:cNvPr id="112644"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522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6739"/>
                                        </p:tgtEl>
                                        <p:attrNameLst>
                                          <p:attrName>style.visibility</p:attrName>
                                        </p:attrNameLst>
                                      </p:cBhvr>
                                      <p:to>
                                        <p:strVal val="visible"/>
                                      </p:to>
                                    </p:set>
                                    <p:anim calcmode="lin" valueType="num">
                                      <p:cBhvr>
                                        <p:cTn id="7" dur="500" fill="hold"/>
                                        <p:tgtEl>
                                          <p:spTgt spid="116739"/>
                                        </p:tgtEl>
                                        <p:attrNameLst>
                                          <p:attrName>ppt_x</p:attrName>
                                        </p:attrNameLst>
                                      </p:cBhvr>
                                      <p:tavLst>
                                        <p:tav tm="0">
                                          <p:val>
                                            <p:strVal val="0-#ppt_w/2"/>
                                          </p:val>
                                        </p:tav>
                                        <p:tav tm="100000">
                                          <p:val>
                                            <p:strVal val="#ppt_x"/>
                                          </p:val>
                                        </p:tav>
                                      </p:tavLst>
                                    </p:anim>
                                    <p:anim calcmode="lin" valueType="num">
                                      <p:cBhvr>
                                        <p:cTn id="8" dur="500" fill="hold"/>
                                        <p:tgtEl>
                                          <p:spTgt spid="11673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6740"/>
                                        </p:tgtEl>
                                        <p:attrNameLst>
                                          <p:attrName>style.visibility</p:attrName>
                                        </p:attrNameLst>
                                      </p:cBhvr>
                                      <p:to>
                                        <p:strVal val="visible"/>
                                      </p:to>
                                    </p:set>
                                    <p:anim calcmode="lin" valueType="num">
                                      <p:cBhvr>
                                        <p:cTn id="13" dur="500" fill="hold"/>
                                        <p:tgtEl>
                                          <p:spTgt spid="116740"/>
                                        </p:tgtEl>
                                        <p:attrNameLst>
                                          <p:attrName>ppt_x</p:attrName>
                                        </p:attrNameLst>
                                      </p:cBhvr>
                                      <p:tavLst>
                                        <p:tav tm="0">
                                          <p:val>
                                            <p:strVal val="0-#ppt_w/2"/>
                                          </p:val>
                                        </p:tav>
                                        <p:tav tm="100000">
                                          <p:val>
                                            <p:strVal val="#ppt_x"/>
                                          </p:val>
                                        </p:tav>
                                      </p:tavLst>
                                    </p:anim>
                                    <p:anim calcmode="lin" valueType="num">
                                      <p:cBhvr>
                                        <p:cTn id="14" dur="500" fill="hold"/>
                                        <p:tgtEl>
                                          <p:spTgt spid="1167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p:bldP spid="11674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1969062" y="465292"/>
            <a:ext cx="838200" cy="1143000"/>
          </a:xfrm>
        </p:spPr>
        <p:txBody>
          <a:bodyPr rtlCol="0">
            <a:normAutofit fontScale="90000"/>
          </a:bodyPr>
          <a:lstStyle/>
          <a:p>
            <a:pPr>
              <a:defRPr/>
            </a:pPr>
            <a:r>
              <a:rPr lang="zh-CN" altLang="en-US" sz="4800" b="1" dirty="0">
                <a:ea typeface="隶书" panose="02010509060101010101" pitchFamily="49" charset="-122"/>
              </a:rPr>
              <a:t>实验数据记录内容</a:t>
            </a:r>
          </a:p>
        </p:txBody>
      </p:sp>
      <p:sp>
        <p:nvSpPr>
          <p:cNvPr id="113667" name="Text Box 4"/>
          <p:cNvSpPr txBox="1">
            <a:spLocks noChangeArrowheads="1"/>
          </p:cNvSpPr>
          <p:nvPr/>
        </p:nvSpPr>
        <p:spPr bwMode="auto">
          <a:xfrm>
            <a:off x="3287713" y="836614"/>
            <a:ext cx="5715000" cy="522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a:solidFill>
                  <a:schemeClr val="accent2"/>
                </a:solidFill>
                <a:latin typeface="Times New Roman" panose="02020603050405020304" pitchFamily="18" charset="0"/>
                <a:sym typeface="Symbol" panose="05050102010706020507" pitchFamily="18" charset="2"/>
              </a:rPr>
              <a:t> </a:t>
            </a:r>
            <a:r>
              <a:rPr lang="zh-CN" altLang="en-US">
                <a:latin typeface="Times New Roman" panose="02020603050405020304" pitchFamily="18" charset="0"/>
              </a:rPr>
              <a:t>日期，时间，地点，合作者</a:t>
            </a:r>
          </a:p>
          <a:p>
            <a:pPr eaLnBrk="1" hangingPunct="1">
              <a:lnSpc>
                <a:spcPct val="100000"/>
              </a:lnSpc>
              <a:spcBef>
                <a:spcPct val="50000"/>
              </a:spcBef>
              <a:buFont typeface="Arial" panose="020B0604020202020204" pitchFamily="34" charset="0"/>
              <a:buNone/>
            </a:pPr>
            <a:r>
              <a:rPr lang="zh-CN" altLang="en-US">
                <a:solidFill>
                  <a:schemeClr val="accent2"/>
                </a:solidFill>
                <a:latin typeface="Times New Roman" panose="02020603050405020304" pitchFamily="18" charset="0"/>
                <a:sym typeface="Symbol" panose="05050102010706020507" pitchFamily="18" charset="2"/>
              </a:rPr>
              <a:t></a:t>
            </a:r>
            <a:r>
              <a:rPr lang="zh-CN" altLang="en-US">
                <a:latin typeface="Times New Roman" panose="02020603050405020304" pitchFamily="18" charset="0"/>
              </a:rPr>
              <a:t>室温，气压，有关环境条件</a:t>
            </a:r>
          </a:p>
          <a:p>
            <a:pPr eaLnBrk="1" hangingPunct="1">
              <a:lnSpc>
                <a:spcPct val="100000"/>
              </a:lnSpc>
              <a:spcBef>
                <a:spcPct val="50000"/>
              </a:spcBef>
              <a:buFont typeface="Arial" panose="020B0604020202020204" pitchFamily="34" charset="0"/>
              <a:buNone/>
            </a:pPr>
            <a:r>
              <a:rPr lang="zh-CN" altLang="en-US">
                <a:solidFill>
                  <a:schemeClr val="accent2"/>
                </a:solidFill>
                <a:latin typeface="Times New Roman" panose="02020603050405020304" pitchFamily="18" charset="0"/>
                <a:sym typeface="Symbol" panose="05050102010706020507" pitchFamily="18" charset="2"/>
              </a:rPr>
              <a:t></a:t>
            </a:r>
            <a:r>
              <a:rPr lang="zh-CN" altLang="en-US">
                <a:solidFill>
                  <a:srgbClr val="3333FF"/>
                </a:solidFill>
                <a:latin typeface="Times New Roman" panose="02020603050405020304" pitchFamily="18" charset="0"/>
              </a:rPr>
              <a:t>仪器名称、编号、型号、规格、原理图或装置图</a:t>
            </a:r>
          </a:p>
          <a:p>
            <a:pPr eaLnBrk="1" hangingPunct="1">
              <a:lnSpc>
                <a:spcPct val="100000"/>
              </a:lnSpc>
              <a:spcBef>
                <a:spcPct val="50000"/>
              </a:spcBef>
              <a:buFont typeface="Arial" panose="020B0604020202020204" pitchFamily="34" charset="0"/>
              <a:buNone/>
            </a:pPr>
            <a:r>
              <a:rPr lang="zh-CN" altLang="en-US">
                <a:solidFill>
                  <a:schemeClr val="accent2"/>
                </a:solidFill>
                <a:latin typeface="Times New Roman" panose="02020603050405020304" pitchFamily="18" charset="0"/>
                <a:sym typeface="Symbol" panose="05050102010706020507" pitchFamily="18" charset="2"/>
              </a:rPr>
              <a:t> </a:t>
            </a:r>
            <a:r>
              <a:rPr lang="zh-CN" altLang="en-US">
                <a:latin typeface="Times New Roman" panose="02020603050405020304" pitchFamily="18" charset="0"/>
              </a:rPr>
              <a:t>实验对象：材料或样品的名称、来源、编号</a:t>
            </a:r>
          </a:p>
          <a:p>
            <a:pPr eaLnBrk="1" hangingPunct="1">
              <a:lnSpc>
                <a:spcPct val="100000"/>
              </a:lnSpc>
              <a:spcBef>
                <a:spcPct val="50000"/>
              </a:spcBef>
              <a:buFont typeface="Arial" panose="020B0604020202020204" pitchFamily="34" charset="0"/>
              <a:buNone/>
            </a:pPr>
            <a:r>
              <a:rPr lang="zh-CN" altLang="en-US">
                <a:solidFill>
                  <a:schemeClr val="accent2"/>
                </a:solidFill>
                <a:latin typeface="Times New Roman" panose="02020603050405020304" pitchFamily="18" charset="0"/>
                <a:sym typeface="Symbol" panose="05050102010706020507" pitchFamily="18" charset="2"/>
              </a:rPr>
              <a:t> </a:t>
            </a:r>
            <a:r>
              <a:rPr lang="zh-CN" altLang="en-US">
                <a:latin typeface="Times New Roman" panose="02020603050405020304" pitchFamily="18" charset="0"/>
              </a:rPr>
              <a:t>实验操作过程描述</a:t>
            </a:r>
            <a:endParaRPr lang="en-US" altLang="zh-CN">
              <a:latin typeface="Times New Roman" panose="02020603050405020304" pitchFamily="18" charset="0"/>
            </a:endParaRPr>
          </a:p>
          <a:p>
            <a:pPr eaLnBrk="1" hangingPunct="1">
              <a:lnSpc>
                <a:spcPct val="100000"/>
              </a:lnSpc>
              <a:spcBef>
                <a:spcPct val="50000"/>
              </a:spcBef>
              <a:buFont typeface="Arial" panose="020B0604020202020204" pitchFamily="34" charset="0"/>
              <a:buNone/>
            </a:pPr>
            <a:r>
              <a:rPr lang="zh-CN" altLang="en-US">
                <a:solidFill>
                  <a:schemeClr val="accent2"/>
                </a:solidFill>
                <a:latin typeface="Times New Roman" panose="02020603050405020304" pitchFamily="18" charset="0"/>
                <a:sym typeface="Symbol" panose="05050102010706020507" pitchFamily="18" charset="2"/>
              </a:rPr>
              <a:t> </a:t>
            </a:r>
            <a:r>
              <a:rPr lang="zh-CN" altLang="en-US">
                <a:latin typeface="Times New Roman" panose="02020603050405020304" pitchFamily="18" charset="0"/>
              </a:rPr>
              <a:t>原始数据，包括观测的</a:t>
            </a:r>
            <a:r>
              <a:rPr lang="zh-CN" altLang="en-US">
                <a:solidFill>
                  <a:srgbClr val="3333FF"/>
                </a:solidFill>
                <a:latin typeface="Times New Roman" panose="02020603050405020304" pitchFamily="18" charset="0"/>
              </a:rPr>
              <a:t>物理现象</a:t>
            </a:r>
          </a:p>
          <a:p>
            <a:pPr eaLnBrk="1" hangingPunct="1">
              <a:lnSpc>
                <a:spcPct val="100000"/>
              </a:lnSpc>
              <a:spcBef>
                <a:spcPct val="50000"/>
              </a:spcBef>
              <a:buFont typeface="Arial" panose="020B0604020202020204" pitchFamily="34" charset="0"/>
              <a:buNone/>
            </a:pPr>
            <a:r>
              <a:rPr lang="zh-CN" altLang="en-US">
                <a:solidFill>
                  <a:schemeClr val="accent2"/>
                </a:solidFill>
                <a:latin typeface="Times New Roman" panose="02020603050405020304" pitchFamily="18" charset="0"/>
                <a:sym typeface="Symbol" panose="05050102010706020507" pitchFamily="18" charset="2"/>
              </a:rPr>
              <a:t> 实验中</a:t>
            </a:r>
            <a:r>
              <a:rPr lang="zh-CN" altLang="en-US">
                <a:solidFill>
                  <a:srgbClr val="3333FF"/>
                </a:solidFill>
                <a:latin typeface="Times New Roman" panose="02020603050405020304" pitchFamily="18" charset="0"/>
                <a:sym typeface="Symbol" panose="05050102010706020507" pitchFamily="18" charset="2"/>
              </a:rPr>
              <a:t>发生和</a:t>
            </a:r>
            <a:r>
              <a:rPr lang="zh-CN" altLang="en-US">
                <a:solidFill>
                  <a:srgbClr val="3333FF"/>
                </a:solidFill>
                <a:latin typeface="Times New Roman" panose="02020603050405020304" pitchFamily="18" charset="0"/>
              </a:rPr>
              <a:t>发现的问题</a:t>
            </a:r>
            <a:endParaRPr lang="zh-CN" altLang="en-US" sz="2400">
              <a:solidFill>
                <a:srgbClr val="3333FF"/>
              </a:solidFill>
              <a:latin typeface="Times New Roman" panose="02020603050405020304" pitchFamily="18" charset="0"/>
            </a:endParaRPr>
          </a:p>
        </p:txBody>
      </p:sp>
      <p:pic>
        <p:nvPicPr>
          <p:cNvPr id="113668"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8356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1524000" y="533400"/>
            <a:ext cx="5181600" cy="1143000"/>
          </a:xfrm>
        </p:spPr>
        <p:txBody>
          <a:bodyPr>
            <a:normAutofit fontScale="90000"/>
          </a:bodyPr>
          <a:lstStyle/>
          <a:p>
            <a:pPr algn="ctr" eaLnBrk="1" hangingPunct="1">
              <a:defRPr/>
            </a:pPr>
            <a:r>
              <a:rPr lang="zh-CN" altLang="en-US" sz="4300" b="1">
                <a:solidFill>
                  <a:srgbClr val="333399"/>
                </a:solidFill>
                <a:ea typeface="隶书" panose="02010509060101010101" pitchFamily="49" charset="-122"/>
              </a:rPr>
              <a:t>原始数据记录表格举例    </a:t>
            </a:r>
            <a:r>
              <a:rPr lang="zh-CN" altLang="en-US" sz="1800" b="1">
                <a:solidFill>
                  <a:srgbClr val="333399"/>
                </a:solidFill>
                <a:cs typeface="Times New Roman" panose="02020603050405020304" pitchFamily="18" charset="0"/>
              </a:rPr>
              <a:t>—</a:t>
            </a:r>
            <a:r>
              <a:rPr lang="zh-CN" altLang="en-US" sz="1800" b="1">
                <a:solidFill>
                  <a:srgbClr val="333399"/>
                </a:solidFill>
              </a:rPr>
              <a:t>测量圆柱体体积 </a:t>
            </a:r>
            <a:r>
              <a:rPr lang="en-US" altLang="zh-CN" sz="1800" b="1" i="1">
                <a:solidFill>
                  <a:srgbClr val="333399"/>
                </a:solidFill>
              </a:rPr>
              <a:t>V</a:t>
            </a:r>
          </a:p>
        </p:txBody>
      </p:sp>
      <p:sp>
        <p:nvSpPr>
          <p:cNvPr id="114691" name="Text Box 160"/>
          <p:cNvSpPr txBox="1">
            <a:spLocks noChangeArrowheads="1"/>
          </p:cNvSpPr>
          <p:nvPr/>
        </p:nvSpPr>
        <p:spPr bwMode="auto">
          <a:xfrm>
            <a:off x="2514600" y="1752601"/>
            <a:ext cx="5715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3200">
                <a:solidFill>
                  <a:srgbClr val="FF3300"/>
                </a:solidFill>
                <a:latin typeface="Times New Roman" panose="02020603050405020304" pitchFamily="18" charset="0"/>
                <a:ea typeface="隶书" panose="02010509060101010101" pitchFamily="49" charset="-122"/>
              </a:rPr>
              <a:t>游标卡尺零点读数 </a:t>
            </a:r>
            <a:r>
              <a:rPr lang="zh-CN" altLang="en-US" sz="2400">
                <a:solidFill>
                  <a:srgbClr val="FF3300"/>
                </a:solidFill>
                <a:latin typeface="Times New Roman" panose="02020603050405020304" pitchFamily="18" charset="0"/>
                <a:ea typeface="隶书" panose="02010509060101010101" pitchFamily="49" charset="-122"/>
              </a:rPr>
              <a:t>0.00 </a:t>
            </a:r>
            <a:r>
              <a:rPr lang="en-US" altLang="zh-CN" sz="2400">
                <a:solidFill>
                  <a:srgbClr val="FF3300"/>
                </a:solidFill>
                <a:latin typeface="Times New Roman" panose="02020603050405020304" pitchFamily="18" charset="0"/>
                <a:ea typeface="隶书" panose="02010509060101010101" pitchFamily="49" charset="-122"/>
              </a:rPr>
              <a:t>mm</a:t>
            </a:r>
          </a:p>
          <a:p>
            <a:pPr eaLnBrk="1" hangingPunct="1">
              <a:lnSpc>
                <a:spcPct val="100000"/>
              </a:lnSpc>
              <a:spcBef>
                <a:spcPct val="50000"/>
              </a:spcBef>
              <a:buFont typeface="Arial" panose="020B0604020202020204" pitchFamily="34" charset="0"/>
              <a:buNone/>
            </a:pPr>
            <a:r>
              <a:rPr lang="zh-CN" altLang="en-US" sz="3200">
                <a:solidFill>
                  <a:srgbClr val="FF3300"/>
                </a:solidFill>
                <a:latin typeface="Times New Roman" panose="02020603050405020304" pitchFamily="18" charset="0"/>
                <a:ea typeface="隶书" panose="02010509060101010101" pitchFamily="49" charset="-122"/>
              </a:rPr>
              <a:t>螺旋测微计零点读数 -</a:t>
            </a:r>
            <a:r>
              <a:rPr lang="zh-CN" altLang="en-US" sz="2400">
                <a:solidFill>
                  <a:srgbClr val="FF3300"/>
                </a:solidFill>
                <a:latin typeface="Times New Roman" panose="02020603050405020304" pitchFamily="18" charset="0"/>
                <a:ea typeface="隶书" panose="02010509060101010101" pitchFamily="49" charset="-122"/>
              </a:rPr>
              <a:t>0.01 </a:t>
            </a:r>
            <a:r>
              <a:rPr lang="en-US" altLang="zh-CN" sz="2400">
                <a:solidFill>
                  <a:srgbClr val="FF3300"/>
                </a:solidFill>
                <a:latin typeface="Times New Roman" panose="02020603050405020304" pitchFamily="18" charset="0"/>
                <a:ea typeface="隶书" panose="02010509060101010101" pitchFamily="49" charset="-122"/>
              </a:rPr>
              <a:t>mm</a:t>
            </a:r>
          </a:p>
        </p:txBody>
      </p:sp>
      <p:sp>
        <p:nvSpPr>
          <p:cNvPr id="114692" name="Text Box 167"/>
          <p:cNvSpPr txBox="1">
            <a:spLocks noChangeArrowheads="1"/>
          </p:cNvSpPr>
          <p:nvPr/>
        </p:nvSpPr>
        <p:spPr bwMode="auto">
          <a:xfrm>
            <a:off x="5029200" y="62484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测量值</a:t>
            </a:r>
          </a:p>
        </p:txBody>
      </p:sp>
      <p:sp>
        <p:nvSpPr>
          <p:cNvPr id="114693" name="Text Box 168"/>
          <p:cNvSpPr txBox="1">
            <a:spLocks noChangeArrowheads="1"/>
          </p:cNvSpPr>
          <p:nvPr/>
        </p:nvSpPr>
        <p:spPr bwMode="auto">
          <a:xfrm>
            <a:off x="1905000" y="62484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物理量</a:t>
            </a:r>
          </a:p>
        </p:txBody>
      </p:sp>
      <p:sp>
        <p:nvSpPr>
          <p:cNvPr id="114694" name="Text Box 169"/>
          <p:cNvSpPr txBox="1">
            <a:spLocks noChangeArrowheads="1"/>
          </p:cNvSpPr>
          <p:nvPr/>
        </p:nvSpPr>
        <p:spPr bwMode="auto">
          <a:xfrm>
            <a:off x="3124200" y="62484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单位</a:t>
            </a:r>
          </a:p>
        </p:txBody>
      </p:sp>
      <p:sp>
        <p:nvSpPr>
          <p:cNvPr id="114695" name="Line 170"/>
          <p:cNvSpPr>
            <a:spLocks noChangeShapeType="1"/>
          </p:cNvSpPr>
          <p:nvPr/>
        </p:nvSpPr>
        <p:spPr bwMode="auto">
          <a:xfrm flipH="1" flipV="1">
            <a:off x="5486400" y="5715000"/>
            <a:ext cx="76200" cy="533400"/>
          </a:xfrm>
          <a:prstGeom prst="line">
            <a:avLst/>
          </a:prstGeom>
          <a:noFill/>
          <a:ln w="76200" cmpd="tri">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696" name="Line 171"/>
          <p:cNvSpPr>
            <a:spLocks noChangeShapeType="1"/>
          </p:cNvSpPr>
          <p:nvPr/>
        </p:nvSpPr>
        <p:spPr bwMode="auto">
          <a:xfrm flipV="1">
            <a:off x="2362200" y="5715000"/>
            <a:ext cx="0" cy="533400"/>
          </a:xfrm>
          <a:prstGeom prst="line">
            <a:avLst/>
          </a:prstGeom>
          <a:noFill/>
          <a:ln w="76200" cmpd="tri">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697" name="Line 174"/>
          <p:cNvSpPr>
            <a:spLocks noChangeShapeType="1"/>
          </p:cNvSpPr>
          <p:nvPr/>
        </p:nvSpPr>
        <p:spPr bwMode="auto">
          <a:xfrm flipH="1" flipV="1">
            <a:off x="2895600" y="5715000"/>
            <a:ext cx="381000" cy="533400"/>
          </a:xfrm>
          <a:prstGeom prst="line">
            <a:avLst/>
          </a:prstGeom>
          <a:noFill/>
          <a:ln w="76200" cmpd="tri">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4698" name="Object 190"/>
          <p:cNvGraphicFramePr>
            <a:graphicFrameLocks/>
          </p:cNvGraphicFramePr>
          <p:nvPr/>
        </p:nvGraphicFramePr>
        <p:xfrm>
          <a:off x="8077200" y="2514601"/>
          <a:ext cx="1752600" cy="595313"/>
        </p:xfrm>
        <a:graphic>
          <a:graphicData uri="http://schemas.openxmlformats.org/presentationml/2006/ole">
            <mc:AlternateContent xmlns:mc="http://schemas.openxmlformats.org/markup-compatibility/2006">
              <mc:Choice xmlns:v="urn:schemas-microsoft-com:vml" Requires="v">
                <p:oleObj spid="_x0000_s25608" r:id="rId3" imgW="710891" imgH="241195" progId="Equation.3">
                  <p:embed/>
                </p:oleObj>
              </mc:Choice>
              <mc:Fallback>
                <p:oleObj r:id="rId3" imgW="710891" imgH="241195"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514601"/>
                        <a:ext cx="17526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4699" name="Text Box 192"/>
          <p:cNvSpPr txBox="1">
            <a:spLocks noChangeArrowheads="1"/>
          </p:cNvSpPr>
          <p:nvPr/>
        </p:nvSpPr>
        <p:spPr bwMode="auto">
          <a:xfrm>
            <a:off x="3581400" y="36576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solidFill>
                  <a:srgbClr val="3366FF"/>
                </a:solidFill>
                <a:latin typeface="楷体_GB2312" pitchFamily="49" charset="-122"/>
                <a:ea typeface="楷体_GB2312" pitchFamily="49" charset="-122"/>
              </a:rPr>
              <a:t>表1  圆柱体积测量数据记录表</a:t>
            </a:r>
          </a:p>
        </p:txBody>
      </p:sp>
      <p:sp>
        <p:nvSpPr>
          <p:cNvPr id="114700" name="Text Box 193"/>
          <p:cNvSpPr txBox="1">
            <a:spLocks noChangeArrowheads="1"/>
          </p:cNvSpPr>
          <p:nvPr/>
        </p:nvSpPr>
        <p:spPr bwMode="auto">
          <a:xfrm>
            <a:off x="7924800" y="3657601"/>
            <a:ext cx="2286000" cy="44132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70000"/>
              </a:lnSpc>
              <a:spcBef>
                <a:spcPct val="50000"/>
              </a:spcBef>
              <a:buFont typeface="Arial" panose="020B0604020202020204" pitchFamily="34" charset="0"/>
              <a:buNone/>
            </a:pPr>
            <a:r>
              <a:rPr lang="zh-CN" altLang="en-US" sz="1200">
                <a:latin typeface="Times New Roman" panose="02020603050405020304" pitchFamily="18" charset="0"/>
              </a:rPr>
              <a:t>游标卡尺零点读数 </a:t>
            </a:r>
            <a:r>
              <a:rPr lang="zh-CN" altLang="en-US" sz="1200">
                <a:solidFill>
                  <a:srgbClr val="FF0000"/>
                </a:solidFill>
                <a:latin typeface="Times New Roman" panose="02020603050405020304" pitchFamily="18" charset="0"/>
              </a:rPr>
              <a:t>0.00</a:t>
            </a:r>
            <a:r>
              <a:rPr lang="en-US" altLang="zh-CN" sz="1200">
                <a:solidFill>
                  <a:srgbClr val="FF0000"/>
                </a:solidFill>
                <a:latin typeface="Times New Roman" panose="02020603050405020304" pitchFamily="18" charset="0"/>
              </a:rPr>
              <a:t>mm</a:t>
            </a:r>
          </a:p>
          <a:p>
            <a:pPr eaLnBrk="1" hangingPunct="1">
              <a:lnSpc>
                <a:spcPct val="70000"/>
              </a:lnSpc>
              <a:spcBef>
                <a:spcPct val="50000"/>
              </a:spcBef>
              <a:buFont typeface="Arial" panose="020B0604020202020204" pitchFamily="34" charset="0"/>
              <a:buNone/>
            </a:pPr>
            <a:r>
              <a:rPr lang="zh-CN" altLang="en-US" sz="1200">
                <a:latin typeface="Times New Roman" panose="02020603050405020304" pitchFamily="18" charset="0"/>
              </a:rPr>
              <a:t>螺旋测微器零点读数 </a:t>
            </a:r>
            <a:r>
              <a:rPr lang="zh-CN" altLang="en-US" sz="1200">
                <a:solidFill>
                  <a:srgbClr val="FF0000"/>
                </a:solidFill>
                <a:latin typeface="Times New Roman" panose="02020603050405020304" pitchFamily="18" charset="0"/>
              </a:rPr>
              <a:t>-0.01</a:t>
            </a:r>
            <a:r>
              <a:rPr lang="en-US" altLang="zh-CN" sz="1200">
                <a:solidFill>
                  <a:srgbClr val="FF0000"/>
                </a:solidFill>
                <a:latin typeface="Times New Roman" panose="02020603050405020304" pitchFamily="18" charset="0"/>
              </a:rPr>
              <a:t>mm</a:t>
            </a:r>
            <a:endParaRPr lang="zh-CN" altLang="en-US" sz="1200">
              <a:solidFill>
                <a:srgbClr val="FF0000"/>
              </a:solidFill>
              <a:latin typeface="Times New Roman" panose="02020603050405020304" pitchFamily="18" charset="0"/>
            </a:endParaRPr>
          </a:p>
        </p:txBody>
      </p:sp>
      <p:grpSp>
        <p:nvGrpSpPr>
          <p:cNvPr id="114701" name="Group 418"/>
          <p:cNvGrpSpPr>
            <a:grpSpLocks/>
          </p:cNvGrpSpPr>
          <p:nvPr/>
        </p:nvGrpSpPr>
        <p:grpSpPr bwMode="auto">
          <a:xfrm>
            <a:off x="2286000" y="4267200"/>
            <a:ext cx="8077200" cy="1600200"/>
            <a:chOff x="-3" y="-3"/>
            <a:chExt cx="4102" cy="1272"/>
          </a:xfrm>
        </p:grpSpPr>
        <p:grpSp>
          <p:nvGrpSpPr>
            <p:cNvPr id="114704" name="Group 416"/>
            <p:cNvGrpSpPr>
              <a:grpSpLocks/>
            </p:cNvGrpSpPr>
            <p:nvPr/>
          </p:nvGrpSpPr>
          <p:grpSpPr bwMode="auto">
            <a:xfrm>
              <a:off x="0" y="0"/>
              <a:ext cx="4096" cy="1266"/>
              <a:chOff x="0" y="0"/>
              <a:chExt cx="4096" cy="1266"/>
            </a:xfrm>
          </p:grpSpPr>
          <p:grpSp>
            <p:nvGrpSpPr>
              <p:cNvPr id="114706" name="Group 369"/>
              <p:cNvGrpSpPr>
                <a:grpSpLocks/>
              </p:cNvGrpSpPr>
              <p:nvPr/>
            </p:nvGrpSpPr>
            <p:grpSpPr bwMode="auto">
              <a:xfrm>
                <a:off x="0" y="0"/>
                <a:ext cx="512" cy="422"/>
                <a:chOff x="0" y="0"/>
                <a:chExt cx="512" cy="422"/>
              </a:xfrm>
            </p:grpSpPr>
            <p:sp>
              <p:nvSpPr>
                <p:cNvPr id="114776" name="Rectangle 344"/>
                <p:cNvSpPr>
                  <a:spLocks noChangeArrowheads="1"/>
                </p:cNvSpPr>
                <p:nvPr/>
              </p:nvSpPr>
              <p:spPr bwMode="auto">
                <a:xfrm>
                  <a:off x="43" y="0"/>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a:latin typeface="Times New Roman" panose="02020603050405020304" pitchFamily="18" charset="0"/>
                    </a:rPr>
                    <a:t>No.</a:t>
                  </a:r>
                </a:p>
                <a:p>
                  <a:pPr algn="ctr">
                    <a:lnSpc>
                      <a:spcPct val="100000"/>
                    </a:lnSpc>
                    <a:spcBef>
                      <a:spcPct val="0"/>
                    </a:spcBef>
                    <a:buFont typeface="Arial" panose="020B0604020202020204" pitchFamily="34" charset="0"/>
                    <a:buNone/>
                  </a:pPr>
                  <a:endParaRPr lang="en-US" altLang="zh-CN" sz="1800">
                    <a:latin typeface="Times New Roman" panose="02020603050405020304" pitchFamily="18" charset="0"/>
                  </a:endParaRPr>
                </a:p>
              </p:txBody>
            </p:sp>
            <p:sp>
              <p:nvSpPr>
                <p:cNvPr id="114777" name="Rectangle 368"/>
                <p:cNvSpPr>
                  <a:spLocks noChangeArrowheads="1"/>
                </p:cNvSpPr>
                <p:nvPr/>
              </p:nvSpPr>
              <p:spPr bwMode="auto">
                <a:xfrm>
                  <a:off x="0" y="0"/>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07" name="Group 371"/>
              <p:cNvGrpSpPr>
                <a:grpSpLocks/>
              </p:cNvGrpSpPr>
              <p:nvPr/>
            </p:nvGrpSpPr>
            <p:grpSpPr bwMode="auto">
              <a:xfrm>
                <a:off x="512" y="0"/>
                <a:ext cx="512" cy="422"/>
                <a:chOff x="512" y="0"/>
                <a:chExt cx="512" cy="422"/>
              </a:xfrm>
            </p:grpSpPr>
            <p:sp>
              <p:nvSpPr>
                <p:cNvPr id="114774" name="Rectangle 345"/>
                <p:cNvSpPr>
                  <a:spLocks noChangeArrowheads="1"/>
                </p:cNvSpPr>
                <p:nvPr/>
              </p:nvSpPr>
              <p:spPr bwMode="auto">
                <a:xfrm>
                  <a:off x="555" y="0"/>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Times New Roman" panose="02020603050405020304" pitchFamily="18" charset="0"/>
                    </a:rPr>
                    <a:t>1</a:t>
                  </a: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75" name="Rectangle 370"/>
                <p:cNvSpPr>
                  <a:spLocks noChangeArrowheads="1"/>
                </p:cNvSpPr>
                <p:nvPr/>
              </p:nvSpPr>
              <p:spPr bwMode="auto">
                <a:xfrm>
                  <a:off x="512" y="0"/>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08" name="Group 373"/>
              <p:cNvGrpSpPr>
                <a:grpSpLocks/>
              </p:cNvGrpSpPr>
              <p:nvPr/>
            </p:nvGrpSpPr>
            <p:grpSpPr bwMode="auto">
              <a:xfrm>
                <a:off x="1024" y="0"/>
                <a:ext cx="512" cy="422"/>
                <a:chOff x="1024" y="0"/>
                <a:chExt cx="512" cy="422"/>
              </a:xfrm>
            </p:grpSpPr>
            <p:sp>
              <p:nvSpPr>
                <p:cNvPr id="114772" name="Rectangle 346"/>
                <p:cNvSpPr>
                  <a:spLocks noChangeArrowheads="1"/>
                </p:cNvSpPr>
                <p:nvPr/>
              </p:nvSpPr>
              <p:spPr bwMode="auto">
                <a:xfrm>
                  <a:off x="1067" y="0"/>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Times New Roman" panose="02020603050405020304" pitchFamily="18" charset="0"/>
                    </a:rPr>
                    <a:t>2</a:t>
                  </a: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73" name="Rectangle 372"/>
                <p:cNvSpPr>
                  <a:spLocks noChangeArrowheads="1"/>
                </p:cNvSpPr>
                <p:nvPr/>
              </p:nvSpPr>
              <p:spPr bwMode="auto">
                <a:xfrm>
                  <a:off x="1024" y="0"/>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09" name="Group 375"/>
              <p:cNvGrpSpPr>
                <a:grpSpLocks/>
              </p:cNvGrpSpPr>
              <p:nvPr/>
            </p:nvGrpSpPr>
            <p:grpSpPr bwMode="auto">
              <a:xfrm>
                <a:off x="1536" y="0"/>
                <a:ext cx="512" cy="422"/>
                <a:chOff x="1536" y="0"/>
                <a:chExt cx="512" cy="422"/>
              </a:xfrm>
            </p:grpSpPr>
            <p:sp>
              <p:nvSpPr>
                <p:cNvPr id="114770" name="Rectangle 347"/>
                <p:cNvSpPr>
                  <a:spLocks noChangeArrowheads="1"/>
                </p:cNvSpPr>
                <p:nvPr/>
              </p:nvSpPr>
              <p:spPr bwMode="auto">
                <a:xfrm>
                  <a:off x="1579" y="0"/>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Times New Roman" panose="02020603050405020304" pitchFamily="18" charset="0"/>
                    </a:rPr>
                    <a:t>3</a:t>
                  </a: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71" name="Rectangle 374"/>
                <p:cNvSpPr>
                  <a:spLocks noChangeArrowheads="1"/>
                </p:cNvSpPr>
                <p:nvPr/>
              </p:nvSpPr>
              <p:spPr bwMode="auto">
                <a:xfrm>
                  <a:off x="1536" y="0"/>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10" name="Group 377"/>
              <p:cNvGrpSpPr>
                <a:grpSpLocks/>
              </p:cNvGrpSpPr>
              <p:nvPr/>
            </p:nvGrpSpPr>
            <p:grpSpPr bwMode="auto">
              <a:xfrm>
                <a:off x="2048" y="0"/>
                <a:ext cx="512" cy="422"/>
                <a:chOff x="2048" y="0"/>
                <a:chExt cx="512" cy="422"/>
              </a:xfrm>
            </p:grpSpPr>
            <p:sp>
              <p:nvSpPr>
                <p:cNvPr id="114768" name="Rectangle 348"/>
                <p:cNvSpPr>
                  <a:spLocks noChangeArrowheads="1"/>
                </p:cNvSpPr>
                <p:nvPr/>
              </p:nvSpPr>
              <p:spPr bwMode="auto">
                <a:xfrm>
                  <a:off x="2091" y="0"/>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Times New Roman" panose="02020603050405020304" pitchFamily="18" charset="0"/>
                    </a:rPr>
                    <a:t>4</a:t>
                  </a: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69" name="Rectangle 376"/>
                <p:cNvSpPr>
                  <a:spLocks noChangeArrowheads="1"/>
                </p:cNvSpPr>
                <p:nvPr/>
              </p:nvSpPr>
              <p:spPr bwMode="auto">
                <a:xfrm>
                  <a:off x="2048" y="0"/>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11" name="Group 379"/>
              <p:cNvGrpSpPr>
                <a:grpSpLocks/>
              </p:cNvGrpSpPr>
              <p:nvPr/>
            </p:nvGrpSpPr>
            <p:grpSpPr bwMode="auto">
              <a:xfrm>
                <a:off x="2560" y="0"/>
                <a:ext cx="512" cy="422"/>
                <a:chOff x="2560" y="0"/>
                <a:chExt cx="512" cy="422"/>
              </a:xfrm>
            </p:grpSpPr>
            <p:sp>
              <p:nvSpPr>
                <p:cNvPr id="114766" name="Rectangle 349"/>
                <p:cNvSpPr>
                  <a:spLocks noChangeArrowheads="1"/>
                </p:cNvSpPr>
                <p:nvPr/>
              </p:nvSpPr>
              <p:spPr bwMode="auto">
                <a:xfrm>
                  <a:off x="2603" y="0"/>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Times New Roman" panose="02020603050405020304" pitchFamily="18" charset="0"/>
                    </a:rPr>
                    <a:t>5</a:t>
                  </a: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67" name="Rectangle 378"/>
                <p:cNvSpPr>
                  <a:spLocks noChangeArrowheads="1"/>
                </p:cNvSpPr>
                <p:nvPr/>
              </p:nvSpPr>
              <p:spPr bwMode="auto">
                <a:xfrm>
                  <a:off x="2560" y="0"/>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12" name="Group 381"/>
              <p:cNvGrpSpPr>
                <a:grpSpLocks/>
              </p:cNvGrpSpPr>
              <p:nvPr/>
            </p:nvGrpSpPr>
            <p:grpSpPr bwMode="auto">
              <a:xfrm>
                <a:off x="3072" y="0"/>
                <a:ext cx="512" cy="422"/>
                <a:chOff x="3072" y="0"/>
                <a:chExt cx="512" cy="422"/>
              </a:xfrm>
            </p:grpSpPr>
            <p:sp>
              <p:nvSpPr>
                <p:cNvPr id="114764" name="Rectangle 350"/>
                <p:cNvSpPr>
                  <a:spLocks noChangeArrowheads="1"/>
                </p:cNvSpPr>
                <p:nvPr/>
              </p:nvSpPr>
              <p:spPr bwMode="auto">
                <a:xfrm>
                  <a:off x="3115" y="0"/>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Times New Roman" panose="02020603050405020304" pitchFamily="18" charset="0"/>
                    </a:rPr>
                    <a:t>6</a:t>
                  </a: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65" name="Rectangle 380"/>
                <p:cNvSpPr>
                  <a:spLocks noChangeArrowheads="1"/>
                </p:cNvSpPr>
                <p:nvPr/>
              </p:nvSpPr>
              <p:spPr bwMode="auto">
                <a:xfrm>
                  <a:off x="3072" y="0"/>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13" name="Group 383"/>
              <p:cNvGrpSpPr>
                <a:grpSpLocks/>
              </p:cNvGrpSpPr>
              <p:nvPr/>
            </p:nvGrpSpPr>
            <p:grpSpPr bwMode="auto">
              <a:xfrm>
                <a:off x="3584" y="0"/>
                <a:ext cx="512" cy="422"/>
                <a:chOff x="3584" y="0"/>
                <a:chExt cx="512" cy="422"/>
              </a:xfrm>
            </p:grpSpPr>
            <p:sp>
              <p:nvSpPr>
                <p:cNvPr id="114762" name="Rectangle 351"/>
                <p:cNvSpPr>
                  <a:spLocks noChangeArrowheads="1"/>
                </p:cNvSpPr>
                <p:nvPr/>
              </p:nvSpPr>
              <p:spPr bwMode="auto">
                <a:xfrm>
                  <a:off x="3627" y="0"/>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Times New Roman" panose="02020603050405020304" pitchFamily="18" charset="0"/>
                    </a:rPr>
                    <a:t>7</a:t>
                  </a: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63" name="Rectangle 382"/>
                <p:cNvSpPr>
                  <a:spLocks noChangeArrowheads="1"/>
                </p:cNvSpPr>
                <p:nvPr/>
              </p:nvSpPr>
              <p:spPr bwMode="auto">
                <a:xfrm>
                  <a:off x="3584" y="0"/>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14" name="Group 385"/>
              <p:cNvGrpSpPr>
                <a:grpSpLocks/>
              </p:cNvGrpSpPr>
              <p:nvPr/>
            </p:nvGrpSpPr>
            <p:grpSpPr bwMode="auto">
              <a:xfrm>
                <a:off x="0" y="422"/>
                <a:ext cx="512" cy="422"/>
                <a:chOff x="0" y="422"/>
                <a:chExt cx="512" cy="422"/>
              </a:xfrm>
            </p:grpSpPr>
            <p:sp>
              <p:nvSpPr>
                <p:cNvPr id="114760" name="Rectangle 352"/>
                <p:cNvSpPr>
                  <a:spLocks noChangeArrowheads="1"/>
                </p:cNvSpPr>
                <p:nvPr/>
              </p:nvSpPr>
              <p:spPr bwMode="auto">
                <a:xfrm>
                  <a:off x="43" y="422"/>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i="1">
                      <a:latin typeface="Times New Roman" panose="02020603050405020304" pitchFamily="18" charset="0"/>
                    </a:rPr>
                    <a:t>l </a:t>
                  </a:r>
                  <a:r>
                    <a:rPr lang="en-US" altLang="zh-CN" sz="1800">
                      <a:latin typeface="Times New Roman" panose="02020603050405020304" pitchFamily="18" charset="0"/>
                    </a:rPr>
                    <a:t>(mm)</a:t>
                  </a:r>
                </a:p>
                <a:p>
                  <a:pPr algn="ctr">
                    <a:lnSpc>
                      <a:spcPct val="100000"/>
                    </a:lnSpc>
                    <a:spcBef>
                      <a:spcPct val="0"/>
                    </a:spcBef>
                    <a:buFont typeface="Arial" panose="020B0604020202020204" pitchFamily="34" charset="0"/>
                    <a:buNone/>
                  </a:pPr>
                  <a:endParaRPr lang="en-US" altLang="zh-CN" sz="1800">
                    <a:latin typeface="Times New Roman" panose="02020603050405020304" pitchFamily="18" charset="0"/>
                  </a:endParaRPr>
                </a:p>
              </p:txBody>
            </p:sp>
            <p:sp>
              <p:nvSpPr>
                <p:cNvPr id="114761" name="Rectangle 384"/>
                <p:cNvSpPr>
                  <a:spLocks noChangeArrowheads="1"/>
                </p:cNvSpPr>
                <p:nvPr/>
              </p:nvSpPr>
              <p:spPr bwMode="auto">
                <a:xfrm>
                  <a:off x="0" y="422"/>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15" name="Group 387"/>
              <p:cNvGrpSpPr>
                <a:grpSpLocks/>
              </p:cNvGrpSpPr>
              <p:nvPr/>
            </p:nvGrpSpPr>
            <p:grpSpPr bwMode="auto">
              <a:xfrm>
                <a:off x="512" y="422"/>
                <a:ext cx="512" cy="422"/>
                <a:chOff x="512" y="422"/>
                <a:chExt cx="512" cy="422"/>
              </a:xfrm>
            </p:grpSpPr>
            <p:sp>
              <p:nvSpPr>
                <p:cNvPr id="114758" name="Rectangle 353"/>
                <p:cNvSpPr>
                  <a:spLocks noChangeArrowheads="1"/>
                </p:cNvSpPr>
                <p:nvPr/>
              </p:nvSpPr>
              <p:spPr bwMode="auto">
                <a:xfrm>
                  <a:off x="555" y="422"/>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solidFill>
                        <a:srgbClr val="000000"/>
                      </a:solidFill>
                      <a:latin typeface="Times New Roman" panose="02020603050405020304" pitchFamily="18" charset="0"/>
                    </a:rPr>
                    <a:t>8.123</a:t>
                  </a:r>
                  <a:endParaRPr lang="zh-CN" altLang="en-US" sz="1800">
                    <a:latin typeface="Times New Roman" panose="02020603050405020304" pitchFamily="18" charset="0"/>
                  </a:endParaRP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59" name="Rectangle 386"/>
                <p:cNvSpPr>
                  <a:spLocks noChangeArrowheads="1"/>
                </p:cNvSpPr>
                <p:nvPr/>
              </p:nvSpPr>
              <p:spPr bwMode="auto">
                <a:xfrm>
                  <a:off x="512" y="422"/>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16" name="Group 389"/>
              <p:cNvGrpSpPr>
                <a:grpSpLocks/>
              </p:cNvGrpSpPr>
              <p:nvPr/>
            </p:nvGrpSpPr>
            <p:grpSpPr bwMode="auto">
              <a:xfrm>
                <a:off x="1024" y="422"/>
                <a:ext cx="512" cy="422"/>
                <a:chOff x="1024" y="422"/>
                <a:chExt cx="512" cy="422"/>
              </a:xfrm>
            </p:grpSpPr>
            <p:sp>
              <p:nvSpPr>
                <p:cNvPr id="114756" name="Rectangle 354"/>
                <p:cNvSpPr>
                  <a:spLocks noChangeArrowheads="1"/>
                </p:cNvSpPr>
                <p:nvPr/>
              </p:nvSpPr>
              <p:spPr bwMode="auto">
                <a:xfrm>
                  <a:off x="1067" y="422"/>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solidFill>
                        <a:srgbClr val="000000"/>
                      </a:solidFill>
                      <a:latin typeface="Times New Roman" panose="02020603050405020304" pitchFamily="18" charset="0"/>
                    </a:rPr>
                    <a:t>8.129</a:t>
                  </a:r>
                  <a:endParaRPr lang="zh-CN" altLang="en-US" sz="1800">
                    <a:latin typeface="Times New Roman" panose="02020603050405020304" pitchFamily="18" charset="0"/>
                  </a:endParaRP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57" name="Rectangle 388"/>
                <p:cNvSpPr>
                  <a:spLocks noChangeArrowheads="1"/>
                </p:cNvSpPr>
                <p:nvPr/>
              </p:nvSpPr>
              <p:spPr bwMode="auto">
                <a:xfrm>
                  <a:off x="1024" y="422"/>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17" name="Group 391"/>
              <p:cNvGrpSpPr>
                <a:grpSpLocks/>
              </p:cNvGrpSpPr>
              <p:nvPr/>
            </p:nvGrpSpPr>
            <p:grpSpPr bwMode="auto">
              <a:xfrm>
                <a:off x="1536" y="422"/>
                <a:ext cx="512" cy="422"/>
                <a:chOff x="1536" y="422"/>
                <a:chExt cx="512" cy="422"/>
              </a:xfrm>
            </p:grpSpPr>
            <p:sp>
              <p:nvSpPr>
                <p:cNvPr id="114754" name="Rectangle 355"/>
                <p:cNvSpPr>
                  <a:spLocks noChangeArrowheads="1"/>
                </p:cNvSpPr>
                <p:nvPr/>
              </p:nvSpPr>
              <p:spPr bwMode="auto">
                <a:xfrm>
                  <a:off x="1579" y="422"/>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solidFill>
                        <a:srgbClr val="000000"/>
                      </a:solidFill>
                      <a:latin typeface="Times New Roman" panose="02020603050405020304" pitchFamily="18" charset="0"/>
                    </a:rPr>
                    <a:t>8.124</a:t>
                  </a:r>
                  <a:endParaRPr lang="zh-CN" altLang="en-US" sz="1800">
                    <a:latin typeface="Times New Roman" panose="02020603050405020304" pitchFamily="18" charset="0"/>
                  </a:endParaRP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55" name="Rectangle 390"/>
                <p:cNvSpPr>
                  <a:spLocks noChangeArrowheads="1"/>
                </p:cNvSpPr>
                <p:nvPr/>
              </p:nvSpPr>
              <p:spPr bwMode="auto">
                <a:xfrm>
                  <a:off x="1536" y="422"/>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18" name="Group 393"/>
              <p:cNvGrpSpPr>
                <a:grpSpLocks/>
              </p:cNvGrpSpPr>
              <p:nvPr/>
            </p:nvGrpSpPr>
            <p:grpSpPr bwMode="auto">
              <a:xfrm>
                <a:off x="2048" y="422"/>
                <a:ext cx="512" cy="422"/>
                <a:chOff x="2048" y="422"/>
                <a:chExt cx="512" cy="422"/>
              </a:xfrm>
            </p:grpSpPr>
            <p:sp>
              <p:nvSpPr>
                <p:cNvPr id="114752" name="Rectangle 356"/>
                <p:cNvSpPr>
                  <a:spLocks noChangeArrowheads="1"/>
                </p:cNvSpPr>
                <p:nvPr/>
              </p:nvSpPr>
              <p:spPr bwMode="auto">
                <a:xfrm>
                  <a:off x="2091" y="422"/>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solidFill>
                        <a:srgbClr val="000000"/>
                      </a:solidFill>
                      <a:latin typeface="Times New Roman" panose="02020603050405020304" pitchFamily="18" charset="0"/>
                    </a:rPr>
                    <a:t>8.120</a:t>
                  </a:r>
                  <a:endParaRPr lang="zh-CN" altLang="en-US" sz="1800">
                    <a:latin typeface="Times New Roman" panose="02020603050405020304" pitchFamily="18" charset="0"/>
                  </a:endParaRP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53" name="Rectangle 392"/>
                <p:cNvSpPr>
                  <a:spLocks noChangeArrowheads="1"/>
                </p:cNvSpPr>
                <p:nvPr/>
              </p:nvSpPr>
              <p:spPr bwMode="auto">
                <a:xfrm>
                  <a:off x="2048" y="422"/>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19" name="Group 395"/>
              <p:cNvGrpSpPr>
                <a:grpSpLocks/>
              </p:cNvGrpSpPr>
              <p:nvPr/>
            </p:nvGrpSpPr>
            <p:grpSpPr bwMode="auto">
              <a:xfrm>
                <a:off x="2560" y="422"/>
                <a:ext cx="512" cy="422"/>
                <a:chOff x="2560" y="422"/>
                <a:chExt cx="512" cy="422"/>
              </a:xfrm>
            </p:grpSpPr>
            <p:sp>
              <p:nvSpPr>
                <p:cNvPr id="114750" name="Rectangle 357"/>
                <p:cNvSpPr>
                  <a:spLocks noChangeArrowheads="1"/>
                </p:cNvSpPr>
                <p:nvPr/>
              </p:nvSpPr>
              <p:spPr bwMode="auto">
                <a:xfrm>
                  <a:off x="2603" y="422"/>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solidFill>
                        <a:srgbClr val="000000"/>
                      </a:solidFill>
                      <a:latin typeface="Times New Roman" panose="02020603050405020304" pitchFamily="18" charset="0"/>
                    </a:rPr>
                    <a:t>8.125</a:t>
                  </a:r>
                  <a:endParaRPr lang="zh-CN" altLang="en-US" sz="1800">
                    <a:latin typeface="Times New Roman" panose="02020603050405020304" pitchFamily="18" charset="0"/>
                  </a:endParaRP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51" name="Rectangle 394"/>
                <p:cNvSpPr>
                  <a:spLocks noChangeArrowheads="1"/>
                </p:cNvSpPr>
                <p:nvPr/>
              </p:nvSpPr>
              <p:spPr bwMode="auto">
                <a:xfrm>
                  <a:off x="2560" y="422"/>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20" name="Group 397"/>
              <p:cNvGrpSpPr>
                <a:grpSpLocks/>
              </p:cNvGrpSpPr>
              <p:nvPr/>
            </p:nvGrpSpPr>
            <p:grpSpPr bwMode="auto">
              <a:xfrm>
                <a:off x="3072" y="422"/>
                <a:ext cx="512" cy="422"/>
                <a:chOff x="3072" y="422"/>
                <a:chExt cx="512" cy="422"/>
              </a:xfrm>
            </p:grpSpPr>
            <p:sp>
              <p:nvSpPr>
                <p:cNvPr id="114748" name="Rectangle 358"/>
                <p:cNvSpPr>
                  <a:spLocks noChangeArrowheads="1"/>
                </p:cNvSpPr>
                <p:nvPr/>
              </p:nvSpPr>
              <p:spPr bwMode="auto">
                <a:xfrm>
                  <a:off x="3115" y="422"/>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solidFill>
                        <a:srgbClr val="000000"/>
                      </a:solidFill>
                      <a:latin typeface="Times New Roman" panose="02020603050405020304" pitchFamily="18" charset="0"/>
                    </a:rPr>
                    <a:t>8.120</a:t>
                  </a:r>
                  <a:endParaRPr lang="zh-CN" altLang="en-US" sz="1800">
                    <a:latin typeface="Times New Roman" panose="02020603050405020304" pitchFamily="18" charset="0"/>
                  </a:endParaRP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49" name="Rectangle 396"/>
                <p:cNvSpPr>
                  <a:spLocks noChangeArrowheads="1"/>
                </p:cNvSpPr>
                <p:nvPr/>
              </p:nvSpPr>
              <p:spPr bwMode="auto">
                <a:xfrm>
                  <a:off x="3072" y="422"/>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21" name="Group 399"/>
              <p:cNvGrpSpPr>
                <a:grpSpLocks/>
              </p:cNvGrpSpPr>
              <p:nvPr/>
            </p:nvGrpSpPr>
            <p:grpSpPr bwMode="auto">
              <a:xfrm>
                <a:off x="3584" y="422"/>
                <a:ext cx="512" cy="422"/>
                <a:chOff x="3584" y="422"/>
                <a:chExt cx="512" cy="422"/>
              </a:xfrm>
            </p:grpSpPr>
            <p:sp>
              <p:nvSpPr>
                <p:cNvPr id="114746" name="Rectangle 359"/>
                <p:cNvSpPr>
                  <a:spLocks noChangeArrowheads="1"/>
                </p:cNvSpPr>
                <p:nvPr/>
              </p:nvSpPr>
              <p:spPr bwMode="auto">
                <a:xfrm>
                  <a:off x="3627" y="422"/>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Times New Roman" panose="02020603050405020304" pitchFamily="18" charset="0"/>
                    </a:rPr>
                    <a:t>8.123</a:t>
                  </a: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47" name="Rectangle 398"/>
                <p:cNvSpPr>
                  <a:spLocks noChangeArrowheads="1"/>
                </p:cNvSpPr>
                <p:nvPr/>
              </p:nvSpPr>
              <p:spPr bwMode="auto">
                <a:xfrm>
                  <a:off x="3584" y="422"/>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22" name="Group 401"/>
              <p:cNvGrpSpPr>
                <a:grpSpLocks/>
              </p:cNvGrpSpPr>
              <p:nvPr/>
            </p:nvGrpSpPr>
            <p:grpSpPr bwMode="auto">
              <a:xfrm>
                <a:off x="0" y="844"/>
                <a:ext cx="512" cy="422"/>
                <a:chOff x="0" y="844"/>
                <a:chExt cx="512" cy="422"/>
              </a:xfrm>
            </p:grpSpPr>
            <p:sp>
              <p:nvSpPr>
                <p:cNvPr id="114744" name="Rectangle 360"/>
                <p:cNvSpPr>
                  <a:spLocks noChangeArrowheads="1"/>
                </p:cNvSpPr>
                <p:nvPr/>
              </p:nvSpPr>
              <p:spPr bwMode="auto">
                <a:xfrm>
                  <a:off x="43" y="844"/>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i="1">
                      <a:latin typeface="Times New Roman" panose="02020603050405020304" pitchFamily="18" charset="0"/>
                    </a:rPr>
                    <a:t>d</a:t>
                  </a:r>
                  <a:r>
                    <a:rPr lang="en-US" altLang="zh-CN" sz="1800">
                      <a:latin typeface="Times New Roman" panose="02020603050405020304" pitchFamily="18" charset="0"/>
                    </a:rPr>
                    <a:t> (cm)</a:t>
                  </a:r>
                </a:p>
                <a:p>
                  <a:pPr algn="ctr">
                    <a:lnSpc>
                      <a:spcPct val="100000"/>
                    </a:lnSpc>
                    <a:spcBef>
                      <a:spcPct val="0"/>
                    </a:spcBef>
                    <a:buFont typeface="Arial" panose="020B0604020202020204" pitchFamily="34" charset="0"/>
                    <a:buNone/>
                  </a:pPr>
                  <a:endParaRPr lang="en-US" altLang="zh-CN" sz="1800">
                    <a:latin typeface="Times New Roman" panose="02020603050405020304" pitchFamily="18" charset="0"/>
                  </a:endParaRPr>
                </a:p>
              </p:txBody>
            </p:sp>
            <p:sp>
              <p:nvSpPr>
                <p:cNvPr id="114745" name="Rectangle 400"/>
                <p:cNvSpPr>
                  <a:spLocks noChangeArrowheads="1"/>
                </p:cNvSpPr>
                <p:nvPr/>
              </p:nvSpPr>
              <p:spPr bwMode="auto">
                <a:xfrm>
                  <a:off x="0" y="844"/>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23" name="Group 403"/>
              <p:cNvGrpSpPr>
                <a:grpSpLocks/>
              </p:cNvGrpSpPr>
              <p:nvPr/>
            </p:nvGrpSpPr>
            <p:grpSpPr bwMode="auto">
              <a:xfrm>
                <a:off x="512" y="844"/>
                <a:ext cx="512" cy="422"/>
                <a:chOff x="512" y="844"/>
                <a:chExt cx="512" cy="422"/>
              </a:xfrm>
            </p:grpSpPr>
            <p:sp>
              <p:nvSpPr>
                <p:cNvPr id="114742" name="Rectangle 361"/>
                <p:cNvSpPr>
                  <a:spLocks noChangeArrowheads="1"/>
                </p:cNvSpPr>
                <p:nvPr/>
              </p:nvSpPr>
              <p:spPr bwMode="auto">
                <a:xfrm>
                  <a:off x="555" y="844"/>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solidFill>
                        <a:srgbClr val="000000"/>
                      </a:solidFill>
                      <a:latin typeface="Times New Roman" panose="02020603050405020304" pitchFamily="18" charset="0"/>
                    </a:rPr>
                    <a:t>12.725</a:t>
                  </a:r>
                  <a:endParaRPr lang="zh-CN" altLang="en-US" sz="1800">
                    <a:latin typeface="Times New Roman" panose="02020603050405020304" pitchFamily="18" charset="0"/>
                  </a:endParaRP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43" name="Rectangle 402"/>
                <p:cNvSpPr>
                  <a:spLocks noChangeArrowheads="1"/>
                </p:cNvSpPr>
                <p:nvPr/>
              </p:nvSpPr>
              <p:spPr bwMode="auto">
                <a:xfrm>
                  <a:off x="512" y="844"/>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24" name="Group 405"/>
              <p:cNvGrpSpPr>
                <a:grpSpLocks/>
              </p:cNvGrpSpPr>
              <p:nvPr/>
            </p:nvGrpSpPr>
            <p:grpSpPr bwMode="auto">
              <a:xfrm>
                <a:off x="1024" y="844"/>
                <a:ext cx="512" cy="422"/>
                <a:chOff x="1024" y="844"/>
                <a:chExt cx="512" cy="422"/>
              </a:xfrm>
            </p:grpSpPr>
            <p:sp>
              <p:nvSpPr>
                <p:cNvPr id="114740" name="Rectangle 362"/>
                <p:cNvSpPr>
                  <a:spLocks noChangeArrowheads="1"/>
                </p:cNvSpPr>
                <p:nvPr/>
              </p:nvSpPr>
              <p:spPr bwMode="auto">
                <a:xfrm>
                  <a:off x="1067" y="844"/>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solidFill>
                        <a:srgbClr val="000000"/>
                      </a:solidFill>
                      <a:latin typeface="Times New Roman" panose="02020603050405020304" pitchFamily="18" charset="0"/>
                    </a:rPr>
                    <a:t>12.720</a:t>
                  </a:r>
                  <a:endParaRPr lang="zh-CN" altLang="en-US" sz="1800">
                    <a:latin typeface="Times New Roman" panose="02020603050405020304" pitchFamily="18" charset="0"/>
                  </a:endParaRP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41" name="Rectangle 404"/>
                <p:cNvSpPr>
                  <a:spLocks noChangeArrowheads="1"/>
                </p:cNvSpPr>
                <p:nvPr/>
              </p:nvSpPr>
              <p:spPr bwMode="auto">
                <a:xfrm>
                  <a:off x="1024" y="844"/>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25" name="Group 407"/>
              <p:cNvGrpSpPr>
                <a:grpSpLocks/>
              </p:cNvGrpSpPr>
              <p:nvPr/>
            </p:nvGrpSpPr>
            <p:grpSpPr bwMode="auto">
              <a:xfrm>
                <a:off x="1536" y="844"/>
                <a:ext cx="512" cy="422"/>
                <a:chOff x="1536" y="844"/>
                <a:chExt cx="512" cy="422"/>
              </a:xfrm>
            </p:grpSpPr>
            <p:sp>
              <p:nvSpPr>
                <p:cNvPr id="114738" name="Rectangle 363"/>
                <p:cNvSpPr>
                  <a:spLocks noChangeArrowheads="1"/>
                </p:cNvSpPr>
                <p:nvPr/>
              </p:nvSpPr>
              <p:spPr bwMode="auto">
                <a:xfrm>
                  <a:off x="1579" y="844"/>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solidFill>
                        <a:srgbClr val="000000"/>
                      </a:solidFill>
                      <a:latin typeface="Times New Roman" panose="02020603050405020304" pitchFamily="18" charset="0"/>
                    </a:rPr>
                    <a:t>12.720</a:t>
                  </a:r>
                  <a:endParaRPr lang="zh-CN" altLang="en-US" sz="1800">
                    <a:latin typeface="Times New Roman" panose="02020603050405020304" pitchFamily="18" charset="0"/>
                  </a:endParaRP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39" name="Rectangle 406"/>
                <p:cNvSpPr>
                  <a:spLocks noChangeArrowheads="1"/>
                </p:cNvSpPr>
                <p:nvPr/>
              </p:nvSpPr>
              <p:spPr bwMode="auto">
                <a:xfrm>
                  <a:off x="1536" y="844"/>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26" name="Group 409"/>
              <p:cNvGrpSpPr>
                <a:grpSpLocks/>
              </p:cNvGrpSpPr>
              <p:nvPr/>
            </p:nvGrpSpPr>
            <p:grpSpPr bwMode="auto">
              <a:xfrm>
                <a:off x="2048" y="844"/>
                <a:ext cx="512" cy="422"/>
                <a:chOff x="2048" y="844"/>
                <a:chExt cx="512" cy="422"/>
              </a:xfrm>
            </p:grpSpPr>
            <p:sp>
              <p:nvSpPr>
                <p:cNvPr id="114736" name="Rectangle 364"/>
                <p:cNvSpPr>
                  <a:spLocks noChangeArrowheads="1"/>
                </p:cNvSpPr>
                <p:nvPr/>
              </p:nvSpPr>
              <p:spPr bwMode="auto">
                <a:xfrm>
                  <a:off x="2091" y="844"/>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solidFill>
                        <a:srgbClr val="000000"/>
                      </a:solidFill>
                      <a:latin typeface="Times New Roman" panose="02020603050405020304" pitchFamily="18" charset="0"/>
                    </a:rPr>
                    <a:t>12.725</a:t>
                  </a:r>
                  <a:endParaRPr lang="zh-CN" altLang="en-US" sz="1800">
                    <a:latin typeface="Times New Roman" panose="02020603050405020304" pitchFamily="18" charset="0"/>
                  </a:endParaRP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37" name="Rectangle 408"/>
                <p:cNvSpPr>
                  <a:spLocks noChangeArrowheads="1"/>
                </p:cNvSpPr>
                <p:nvPr/>
              </p:nvSpPr>
              <p:spPr bwMode="auto">
                <a:xfrm>
                  <a:off x="2048" y="844"/>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27" name="Group 411"/>
              <p:cNvGrpSpPr>
                <a:grpSpLocks/>
              </p:cNvGrpSpPr>
              <p:nvPr/>
            </p:nvGrpSpPr>
            <p:grpSpPr bwMode="auto">
              <a:xfrm>
                <a:off x="2560" y="844"/>
                <a:ext cx="512" cy="422"/>
                <a:chOff x="2560" y="844"/>
                <a:chExt cx="512" cy="422"/>
              </a:xfrm>
            </p:grpSpPr>
            <p:sp>
              <p:nvSpPr>
                <p:cNvPr id="114734" name="Rectangle 365"/>
                <p:cNvSpPr>
                  <a:spLocks noChangeArrowheads="1"/>
                </p:cNvSpPr>
                <p:nvPr/>
              </p:nvSpPr>
              <p:spPr bwMode="auto">
                <a:xfrm>
                  <a:off x="2603" y="844"/>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Times New Roman" panose="02020603050405020304" pitchFamily="18" charset="0"/>
                    </a:rPr>
                    <a:t>12.723</a:t>
                  </a: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35" name="Rectangle 410"/>
                <p:cNvSpPr>
                  <a:spLocks noChangeArrowheads="1"/>
                </p:cNvSpPr>
                <p:nvPr/>
              </p:nvSpPr>
              <p:spPr bwMode="auto">
                <a:xfrm>
                  <a:off x="2560" y="844"/>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28" name="Group 413"/>
              <p:cNvGrpSpPr>
                <a:grpSpLocks/>
              </p:cNvGrpSpPr>
              <p:nvPr/>
            </p:nvGrpSpPr>
            <p:grpSpPr bwMode="auto">
              <a:xfrm>
                <a:off x="3072" y="844"/>
                <a:ext cx="512" cy="422"/>
                <a:chOff x="3072" y="844"/>
                <a:chExt cx="512" cy="422"/>
              </a:xfrm>
            </p:grpSpPr>
            <p:sp>
              <p:nvSpPr>
                <p:cNvPr id="114732" name="Rectangle 366"/>
                <p:cNvSpPr>
                  <a:spLocks noChangeArrowheads="1"/>
                </p:cNvSpPr>
                <p:nvPr/>
              </p:nvSpPr>
              <p:spPr bwMode="auto">
                <a:xfrm>
                  <a:off x="3115" y="844"/>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Times New Roman" panose="02020603050405020304" pitchFamily="18" charset="0"/>
                    </a:rPr>
                    <a:t>12.721</a:t>
                  </a: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33" name="Rectangle 412"/>
                <p:cNvSpPr>
                  <a:spLocks noChangeArrowheads="1"/>
                </p:cNvSpPr>
                <p:nvPr/>
              </p:nvSpPr>
              <p:spPr bwMode="auto">
                <a:xfrm>
                  <a:off x="3072" y="844"/>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nvGrpSpPr>
              <p:cNvPr id="114729" name="Group 415"/>
              <p:cNvGrpSpPr>
                <a:grpSpLocks/>
              </p:cNvGrpSpPr>
              <p:nvPr/>
            </p:nvGrpSpPr>
            <p:grpSpPr bwMode="auto">
              <a:xfrm>
                <a:off x="3584" y="844"/>
                <a:ext cx="512" cy="422"/>
                <a:chOff x="3584" y="844"/>
                <a:chExt cx="512" cy="422"/>
              </a:xfrm>
            </p:grpSpPr>
            <p:sp>
              <p:nvSpPr>
                <p:cNvPr id="114730" name="Rectangle 367"/>
                <p:cNvSpPr>
                  <a:spLocks noChangeArrowheads="1"/>
                </p:cNvSpPr>
                <p:nvPr/>
              </p:nvSpPr>
              <p:spPr bwMode="auto">
                <a:xfrm>
                  <a:off x="3627" y="844"/>
                  <a:ext cx="4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Times New Roman" panose="02020603050405020304" pitchFamily="18" charset="0"/>
                    </a:rPr>
                    <a:t>12.724</a:t>
                  </a:r>
                </a:p>
                <a:p>
                  <a:pPr algn="ctr">
                    <a:lnSpc>
                      <a:spcPct val="100000"/>
                    </a:lnSpc>
                    <a:spcBef>
                      <a:spcPct val="0"/>
                    </a:spcBef>
                    <a:buFont typeface="Arial" panose="020B0604020202020204" pitchFamily="34" charset="0"/>
                    <a:buNone/>
                  </a:pPr>
                  <a:endParaRPr lang="zh-CN" altLang="en-US" sz="1800">
                    <a:latin typeface="Times New Roman" panose="02020603050405020304" pitchFamily="18" charset="0"/>
                  </a:endParaRPr>
                </a:p>
              </p:txBody>
            </p:sp>
            <p:sp>
              <p:nvSpPr>
                <p:cNvPr id="114731" name="Rectangle 414"/>
                <p:cNvSpPr>
                  <a:spLocks noChangeArrowheads="1"/>
                </p:cNvSpPr>
                <p:nvPr/>
              </p:nvSpPr>
              <p:spPr bwMode="auto">
                <a:xfrm>
                  <a:off x="3584" y="844"/>
                  <a:ext cx="512" cy="422"/>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grpSp>
        <p:sp>
          <p:nvSpPr>
            <p:cNvPr id="114705" name="Rectangle 417"/>
            <p:cNvSpPr>
              <a:spLocks noChangeArrowheads="1"/>
            </p:cNvSpPr>
            <p:nvPr/>
          </p:nvSpPr>
          <p:spPr bwMode="auto">
            <a:xfrm>
              <a:off x="-3" y="-3"/>
              <a:ext cx="4102" cy="1272"/>
            </a:xfrm>
            <a:prstGeom prst="rect">
              <a:avLst/>
            </a:prstGeom>
            <a:noFill/>
            <a:ln w="9525"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2000">
                <a:latin typeface="Times New Roman" panose="02020603050405020304" pitchFamily="18" charset="0"/>
              </a:endParaRPr>
            </a:p>
          </p:txBody>
        </p:sp>
      </p:grpSp>
      <p:pic>
        <p:nvPicPr>
          <p:cNvPr id="114702" name="Picture 419" descr="圆柱体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990600"/>
            <a:ext cx="2209800" cy="14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3" name="Picture 13" descr="12443958086_9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366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1"/>
          <p:cNvSpPr>
            <a:spLocks noGrp="1" noChangeArrowheads="1"/>
          </p:cNvSpPr>
          <p:nvPr>
            <p:ph type="title" idx="4294967295"/>
          </p:nvPr>
        </p:nvSpPr>
        <p:spPr>
          <a:xfrm>
            <a:off x="2424113" y="379413"/>
            <a:ext cx="7010400" cy="1206500"/>
          </a:xfrm>
        </p:spPr>
        <p:txBody>
          <a:bodyPr/>
          <a:lstStyle/>
          <a:p>
            <a:pPr algn="ctr" eaLnBrk="1" hangingPunct="1"/>
            <a:r>
              <a:rPr lang="zh-CN" altLang="en-US" sz="3200" b="1">
                <a:solidFill>
                  <a:srgbClr val="C00000"/>
                </a:solidFill>
                <a:latin typeface="黑体" panose="02010609060101010101" pitchFamily="49" charset="-122"/>
                <a:ea typeface="黑体" panose="02010609060101010101" pitchFamily="49" charset="-122"/>
              </a:rPr>
              <a:t>预习报告、实验报告规范</a:t>
            </a:r>
          </a:p>
        </p:txBody>
      </p:sp>
      <p:sp>
        <p:nvSpPr>
          <p:cNvPr id="115715" name="Text Box 12"/>
          <p:cNvSpPr txBox="1">
            <a:spLocks noChangeArrowheads="1"/>
          </p:cNvSpPr>
          <p:nvPr/>
        </p:nvSpPr>
        <p:spPr bwMode="auto">
          <a:xfrm>
            <a:off x="2855913" y="1773238"/>
            <a:ext cx="6934200"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120000"/>
              </a:lnSpc>
              <a:spcBef>
                <a:spcPct val="0"/>
              </a:spcBef>
              <a:buFont typeface="Arial" panose="020B0604020202020204" pitchFamily="34" charset="0"/>
              <a:buNone/>
            </a:pPr>
            <a:r>
              <a:rPr lang="zh-CN" altLang="en-US" sz="2400">
                <a:latin typeface="Times New Roman" panose="02020603050405020304" pitchFamily="18" charset="0"/>
              </a:rPr>
              <a:t>1．实验目的__写明实验</a:t>
            </a:r>
            <a:r>
              <a:rPr lang="zh-CN" altLang="en-US" sz="2400">
                <a:solidFill>
                  <a:srgbClr val="3333FF"/>
                </a:solidFill>
                <a:latin typeface="Times New Roman" panose="02020603050405020304" pitchFamily="18" charset="0"/>
              </a:rPr>
              <a:t>主要内容</a:t>
            </a:r>
            <a:r>
              <a:rPr lang="zh-CN" altLang="en-US" sz="2400">
                <a:latin typeface="Times New Roman" panose="02020603050405020304" pitchFamily="18" charset="0"/>
              </a:rPr>
              <a:t>和</a:t>
            </a:r>
            <a:r>
              <a:rPr lang="zh-CN" altLang="en-US" sz="2400">
                <a:solidFill>
                  <a:srgbClr val="3333FF"/>
                </a:solidFill>
                <a:latin typeface="Times New Roman" panose="02020603050405020304" pitchFamily="18" charset="0"/>
              </a:rPr>
              <a:t>具体任务。</a:t>
            </a:r>
            <a:endParaRPr lang="zh-CN" altLang="en-US" sz="2400">
              <a:latin typeface="Times New Roman" panose="02020603050405020304" pitchFamily="18" charset="0"/>
            </a:endParaRPr>
          </a:p>
          <a:p>
            <a:pPr algn="just">
              <a:lnSpc>
                <a:spcPct val="120000"/>
              </a:lnSpc>
              <a:spcBef>
                <a:spcPct val="0"/>
              </a:spcBef>
              <a:buFont typeface="Arial" panose="020B0604020202020204" pitchFamily="34" charset="0"/>
              <a:buNone/>
            </a:pPr>
            <a:r>
              <a:rPr lang="zh-CN" altLang="en-US" sz="2400">
                <a:latin typeface="Times New Roman" panose="02020603050405020304" pitchFamily="18" charset="0"/>
              </a:rPr>
              <a:t>2．实验仪器__记录主要仪器的</a:t>
            </a:r>
            <a:r>
              <a:rPr lang="zh-CN" altLang="en-US" sz="2400">
                <a:solidFill>
                  <a:srgbClr val="3333FF"/>
                </a:solidFill>
                <a:latin typeface="Times New Roman" panose="02020603050405020304" pitchFamily="18" charset="0"/>
              </a:rPr>
              <a:t>名称</a:t>
            </a:r>
            <a:r>
              <a:rPr lang="zh-CN" altLang="en-US" sz="2400">
                <a:latin typeface="Times New Roman" panose="02020603050405020304" pitchFamily="18" charset="0"/>
              </a:rPr>
              <a:t>、</a:t>
            </a:r>
            <a:r>
              <a:rPr lang="zh-CN" altLang="en-US" sz="2400">
                <a:solidFill>
                  <a:srgbClr val="3333FF"/>
                </a:solidFill>
                <a:latin typeface="Times New Roman" panose="02020603050405020304" pitchFamily="18" charset="0"/>
              </a:rPr>
              <a:t>型号</a:t>
            </a:r>
            <a:r>
              <a:rPr lang="zh-CN" altLang="en-US" sz="2400">
                <a:latin typeface="Times New Roman" panose="02020603050405020304" pitchFamily="18" charset="0"/>
              </a:rPr>
              <a:t>和</a:t>
            </a:r>
            <a:r>
              <a:rPr lang="zh-CN" altLang="en-US" sz="2400">
                <a:solidFill>
                  <a:srgbClr val="3333FF"/>
                </a:solidFill>
                <a:latin typeface="Times New Roman" panose="02020603050405020304" pitchFamily="18" charset="0"/>
              </a:rPr>
              <a:t>主要性能参数。</a:t>
            </a:r>
          </a:p>
          <a:p>
            <a:pPr algn="just">
              <a:lnSpc>
                <a:spcPct val="120000"/>
              </a:lnSpc>
              <a:spcBef>
                <a:spcPct val="0"/>
              </a:spcBef>
              <a:buFont typeface="Arial" panose="020B0604020202020204" pitchFamily="34" charset="0"/>
              <a:buNone/>
            </a:pPr>
            <a:r>
              <a:rPr lang="en-US" altLang="zh-CN" sz="2400">
                <a:latin typeface="Times New Roman" panose="02020603050405020304" pitchFamily="18" charset="0"/>
              </a:rPr>
              <a:t>3.</a:t>
            </a:r>
            <a:r>
              <a:rPr lang="zh-CN" altLang="en-US" sz="2400">
                <a:latin typeface="Times New Roman" panose="02020603050405020304" pitchFamily="18" charset="0"/>
              </a:rPr>
              <a:t>实验内容。</a:t>
            </a:r>
          </a:p>
          <a:p>
            <a:pPr algn="just">
              <a:lnSpc>
                <a:spcPct val="120000"/>
              </a:lnSpc>
              <a:spcBef>
                <a:spcPct val="0"/>
              </a:spcBef>
              <a:buFont typeface="Arial" panose="020B0604020202020204" pitchFamily="34" charset="0"/>
              <a:buNone/>
            </a:pPr>
            <a:r>
              <a:rPr lang="en-US" altLang="zh-CN" sz="2400">
                <a:latin typeface="Times New Roman" panose="02020603050405020304" pitchFamily="18" charset="0"/>
              </a:rPr>
              <a:t>4.</a:t>
            </a:r>
            <a:r>
              <a:rPr lang="zh-CN" altLang="en-US" sz="2400">
                <a:latin typeface="Times New Roman" panose="02020603050405020304" pitchFamily="18" charset="0"/>
              </a:rPr>
              <a:t>实验装置图。</a:t>
            </a:r>
          </a:p>
          <a:p>
            <a:pPr algn="just">
              <a:lnSpc>
                <a:spcPct val="120000"/>
              </a:lnSpc>
              <a:spcBef>
                <a:spcPct val="0"/>
              </a:spcBef>
              <a:buFont typeface="Arial" panose="020B0604020202020204" pitchFamily="34" charset="0"/>
              <a:buNone/>
            </a:pPr>
            <a:r>
              <a:rPr lang="zh-CN" altLang="en-US" sz="2400">
                <a:latin typeface="Times New Roman" panose="02020603050405020304" pitchFamily="18" charset="0"/>
              </a:rPr>
              <a:t>5．设计原始数据和实验条件的</a:t>
            </a:r>
            <a:r>
              <a:rPr lang="zh-CN" altLang="en-US" sz="2400">
                <a:solidFill>
                  <a:srgbClr val="3333FF"/>
                </a:solidFill>
                <a:latin typeface="Times New Roman" panose="02020603050405020304" pitchFamily="18" charset="0"/>
              </a:rPr>
              <a:t>记录表格。</a:t>
            </a:r>
            <a:endParaRPr lang="zh-CN" altLang="en-US" sz="2400">
              <a:latin typeface="Times New Roman" panose="02020603050405020304" pitchFamily="18" charset="0"/>
            </a:endParaRPr>
          </a:p>
        </p:txBody>
      </p:sp>
      <p:pic>
        <p:nvPicPr>
          <p:cNvPr id="115716"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15950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a:xfrm>
            <a:off x="3619500" y="411163"/>
            <a:ext cx="5257800" cy="1143000"/>
          </a:xfrm>
        </p:spPr>
        <p:txBody>
          <a:bodyPr/>
          <a:lstStyle/>
          <a:p>
            <a:pPr eaLnBrk="1" hangingPunct="1"/>
            <a:r>
              <a:rPr lang="zh-CN" altLang="en-US" sz="3200" b="1">
                <a:solidFill>
                  <a:srgbClr val="C00000"/>
                </a:solidFill>
                <a:latin typeface="黑体" panose="02010609060101010101" pitchFamily="49" charset="-122"/>
                <a:ea typeface="黑体" panose="02010609060101010101" pitchFamily="49" charset="-122"/>
              </a:rPr>
              <a:t>实验记录应注意</a:t>
            </a:r>
          </a:p>
        </p:txBody>
      </p:sp>
      <p:sp>
        <p:nvSpPr>
          <p:cNvPr id="19459" name="Text Box 3"/>
          <p:cNvSpPr txBox="1">
            <a:spLocks noChangeArrowheads="1"/>
          </p:cNvSpPr>
          <p:nvPr/>
        </p:nvSpPr>
        <p:spPr bwMode="auto">
          <a:xfrm>
            <a:off x="3124200" y="1676401"/>
            <a:ext cx="6019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1、原始数据是从仪器上直接读出、未经任何处理的数值。</a:t>
            </a:r>
          </a:p>
        </p:txBody>
      </p:sp>
      <p:sp>
        <p:nvSpPr>
          <p:cNvPr id="19460" name="Text Box 4"/>
          <p:cNvSpPr txBox="1">
            <a:spLocks noChangeArrowheads="1"/>
          </p:cNvSpPr>
          <p:nvPr/>
        </p:nvSpPr>
        <p:spPr bwMode="auto">
          <a:xfrm>
            <a:off x="3048000" y="2743201"/>
            <a:ext cx="6248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2、实验记录（包括画图和数据表）应该用</a:t>
            </a:r>
            <a:r>
              <a:rPr lang="zh-CN" altLang="en-US" sz="2400">
                <a:solidFill>
                  <a:srgbClr val="CC3300"/>
                </a:solidFill>
                <a:latin typeface="Times New Roman" panose="02020603050405020304" pitchFamily="18" charset="0"/>
                <a:ea typeface="楷体_GB2312" pitchFamily="49" charset="-122"/>
              </a:rPr>
              <a:t>钢笔</a:t>
            </a:r>
            <a:r>
              <a:rPr lang="zh-CN" altLang="en-US" sz="2400">
                <a:latin typeface="Times New Roman" panose="02020603050405020304" pitchFamily="18" charset="0"/>
              </a:rPr>
              <a:t>或</a:t>
            </a:r>
            <a:r>
              <a:rPr lang="zh-CN" altLang="en-US" sz="2400">
                <a:solidFill>
                  <a:srgbClr val="CC3300"/>
                </a:solidFill>
                <a:latin typeface="Times New Roman" panose="02020603050405020304" pitchFamily="18" charset="0"/>
                <a:ea typeface="楷体_GB2312" pitchFamily="49" charset="-122"/>
              </a:rPr>
              <a:t>圆珠笔</a:t>
            </a:r>
            <a:r>
              <a:rPr lang="zh-CN" altLang="en-US" sz="2400">
                <a:latin typeface="Times New Roman" panose="02020603050405020304" pitchFamily="18" charset="0"/>
              </a:rPr>
              <a:t>书写在专用的实验</a:t>
            </a:r>
            <a:r>
              <a:rPr lang="zh-CN" altLang="en-US" sz="2400">
                <a:solidFill>
                  <a:schemeClr val="accent2"/>
                </a:solidFill>
                <a:latin typeface="Times New Roman" panose="02020603050405020304" pitchFamily="18" charset="0"/>
              </a:rPr>
              <a:t>原始记录</a:t>
            </a:r>
            <a:r>
              <a:rPr lang="zh-CN" altLang="en-US" sz="2400">
                <a:latin typeface="Times New Roman" panose="02020603050405020304" pitchFamily="18" charset="0"/>
              </a:rPr>
              <a:t>纸上。</a:t>
            </a:r>
          </a:p>
        </p:txBody>
      </p:sp>
      <p:sp>
        <p:nvSpPr>
          <p:cNvPr id="19461" name="Text Box 5"/>
          <p:cNvSpPr txBox="1">
            <a:spLocks noChangeArrowheads="1"/>
          </p:cNvSpPr>
          <p:nvPr/>
        </p:nvSpPr>
        <p:spPr bwMode="auto">
          <a:xfrm>
            <a:off x="3048000" y="3810001"/>
            <a:ext cx="6172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3、原始数据一定 要记录在表格中，并以</a:t>
            </a:r>
            <a:r>
              <a:rPr lang="zh-CN" altLang="en-US" sz="2400">
                <a:solidFill>
                  <a:srgbClr val="3333FF"/>
                </a:solidFill>
                <a:latin typeface="Times New Roman" panose="02020603050405020304" pitchFamily="18" charset="0"/>
              </a:rPr>
              <a:t>符号的形式</a:t>
            </a:r>
            <a:r>
              <a:rPr lang="zh-CN" altLang="en-US" sz="2400">
                <a:latin typeface="Times New Roman" panose="02020603050405020304" pitchFamily="18" charset="0"/>
              </a:rPr>
              <a:t>标明</a:t>
            </a:r>
            <a:r>
              <a:rPr lang="zh-CN" altLang="en-US" sz="2400">
                <a:solidFill>
                  <a:srgbClr val="CC3300"/>
                </a:solidFill>
                <a:latin typeface="Times New Roman" panose="02020603050405020304" pitchFamily="18" charset="0"/>
              </a:rPr>
              <a:t>物理量的名称</a:t>
            </a:r>
            <a:r>
              <a:rPr lang="zh-CN" altLang="en-US" sz="2400">
                <a:latin typeface="Times New Roman" panose="02020603050405020304" pitchFamily="18" charset="0"/>
              </a:rPr>
              <a:t>和</a:t>
            </a:r>
            <a:r>
              <a:rPr lang="zh-CN" altLang="en-US" sz="2400">
                <a:solidFill>
                  <a:srgbClr val="CC3300"/>
                </a:solidFill>
                <a:latin typeface="Times New Roman" panose="02020603050405020304" pitchFamily="18" charset="0"/>
              </a:rPr>
              <a:t>单位。</a:t>
            </a:r>
          </a:p>
        </p:txBody>
      </p:sp>
      <p:sp>
        <p:nvSpPr>
          <p:cNvPr id="19462" name="Text Box 6"/>
          <p:cNvSpPr txBox="1">
            <a:spLocks noChangeArrowheads="1"/>
          </p:cNvSpPr>
          <p:nvPr/>
        </p:nvSpPr>
        <p:spPr bwMode="auto">
          <a:xfrm>
            <a:off x="3048000" y="495300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4、在观测过程中，</a:t>
            </a:r>
            <a:r>
              <a:rPr lang="zh-CN" altLang="en-US" sz="2400">
                <a:solidFill>
                  <a:srgbClr val="3333FF"/>
                </a:solidFill>
                <a:latin typeface="Times New Roman" panose="02020603050405020304" pitchFamily="18" charset="0"/>
              </a:rPr>
              <a:t>边读数据，边记录。</a:t>
            </a:r>
            <a:endParaRPr lang="zh-CN" altLang="en-US" sz="2400">
              <a:latin typeface="Times New Roman" panose="02020603050405020304" pitchFamily="18" charset="0"/>
            </a:endParaRPr>
          </a:p>
        </p:txBody>
      </p:sp>
      <p:pic>
        <p:nvPicPr>
          <p:cNvPr id="116743"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8540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anim calcmode="lin" valueType="num">
                                      <p:cBhvr>
                                        <p:cTn id="7" dur="500" fill="hold"/>
                                        <p:tgtEl>
                                          <p:spTgt spid="19459"/>
                                        </p:tgtEl>
                                        <p:attrNameLst>
                                          <p:attrName>ppt_x</p:attrName>
                                        </p:attrNameLst>
                                      </p:cBhvr>
                                      <p:tavLst>
                                        <p:tav tm="0">
                                          <p:val>
                                            <p:strVal val="0-#ppt_w/2"/>
                                          </p:val>
                                        </p:tav>
                                        <p:tav tm="100000">
                                          <p:val>
                                            <p:strVal val="#ppt_x"/>
                                          </p:val>
                                        </p:tav>
                                      </p:tavLst>
                                    </p:anim>
                                    <p:anim calcmode="lin" valueType="num">
                                      <p:cBhvr>
                                        <p:cTn id="8" dur="500" fill="hold"/>
                                        <p:tgtEl>
                                          <p:spTgt spid="1945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460"/>
                                        </p:tgtEl>
                                        <p:attrNameLst>
                                          <p:attrName>style.visibility</p:attrName>
                                        </p:attrNameLst>
                                      </p:cBhvr>
                                      <p:to>
                                        <p:strVal val="visible"/>
                                      </p:to>
                                    </p:set>
                                    <p:anim calcmode="lin" valueType="num">
                                      <p:cBhvr>
                                        <p:cTn id="13" dur="500" fill="hold"/>
                                        <p:tgtEl>
                                          <p:spTgt spid="19460"/>
                                        </p:tgtEl>
                                        <p:attrNameLst>
                                          <p:attrName>ppt_x</p:attrName>
                                        </p:attrNameLst>
                                      </p:cBhvr>
                                      <p:tavLst>
                                        <p:tav tm="0">
                                          <p:val>
                                            <p:strVal val="0-#ppt_w/2"/>
                                          </p:val>
                                        </p:tav>
                                        <p:tav tm="100000">
                                          <p:val>
                                            <p:strVal val="#ppt_x"/>
                                          </p:val>
                                        </p:tav>
                                      </p:tavLst>
                                    </p:anim>
                                    <p:anim calcmode="lin" valueType="num">
                                      <p:cBhvr>
                                        <p:cTn id="14" dur="500" fill="hold"/>
                                        <p:tgtEl>
                                          <p:spTgt spid="1946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461"/>
                                        </p:tgtEl>
                                        <p:attrNameLst>
                                          <p:attrName>style.visibility</p:attrName>
                                        </p:attrNameLst>
                                      </p:cBhvr>
                                      <p:to>
                                        <p:strVal val="visible"/>
                                      </p:to>
                                    </p:set>
                                    <p:anim calcmode="lin" valueType="num">
                                      <p:cBhvr>
                                        <p:cTn id="19" dur="500" fill="hold"/>
                                        <p:tgtEl>
                                          <p:spTgt spid="19461"/>
                                        </p:tgtEl>
                                        <p:attrNameLst>
                                          <p:attrName>ppt_x</p:attrName>
                                        </p:attrNameLst>
                                      </p:cBhvr>
                                      <p:tavLst>
                                        <p:tav tm="0">
                                          <p:val>
                                            <p:strVal val="0-#ppt_w/2"/>
                                          </p:val>
                                        </p:tav>
                                        <p:tav tm="100000">
                                          <p:val>
                                            <p:strVal val="#ppt_x"/>
                                          </p:val>
                                        </p:tav>
                                      </p:tavLst>
                                    </p:anim>
                                    <p:anim calcmode="lin" valueType="num">
                                      <p:cBhvr>
                                        <p:cTn id="20" dur="500" fill="hold"/>
                                        <p:tgtEl>
                                          <p:spTgt spid="1946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462"/>
                                        </p:tgtEl>
                                        <p:attrNameLst>
                                          <p:attrName>style.visibility</p:attrName>
                                        </p:attrNameLst>
                                      </p:cBhvr>
                                      <p:to>
                                        <p:strVal val="visible"/>
                                      </p:to>
                                    </p:set>
                                    <p:anim calcmode="lin" valueType="num">
                                      <p:cBhvr>
                                        <p:cTn id="25" dur="500" fill="hold"/>
                                        <p:tgtEl>
                                          <p:spTgt spid="19462"/>
                                        </p:tgtEl>
                                        <p:attrNameLst>
                                          <p:attrName>ppt_x</p:attrName>
                                        </p:attrNameLst>
                                      </p:cBhvr>
                                      <p:tavLst>
                                        <p:tav tm="0">
                                          <p:val>
                                            <p:strVal val="0-#ppt_w/2"/>
                                          </p:val>
                                        </p:tav>
                                        <p:tav tm="100000">
                                          <p:val>
                                            <p:strVal val="#ppt_x"/>
                                          </p:val>
                                        </p:tav>
                                      </p:tavLst>
                                    </p:anim>
                                    <p:anim calcmode="lin" valueType="num">
                                      <p:cBhvr>
                                        <p:cTn id="26" dur="500" fill="hold"/>
                                        <p:tgtEl>
                                          <p:spTgt spid="194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P spid="19460" grpId="0"/>
      <p:bldP spid="19461" grpId="0"/>
      <p:bldP spid="1946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2895600" y="425450"/>
            <a:ext cx="6142038" cy="1206500"/>
          </a:xfrm>
        </p:spPr>
        <p:txBody>
          <a:bodyPr/>
          <a:lstStyle/>
          <a:p>
            <a:pPr eaLnBrk="1" hangingPunct="1"/>
            <a:r>
              <a:rPr lang="zh-CN" altLang="en-US" sz="3200" b="1">
                <a:solidFill>
                  <a:srgbClr val="C00000"/>
                </a:solidFill>
                <a:latin typeface="黑体" panose="02010609060101010101" pitchFamily="49" charset="-122"/>
                <a:ea typeface="黑体" panose="02010609060101010101" pitchFamily="49" charset="-122"/>
              </a:rPr>
              <a:t>数据整理和实验报告</a:t>
            </a:r>
          </a:p>
        </p:txBody>
      </p:sp>
      <p:sp>
        <p:nvSpPr>
          <p:cNvPr id="21507" name="Text Box 3"/>
          <p:cNvSpPr txBox="1">
            <a:spLocks noChangeArrowheads="1"/>
          </p:cNvSpPr>
          <p:nvPr/>
        </p:nvSpPr>
        <p:spPr bwMode="auto">
          <a:xfrm>
            <a:off x="2711450" y="1844675"/>
            <a:ext cx="7315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solidFill>
                  <a:srgbClr val="FF3300"/>
                </a:solidFill>
                <a:latin typeface="Times New Roman" panose="02020603050405020304" pitchFamily="18" charset="0"/>
              </a:rPr>
              <a:t>1、数据整理</a:t>
            </a:r>
          </a:p>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 </a:t>
            </a:r>
            <a:r>
              <a:rPr lang="zh-CN" altLang="en-US" sz="2400">
                <a:solidFill>
                  <a:schemeClr val="accent2"/>
                </a:solidFill>
                <a:latin typeface="Times New Roman" panose="02020603050405020304" pitchFamily="18" charset="0"/>
                <a:sym typeface="Symbol" panose="05050102010706020507" pitchFamily="18" charset="2"/>
              </a:rPr>
              <a:t></a:t>
            </a:r>
            <a:r>
              <a:rPr lang="zh-CN" altLang="en-US" sz="2400">
                <a:latin typeface="Times New Roman" panose="02020603050405020304" pitchFamily="18" charset="0"/>
              </a:rPr>
              <a:t>要求在测量结束后立即整理数据，以便发现疑问能够及时补充测量。 一般在整理完数据，再收拾仪器。</a:t>
            </a:r>
          </a:p>
        </p:txBody>
      </p:sp>
      <p:sp>
        <p:nvSpPr>
          <p:cNvPr id="21508" name="Text Box 4"/>
          <p:cNvSpPr txBox="1">
            <a:spLocks noChangeArrowheads="1"/>
          </p:cNvSpPr>
          <p:nvPr/>
        </p:nvSpPr>
        <p:spPr bwMode="auto">
          <a:xfrm>
            <a:off x="2784475" y="3860800"/>
            <a:ext cx="7467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solidFill>
                  <a:srgbClr val="FF3300"/>
                </a:solidFill>
                <a:latin typeface="Times New Roman" panose="02020603050405020304" pitchFamily="18" charset="0"/>
              </a:rPr>
              <a:t>2、实验报告</a:t>
            </a:r>
            <a:r>
              <a:rPr lang="zh-CN" altLang="en-US" sz="2400">
                <a:solidFill>
                  <a:srgbClr val="333399"/>
                </a:solidFill>
                <a:latin typeface="Times New Roman" panose="02020603050405020304" pitchFamily="18" charset="0"/>
              </a:rPr>
              <a:t>（</a:t>
            </a:r>
            <a:r>
              <a:rPr lang="zh-CN" altLang="en-US" sz="2400" u="sng">
                <a:solidFill>
                  <a:srgbClr val="333399"/>
                </a:solidFill>
                <a:latin typeface="Times New Roman" panose="02020603050405020304" pitchFamily="18" charset="0"/>
              </a:rPr>
              <a:t>用钢笔或圆珠笔</a:t>
            </a:r>
            <a:r>
              <a:rPr lang="zh-CN" altLang="en-US" sz="2400">
                <a:solidFill>
                  <a:srgbClr val="333399"/>
                </a:solidFill>
                <a:latin typeface="Times New Roman" panose="02020603050405020304" pitchFamily="18" charset="0"/>
              </a:rPr>
              <a:t>）</a:t>
            </a:r>
          </a:p>
          <a:p>
            <a:pPr eaLnBrk="1" hangingPunct="1">
              <a:lnSpc>
                <a:spcPct val="100000"/>
              </a:lnSpc>
              <a:spcBef>
                <a:spcPct val="50000"/>
              </a:spcBef>
              <a:buFont typeface="Arial" panose="020B0604020202020204" pitchFamily="34" charset="0"/>
              <a:buNone/>
            </a:pPr>
            <a:r>
              <a:rPr lang="zh-CN" altLang="en-US" sz="2400">
                <a:latin typeface="Times New Roman" panose="02020603050405020304" pitchFamily="18" charset="0"/>
              </a:rPr>
              <a:t> </a:t>
            </a:r>
            <a:r>
              <a:rPr lang="zh-CN" altLang="en-US" sz="2400">
                <a:solidFill>
                  <a:schemeClr val="accent2"/>
                </a:solidFill>
                <a:latin typeface="Times New Roman" panose="02020603050405020304" pitchFamily="18" charset="0"/>
                <a:sym typeface="Symbol" panose="05050102010706020507" pitchFamily="18" charset="2"/>
              </a:rPr>
              <a:t></a:t>
            </a:r>
            <a:r>
              <a:rPr lang="zh-CN" altLang="en-US" sz="2400">
                <a:solidFill>
                  <a:schemeClr val="accent2"/>
                </a:solidFill>
                <a:latin typeface="Times New Roman" panose="02020603050405020304" pitchFamily="18" charset="0"/>
              </a:rPr>
              <a:t>    </a:t>
            </a:r>
            <a:r>
              <a:rPr lang="zh-CN" altLang="en-US" sz="2400">
                <a:latin typeface="Times New Roman" panose="02020603050405020304" pitchFamily="18" charset="0"/>
              </a:rPr>
              <a:t>书写实验报告要求使用</a:t>
            </a:r>
            <a:r>
              <a:rPr lang="zh-CN" altLang="en-US" sz="2400">
                <a:solidFill>
                  <a:schemeClr val="accent2"/>
                </a:solidFill>
                <a:latin typeface="Times New Roman" panose="02020603050405020304" pitchFamily="18" charset="0"/>
              </a:rPr>
              <a:t>实验报告纸！。</a:t>
            </a:r>
            <a:endParaRPr lang="en-US" altLang="zh-CN" sz="2400">
              <a:solidFill>
                <a:schemeClr val="accent2"/>
              </a:solidFill>
              <a:latin typeface="Times New Roman" panose="02020603050405020304" pitchFamily="18" charset="0"/>
            </a:endParaRPr>
          </a:p>
          <a:p>
            <a:pPr eaLnBrk="1" hangingPunct="1">
              <a:lnSpc>
                <a:spcPct val="100000"/>
              </a:lnSpc>
              <a:spcBef>
                <a:spcPct val="50000"/>
              </a:spcBef>
              <a:buFont typeface="Arial" panose="020B0604020202020204" pitchFamily="34" charset="0"/>
              <a:buNone/>
            </a:pPr>
            <a:r>
              <a:rPr lang="zh-CN" altLang="en-US" sz="2400">
                <a:solidFill>
                  <a:schemeClr val="accent2"/>
                </a:solidFill>
                <a:latin typeface="Times New Roman" panose="02020603050405020304" pitchFamily="18" charset="0"/>
                <a:sym typeface="Symbol" panose="05050102010706020507" pitchFamily="18" charset="2"/>
              </a:rPr>
              <a:t>       </a:t>
            </a:r>
            <a:r>
              <a:rPr lang="zh-CN" altLang="en-US" sz="2400">
                <a:latin typeface="Times New Roman" panose="02020603050405020304" pitchFamily="18" charset="0"/>
              </a:rPr>
              <a:t>实验报告要求</a:t>
            </a:r>
            <a:r>
              <a:rPr lang="zh-CN" altLang="en-US" sz="2400">
                <a:solidFill>
                  <a:srgbClr val="3333FF"/>
                </a:solidFill>
                <a:latin typeface="Times New Roman" panose="02020603050405020304" pitchFamily="18" charset="0"/>
              </a:rPr>
              <a:t>字迹清楚，语言规范，叙述准确。</a:t>
            </a:r>
          </a:p>
        </p:txBody>
      </p:sp>
      <p:pic>
        <p:nvPicPr>
          <p:cNvPr id="117765"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3303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anim calcmode="lin" valueType="num">
                                      <p:cBhvr>
                                        <p:cTn id="7" dur="500" fill="hold"/>
                                        <p:tgtEl>
                                          <p:spTgt spid="21507"/>
                                        </p:tgtEl>
                                        <p:attrNameLst>
                                          <p:attrName>ppt_x</p:attrName>
                                        </p:attrNameLst>
                                      </p:cBhvr>
                                      <p:tavLst>
                                        <p:tav tm="0">
                                          <p:val>
                                            <p:strVal val="0-#ppt_w/2"/>
                                          </p:val>
                                        </p:tav>
                                        <p:tav tm="100000">
                                          <p:val>
                                            <p:strVal val="#ppt_x"/>
                                          </p:val>
                                        </p:tav>
                                      </p:tavLst>
                                    </p:anim>
                                    <p:anim calcmode="lin" valueType="num">
                                      <p:cBhvr>
                                        <p:cTn id="8" dur="500" fill="hold"/>
                                        <p:tgtEl>
                                          <p:spTgt spid="2150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21508"/>
                                        </p:tgtEl>
                                        <p:attrNameLst>
                                          <p:attrName>style.visibility</p:attrName>
                                        </p:attrNameLst>
                                      </p:cBhvr>
                                      <p:to>
                                        <p:strVal val="visible"/>
                                      </p:to>
                                    </p:set>
                                    <p:anim calcmode="lin" valueType="num">
                                      <p:cBhvr>
                                        <p:cTn id="13" dur="1" fill="hold"/>
                                        <p:tgtEl>
                                          <p:spTgt spid="2150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0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title" idx="4294967295"/>
          </p:nvPr>
        </p:nvSpPr>
        <p:spPr>
          <a:xfrm>
            <a:off x="1524000" y="228600"/>
            <a:ext cx="6248400" cy="1206500"/>
          </a:xfrm>
        </p:spPr>
        <p:txBody>
          <a:bodyPr/>
          <a:lstStyle/>
          <a:p>
            <a:pPr algn="ctr" eaLnBrk="1" hangingPunct="1"/>
            <a:r>
              <a:rPr lang="zh-CN" altLang="en-US" b="1">
                <a:solidFill>
                  <a:srgbClr val="C00000"/>
                </a:solidFill>
                <a:latin typeface="黑体" panose="02010609060101010101" pitchFamily="49" charset="-122"/>
                <a:ea typeface="黑体" panose="02010609060101010101" pitchFamily="49" charset="-122"/>
              </a:rPr>
              <a:t>实验报告规范</a:t>
            </a:r>
            <a:endParaRPr lang="zh-CN" altLang="en-US">
              <a:solidFill>
                <a:srgbClr val="C00000"/>
              </a:solidFill>
              <a:latin typeface="黑体" panose="02010609060101010101" pitchFamily="49" charset="-122"/>
              <a:ea typeface="黑体" panose="02010609060101010101" pitchFamily="49" charset="-122"/>
            </a:endParaRPr>
          </a:p>
        </p:txBody>
      </p:sp>
      <p:sp>
        <p:nvSpPr>
          <p:cNvPr id="118787" name="Rectangle 12"/>
          <p:cNvSpPr>
            <a:spLocks noChangeArrowheads="1"/>
          </p:cNvSpPr>
          <p:nvPr/>
        </p:nvSpPr>
        <p:spPr bwMode="auto">
          <a:xfrm>
            <a:off x="2667000" y="1295401"/>
            <a:ext cx="73914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 typeface="Arial" panose="020B0604020202020204" pitchFamily="34" charset="0"/>
              <a:buNone/>
            </a:pPr>
            <a:r>
              <a:rPr lang="zh-CN" altLang="en-US" sz="2400">
                <a:latin typeface="宋体" panose="02010600030101010101" pitchFamily="2" charset="-122"/>
              </a:rPr>
              <a:t>实验报告要求</a:t>
            </a:r>
            <a:r>
              <a:rPr lang="zh-CN" altLang="en-US" sz="2400">
                <a:solidFill>
                  <a:srgbClr val="3333FF"/>
                </a:solidFill>
                <a:latin typeface="宋体" panose="02010600030101010101" pitchFamily="2" charset="-122"/>
              </a:rPr>
              <a:t>字体端正，文字简练，数据齐全，图表规范，计算正确，分析要充分、具体、定量和定性。</a:t>
            </a:r>
            <a:endParaRPr lang="zh-CN" altLang="en-US" sz="2400">
              <a:latin typeface="宋体" panose="02010600030101010101" pitchFamily="2" charset="-122"/>
            </a:endParaRPr>
          </a:p>
          <a:p>
            <a:pPr>
              <a:lnSpc>
                <a:spcPct val="100000"/>
              </a:lnSpc>
              <a:spcBef>
                <a:spcPct val="50000"/>
              </a:spcBef>
              <a:buFont typeface="Arial" panose="020B0604020202020204" pitchFamily="34" charset="0"/>
              <a:buNone/>
            </a:pPr>
            <a:r>
              <a:rPr lang="zh-CN" altLang="en-US" sz="2400">
                <a:solidFill>
                  <a:srgbClr val="333399"/>
                </a:solidFill>
                <a:latin typeface="宋体" panose="02010600030101010101" pitchFamily="2" charset="-122"/>
              </a:rPr>
              <a:t>1．</a:t>
            </a:r>
            <a:r>
              <a:rPr lang="zh-CN" altLang="en-US" sz="2400">
                <a:latin typeface="宋体" panose="02010600030101010101" pitchFamily="2" charset="-122"/>
              </a:rPr>
              <a:t>实验名称、实验目的、实验仪器、实验原理、实验步骤、实验数据记录与数据处理、分析与讨论。</a:t>
            </a:r>
          </a:p>
          <a:p>
            <a:pPr>
              <a:lnSpc>
                <a:spcPct val="100000"/>
              </a:lnSpc>
              <a:spcBef>
                <a:spcPct val="50000"/>
              </a:spcBef>
              <a:buFont typeface="Arial" panose="020B0604020202020204" pitchFamily="34" charset="0"/>
              <a:buNone/>
            </a:pPr>
            <a:r>
              <a:rPr lang="zh-CN" altLang="en-US" sz="2400">
                <a:solidFill>
                  <a:srgbClr val="333399"/>
                </a:solidFill>
                <a:latin typeface="宋体" panose="02010600030101010101" pitchFamily="2" charset="-122"/>
              </a:rPr>
              <a:t>2．</a:t>
            </a:r>
            <a:r>
              <a:rPr lang="zh-CN" altLang="en-US" sz="2400">
                <a:latin typeface="宋体" panose="02010600030101010101" pitchFamily="2" charset="-122"/>
              </a:rPr>
              <a:t>实验条件、原始数据和简单的、重复性的数据处理（包括中间和最终结果）一起重新列成表格，避免繁杂的数式重复罗列；较为复杂的单次计算，则</a:t>
            </a:r>
            <a:r>
              <a:rPr lang="zh-CN" altLang="en-US" sz="2400">
                <a:solidFill>
                  <a:srgbClr val="3333FF"/>
                </a:solidFill>
                <a:latin typeface="宋体" panose="02010600030101010101" pitchFamily="2" charset="-122"/>
              </a:rPr>
              <a:t>必须有包括公式、数式等的计算全过程。</a:t>
            </a:r>
          </a:p>
          <a:p>
            <a:pPr>
              <a:lnSpc>
                <a:spcPct val="100000"/>
              </a:lnSpc>
              <a:spcBef>
                <a:spcPct val="50000"/>
              </a:spcBef>
              <a:buFont typeface="Arial" panose="020B0604020202020204" pitchFamily="34" charset="0"/>
              <a:buNone/>
            </a:pPr>
            <a:r>
              <a:rPr lang="zh-CN" altLang="en-US" sz="2400">
                <a:solidFill>
                  <a:srgbClr val="333399"/>
                </a:solidFill>
                <a:latin typeface="宋体" panose="02010600030101010101" pitchFamily="2" charset="-122"/>
              </a:rPr>
              <a:t>3．</a:t>
            </a:r>
            <a:r>
              <a:rPr lang="zh-CN" altLang="en-US" sz="2400">
                <a:latin typeface="宋体" panose="02010600030101010101" pitchFamily="2" charset="-122"/>
              </a:rPr>
              <a:t>不得有抄袭或修改原始数据的行为。</a:t>
            </a:r>
          </a:p>
          <a:p>
            <a:pPr>
              <a:lnSpc>
                <a:spcPct val="100000"/>
              </a:lnSpc>
              <a:spcBef>
                <a:spcPct val="50000"/>
              </a:spcBef>
              <a:buFont typeface="Arial" panose="020B0604020202020204" pitchFamily="34" charset="0"/>
              <a:buNone/>
            </a:pPr>
            <a:r>
              <a:rPr lang="zh-CN" altLang="en-US" sz="2400">
                <a:solidFill>
                  <a:srgbClr val="333399"/>
                </a:solidFill>
                <a:latin typeface="宋体" panose="02010600030101010101" pitchFamily="2" charset="-122"/>
              </a:rPr>
              <a:t>4．</a:t>
            </a:r>
            <a:r>
              <a:rPr lang="zh-CN" altLang="en-US" sz="2400">
                <a:latin typeface="宋体" panose="02010600030101010101" pitchFamily="2" charset="-122"/>
              </a:rPr>
              <a:t>计算数据时</a:t>
            </a:r>
            <a:r>
              <a:rPr lang="zh-CN" altLang="en-US" sz="2400">
                <a:solidFill>
                  <a:srgbClr val="3333FF"/>
                </a:solidFill>
                <a:latin typeface="宋体" panose="02010600030101010101" pitchFamily="2" charset="-122"/>
              </a:rPr>
              <a:t>必须同时计算不确定度</a:t>
            </a:r>
            <a:r>
              <a:rPr lang="zh-CN" altLang="en-US" sz="2400">
                <a:latin typeface="宋体" panose="02010600030101010101" pitchFamily="2" charset="-122"/>
              </a:rPr>
              <a:t>，用科学表达式单独写出中间结果和最后的实验结果。</a:t>
            </a:r>
          </a:p>
        </p:txBody>
      </p:sp>
      <p:pic>
        <p:nvPicPr>
          <p:cNvPr id="118788"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2531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ChangeArrowheads="1"/>
          </p:cNvSpPr>
          <p:nvPr/>
        </p:nvSpPr>
        <p:spPr bwMode="auto">
          <a:xfrm>
            <a:off x="2711450" y="1066801"/>
            <a:ext cx="727075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 typeface="Arial" panose="020B0604020202020204" pitchFamily="34" charset="0"/>
              <a:buNone/>
            </a:pPr>
            <a:r>
              <a:rPr lang="zh-CN" altLang="en-US" sz="2400">
                <a:solidFill>
                  <a:srgbClr val="333399"/>
                </a:solidFill>
                <a:latin typeface="宋体" panose="02010600030101010101" pitchFamily="2" charset="-122"/>
              </a:rPr>
              <a:t>5．</a:t>
            </a:r>
            <a:r>
              <a:rPr lang="zh-CN" altLang="en-US" sz="2400">
                <a:latin typeface="宋体" panose="02010600030101010101" pitchFamily="2" charset="-122"/>
              </a:rPr>
              <a:t>每个数据和不确定度计算结果，必须严格按照</a:t>
            </a:r>
            <a:r>
              <a:rPr lang="zh-CN" altLang="en-US" sz="2400">
                <a:solidFill>
                  <a:srgbClr val="3333FF"/>
                </a:solidFill>
                <a:latin typeface="宋体" panose="02010600030101010101" pitchFamily="2" charset="-122"/>
              </a:rPr>
              <a:t>有效数字运算法则</a:t>
            </a:r>
            <a:r>
              <a:rPr lang="zh-CN" altLang="en-US" sz="2400">
                <a:latin typeface="宋体" panose="02010600030101010101" pitchFamily="2" charset="-122"/>
              </a:rPr>
              <a:t>表示。</a:t>
            </a:r>
          </a:p>
          <a:p>
            <a:pPr>
              <a:lnSpc>
                <a:spcPct val="100000"/>
              </a:lnSpc>
              <a:spcBef>
                <a:spcPct val="50000"/>
              </a:spcBef>
              <a:buFont typeface="Arial" panose="020B0604020202020204" pitchFamily="34" charset="0"/>
              <a:buNone/>
            </a:pPr>
            <a:r>
              <a:rPr lang="zh-CN" altLang="en-US" sz="2400">
                <a:solidFill>
                  <a:srgbClr val="333399"/>
                </a:solidFill>
                <a:latin typeface="宋体" panose="02010600030101010101" pitchFamily="2" charset="-122"/>
              </a:rPr>
              <a:t>6．</a:t>
            </a:r>
            <a:r>
              <a:rPr lang="zh-CN" altLang="en-US" sz="2400" u="sng">
                <a:solidFill>
                  <a:srgbClr val="3333FF"/>
                </a:solidFill>
                <a:latin typeface="楷体_GB2312" pitchFamily="49" charset="-122"/>
                <a:ea typeface="楷体_GB2312" pitchFamily="49" charset="-122"/>
              </a:rPr>
              <a:t>数据</a:t>
            </a:r>
            <a:r>
              <a:rPr lang="zh-CN" altLang="en-US" sz="2400" u="sng">
                <a:latin typeface="宋体" panose="02010600030101010101" pitchFamily="2" charset="-122"/>
              </a:rPr>
              <a:t>和</a:t>
            </a:r>
            <a:r>
              <a:rPr lang="zh-CN" altLang="en-US" sz="2400" u="sng">
                <a:solidFill>
                  <a:srgbClr val="3333FF"/>
                </a:solidFill>
                <a:latin typeface="楷体_GB2312" pitchFamily="49" charset="-122"/>
                <a:ea typeface="楷体_GB2312" pitchFamily="49" charset="-122"/>
              </a:rPr>
              <a:t>不确定度</a:t>
            </a:r>
            <a:r>
              <a:rPr lang="zh-CN" altLang="en-US" sz="2400" u="sng">
                <a:latin typeface="宋体" panose="02010600030101010101" pitchFamily="2" charset="-122"/>
              </a:rPr>
              <a:t>都要</a:t>
            </a:r>
            <a:r>
              <a:rPr lang="zh-CN" altLang="en-US" sz="2400" u="sng">
                <a:solidFill>
                  <a:srgbClr val="3333FF"/>
                </a:solidFill>
                <a:latin typeface="宋体" panose="02010600030101010101" pitchFamily="2" charset="-122"/>
              </a:rPr>
              <a:t>写明单位。</a:t>
            </a:r>
            <a:r>
              <a:rPr lang="zh-CN" altLang="en-US" sz="2400">
                <a:latin typeface="宋体" panose="02010600030101010101" pitchFamily="2" charset="-122"/>
              </a:rPr>
              <a:t>原始数据采用仪器读数的单位；但运算后便要换成统一的国家法定</a:t>
            </a:r>
            <a:r>
              <a:rPr lang="en-US" altLang="zh-CN" sz="2400">
                <a:solidFill>
                  <a:srgbClr val="3333FF"/>
                </a:solidFill>
                <a:latin typeface="宋体" panose="02010600030101010101" pitchFamily="2" charset="-122"/>
              </a:rPr>
              <a:t>SI</a:t>
            </a:r>
            <a:r>
              <a:rPr lang="zh-CN" altLang="en-US" sz="2400">
                <a:latin typeface="宋体" panose="02010600030101010101" pitchFamily="2" charset="-122"/>
              </a:rPr>
              <a:t>制单位。</a:t>
            </a:r>
          </a:p>
          <a:p>
            <a:pPr>
              <a:lnSpc>
                <a:spcPct val="100000"/>
              </a:lnSpc>
              <a:spcBef>
                <a:spcPct val="50000"/>
              </a:spcBef>
              <a:buFont typeface="Arial" panose="020B0604020202020204" pitchFamily="34" charset="0"/>
              <a:buNone/>
            </a:pPr>
            <a:r>
              <a:rPr lang="zh-CN" altLang="en-US" sz="2400">
                <a:solidFill>
                  <a:srgbClr val="333399"/>
                </a:solidFill>
                <a:latin typeface="宋体" panose="02010600030101010101" pitchFamily="2" charset="-122"/>
              </a:rPr>
              <a:t>7．</a:t>
            </a:r>
            <a:r>
              <a:rPr lang="zh-CN" altLang="en-US" sz="2400">
                <a:latin typeface="宋体" panose="02010600030101010101" pitchFamily="2" charset="-122"/>
              </a:rPr>
              <a:t>明确地写出最后结果，并对自己得出的结果（包括测量值和测量精度）进行具体、定量的结果分析。</a:t>
            </a:r>
          </a:p>
          <a:p>
            <a:pPr>
              <a:lnSpc>
                <a:spcPct val="100000"/>
              </a:lnSpc>
              <a:spcBef>
                <a:spcPct val="50000"/>
              </a:spcBef>
              <a:buFont typeface="Arial" panose="020B0604020202020204" pitchFamily="34" charset="0"/>
              <a:buNone/>
            </a:pPr>
            <a:r>
              <a:rPr lang="zh-CN" altLang="en-US" sz="2400">
                <a:solidFill>
                  <a:srgbClr val="333399"/>
                </a:solidFill>
                <a:latin typeface="宋体" panose="02010600030101010101" pitchFamily="2" charset="-122"/>
              </a:rPr>
              <a:t>8．</a:t>
            </a:r>
            <a:r>
              <a:rPr lang="zh-CN" altLang="en-US" sz="2400">
                <a:latin typeface="宋体" panose="02010600030101010101" pitchFamily="2" charset="-122"/>
              </a:rPr>
              <a:t>进行误差分析，分清各种影响因素的误差性质，进行定量和半定量估计，找出主要误差因素，提出改进办法。</a:t>
            </a:r>
          </a:p>
        </p:txBody>
      </p:sp>
      <p:pic>
        <p:nvPicPr>
          <p:cNvPr id="119811" name="Picture 13" descr="12443958086_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0"/>
            <a:ext cx="908050" cy="914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59576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0.5|1|0.7|0.1"/>
</p:tagLst>
</file>

<file path=ppt/tags/tag2.xml><?xml version="1.0" encoding="utf-8"?>
<p:tagLst xmlns:a="http://schemas.openxmlformats.org/drawingml/2006/main" xmlns:r="http://schemas.openxmlformats.org/officeDocument/2006/relationships" xmlns:p="http://schemas.openxmlformats.org/presentationml/2006/main">
  <p:tag name="TIMING" val="|0.8|0.6|0.7"/>
</p:tagLst>
</file>

<file path=ppt/tags/tag3.xml><?xml version="1.0" encoding="utf-8"?>
<p:tagLst xmlns:a="http://schemas.openxmlformats.org/drawingml/2006/main" xmlns:r="http://schemas.openxmlformats.org/officeDocument/2006/relationships" xmlns:p="http://schemas.openxmlformats.org/presentationml/2006/main">
  <p:tag name="TIMING" val="|0.8|0.6|0.7"/>
</p:tagLst>
</file>

<file path=ppt/tags/tag4.xml><?xml version="1.0" encoding="utf-8"?>
<p:tagLst xmlns:a="http://schemas.openxmlformats.org/drawingml/2006/main" xmlns:r="http://schemas.openxmlformats.org/officeDocument/2006/relationships" xmlns:p="http://schemas.openxmlformats.org/presentationml/2006/main">
  <p:tag name="TIMING" val="|0.4|0.6|0.7"/>
</p:tagLst>
</file>

<file path=ppt/tags/tag5.xml><?xml version="1.0" encoding="utf-8"?>
<p:tagLst xmlns:a="http://schemas.openxmlformats.org/drawingml/2006/main" xmlns:r="http://schemas.openxmlformats.org/officeDocument/2006/relationships" xmlns:p="http://schemas.openxmlformats.org/presentationml/2006/main">
  <p:tag name="TIMING" val="|0.4|0.6|0.7"/>
</p:tagLst>
</file>

<file path=ppt/tags/tag6.xml><?xml version="1.0" encoding="utf-8"?>
<p:tagLst xmlns:a="http://schemas.openxmlformats.org/drawingml/2006/main" xmlns:r="http://schemas.openxmlformats.org/officeDocument/2006/relationships" xmlns:p="http://schemas.openxmlformats.org/presentationml/2006/main">
  <p:tag name="TIMING" val="|0.4|0.6|0.7"/>
</p:tagLst>
</file>

<file path=ppt/tags/tag7.xml><?xml version="1.0" encoding="utf-8"?>
<p:tagLst xmlns:a="http://schemas.openxmlformats.org/drawingml/2006/main" xmlns:r="http://schemas.openxmlformats.org/officeDocument/2006/relationships" xmlns:p="http://schemas.openxmlformats.org/presentationml/2006/main">
  <p:tag name="TIMING" val="|0.6|0.6|0.6"/>
</p:tagLst>
</file>

<file path=ppt/tags/tag8.xml><?xml version="1.0" encoding="utf-8"?>
<p:tagLst xmlns:a="http://schemas.openxmlformats.org/drawingml/2006/main" xmlns:r="http://schemas.openxmlformats.org/officeDocument/2006/relationships" xmlns:p="http://schemas.openxmlformats.org/presentationml/2006/main">
  <p:tag name="TIMING" val="|0.7|0.7|0.7|1|0.8|0.7"/>
</p:tagLst>
</file>

<file path=ppt/tags/tag9.xml><?xml version="1.0" encoding="utf-8"?>
<p:tagLst xmlns:a="http://schemas.openxmlformats.org/drawingml/2006/main" xmlns:r="http://schemas.openxmlformats.org/officeDocument/2006/relationships" xmlns:p="http://schemas.openxmlformats.org/presentationml/2006/main">
  <p:tag name="TIMING" val="|0.6|0.8|0.7"/>
</p:tagLst>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6805</TotalTime>
  <Words>5873</Words>
  <Application>Microsoft Office PowerPoint</Application>
  <PresentationFormat>宽屏</PresentationFormat>
  <Paragraphs>606</Paragraphs>
  <Slides>100</Slides>
  <Notes>5</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6</vt:i4>
      </vt:variant>
      <vt:variant>
        <vt:lpstr>幻灯片标题</vt:lpstr>
      </vt:variant>
      <vt:variant>
        <vt:i4>100</vt:i4>
      </vt:variant>
    </vt:vector>
  </HeadingPairs>
  <TitlesOfParts>
    <vt:vector size="128" baseType="lpstr">
      <vt:lpstr>方正舒体</vt:lpstr>
      <vt:lpstr>仿宋_GB2312</vt:lpstr>
      <vt:lpstr>黑体</vt:lpstr>
      <vt:lpstr>华文楷体</vt:lpstr>
      <vt:lpstr>华文新魏</vt:lpstr>
      <vt:lpstr>楷体_GB2312</vt:lpstr>
      <vt:lpstr>隶书</vt:lpstr>
      <vt:lpstr>宋体</vt:lpstr>
      <vt:lpstr>幼圆</vt:lpstr>
      <vt:lpstr>Arial</vt:lpstr>
      <vt:lpstr>Arial Narrow</vt:lpstr>
      <vt:lpstr>Calibri</vt:lpstr>
      <vt:lpstr>Cambria Math</vt:lpstr>
      <vt:lpstr>Century Gothic</vt:lpstr>
      <vt:lpstr>Lucida Console</vt:lpstr>
      <vt:lpstr>Monotype Sorts</vt:lpstr>
      <vt:lpstr>Symbol</vt:lpstr>
      <vt:lpstr>Tahoma</vt:lpstr>
      <vt:lpstr>Times New Roman</vt:lpstr>
      <vt:lpstr>Wingdings</vt:lpstr>
      <vt:lpstr>Wingdings 3</vt:lpstr>
      <vt:lpstr>丝状</vt:lpstr>
      <vt:lpstr>Drawing</vt:lpstr>
      <vt:lpstr>Equation</vt:lpstr>
      <vt:lpstr>Clip</vt:lpstr>
      <vt:lpstr>Microsoft 公式 3.0</vt:lpstr>
      <vt:lpstr>公式</vt:lpstr>
      <vt:lpstr>Document</vt:lpstr>
      <vt:lpstr>大学物理实验绪论</vt:lpstr>
      <vt:lpstr>绪论课的主要内容</vt:lpstr>
      <vt:lpstr>绪论课的主要内容</vt:lpstr>
      <vt:lpstr>1.1 物理实验的地位和作用</vt:lpstr>
      <vt:lpstr>1.1 物理实验的地位和作用</vt:lpstr>
      <vt:lpstr>1.2 物理实验课的目标</vt:lpstr>
      <vt:lpstr>绪论课的主要内容</vt:lpstr>
      <vt:lpstr>2 物理实验课的基本要求</vt:lpstr>
      <vt:lpstr>PowerPoint 演示文稿</vt:lpstr>
      <vt:lpstr>PowerPoint 演示文稿</vt:lpstr>
      <vt:lpstr>PowerPoint 演示文稿</vt:lpstr>
      <vt:lpstr>PowerPoint 演示文稿</vt:lpstr>
      <vt:lpstr>怎样才是一份好的报告？ </vt:lpstr>
      <vt:lpstr>PowerPoint 演示文稿</vt:lpstr>
      <vt:lpstr>PowerPoint 演示文稿</vt:lpstr>
      <vt:lpstr>PowerPoint 演示文稿</vt:lpstr>
      <vt:lpstr>PowerPoint 演示文稿</vt:lpstr>
      <vt:lpstr>PowerPoint 演示文稿</vt:lpstr>
      <vt:lpstr>绪论课的主要内容</vt:lpstr>
      <vt:lpstr>3 物理实验课程的考核</vt:lpstr>
      <vt:lpstr>绪论课的主要内容</vt:lpstr>
      <vt:lpstr>4 物理实验的基础知识</vt:lpstr>
      <vt:lpstr>4.1   测量、误差</vt:lpstr>
      <vt:lpstr>4.1.1  测量与误差</vt:lpstr>
      <vt:lpstr>PowerPoint 演示文稿</vt:lpstr>
      <vt:lpstr>4.1.1  测量与误差</vt:lpstr>
      <vt:lpstr>4.1.1  测量与误差</vt:lpstr>
      <vt:lpstr>4.1.1  测量与误差</vt:lpstr>
      <vt:lpstr>4.1.1  测量与误差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随机误差和系统误差的形象表示</vt:lpstr>
      <vt:lpstr>4.1   测量、误差</vt:lpstr>
      <vt:lpstr> 算术平均值比任一测量值更有可能接近真值A</vt:lpstr>
      <vt:lpstr>PowerPoint 演示文稿</vt:lpstr>
      <vt:lpstr>PowerPoint 演示文稿</vt:lpstr>
      <vt:lpstr>PowerPoint 演示文稿</vt:lpstr>
      <vt:lpstr>4 物理实验的基础知识</vt:lpstr>
      <vt:lpstr>4.2 有效数字及其运算法则 </vt:lpstr>
      <vt:lpstr>4.2.1 有效数字的定义、构成和意义</vt:lpstr>
      <vt:lpstr>4.2.2 仪器读数、记录与有效数字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物理实验的基础知识</vt:lpstr>
      <vt:lpstr>4.3   数据处理的基本方法</vt:lpstr>
      <vt:lpstr>4.3.1  列表法</vt:lpstr>
      <vt:lpstr>4.3.1  列表法</vt:lpstr>
      <vt:lpstr>4.3.2  作图法</vt:lpstr>
      <vt:lpstr>PowerPoint 演示文稿</vt:lpstr>
      <vt:lpstr>PowerPoint 演示文稿</vt:lpstr>
      <vt:lpstr>PowerPoint 演示文稿</vt:lpstr>
      <vt:lpstr>PowerPoint 演示文稿</vt:lpstr>
      <vt:lpstr>PowerPoint 演示文稿</vt:lpstr>
      <vt:lpstr>PowerPoint 演示文稿</vt:lpstr>
      <vt:lpstr>4.3.3  逐差法（重点掌握）</vt:lpstr>
      <vt:lpstr>4.4 物理实验规范</vt:lpstr>
      <vt:lpstr>实验操作规范</vt:lpstr>
      <vt:lpstr>PowerPoint 演示文稿</vt:lpstr>
      <vt:lpstr>PowerPoint 演示文稿</vt:lpstr>
      <vt:lpstr>力学实验规范</vt:lpstr>
      <vt:lpstr>PowerPoint 演示文稿</vt:lpstr>
      <vt:lpstr>PowerPoint 演示文稿</vt:lpstr>
      <vt:lpstr>PowerPoint 演示文稿</vt:lpstr>
      <vt:lpstr>电学实验规范 </vt:lpstr>
      <vt:lpstr>PowerPoint 演示文稿</vt:lpstr>
      <vt:lpstr>PowerPoint 演示文稿</vt:lpstr>
      <vt:lpstr>光学实验规范 </vt:lpstr>
      <vt:lpstr>PowerPoint 演示文稿</vt:lpstr>
      <vt:lpstr>PowerPoint 演示文稿</vt:lpstr>
      <vt:lpstr>PowerPoint 演示文稿</vt:lpstr>
      <vt:lpstr>PowerPoint 演示文稿</vt:lpstr>
      <vt:lpstr>3.4   物理实验规范</vt:lpstr>
      <vt:lpstr>PowerPoint 演示文稿</vt:lpstr>
      <vt:lpstr>PowerPoint 演示文稿</vt:lpstr>
      <vt:lpstr>PowerPoint 演示文稿</vt:lpstr>
      <vt:lpstr>PowerPoint 演示文稿</vt:lpstr>
      <vt:lpstr>PowerPoint 演示文稿</vt:lpstr>
      <vt:lpstr>PowerPoint 演示文稿</vt:lpstr>
      <vt:lpstr>实验数据记录内容</vt:lpstr>
      <vt:lpstr>原始数据记录表格举例    —测量圆柱体体积 V</vt:lpstr>
      <vt:lpstr>预习报告、实验报告规范</vt:lpstr>
      <vt:lpstr>实验记录应注意</vt:lpstr>
      <vt:lpstr>数据整理和实验报告</vt:lpstr>
      <vt:lpstr>实验报告规范</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大学物理实验绪论</dc:title>
  <dc:creator>高子叶</dc:creator>
  <cp:lastModifiedBy>唐曦</cp:lastModifiedBy>
  <cp:revision>164</cp:revision>
  <dcterms:created xsi:type="dcterms:W3CDTF">2019-08-31T02:23:26Z</dcterms:created>
  <dcterms:modified xsi:type="dcterms:W3CDTF">2021-09-13T01:25:32Z</dcterms:modified>
</cp:coreProperties>
</file>